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media/image3.jpg" ContentType="image/png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48" r:id="rId2"/>
  </p:sldMasterIdLst>
  <p:notesMasterIdLst>
    <p:notesMasterId r:id="rId21"/>
  </p:notesMasterIdLst>
  <p:sldIdLst>
    <p:sldId id="256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39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B97B"/>
    <a:srgbClr val="A42145"/>
    <a:srgbClr val="DEC9A2"/>
    <a:srgbClr val="DCC8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114" d="100"/>
          <a:sy n="114" d="100"/>
        </p:scale>
        <p:origin x="438" y="102"/>
      </p:cViewPr>
      <p:guideLst>
        <p:guide pos="3840"/>
        <p:guide pos="39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A97032-F33F-4DA0-AF37-9D5045A1DF4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AF448E50-952B-44E1-B6E7-644E4EEA0E87}">
      <dgm:prSet phldrT="[Texto]" custT="1"/>
      <dgm:spPr/>
      <dgm:t>
        <a:bodyPr/>
        <a:lstStyle/>
        <a:p>
          <a:pPr>
            <a:buClrTx/>
            <a:buSzTx/>
            <a:buFont typeface="Arial" panose="020B0604020202020204" pitchFamily="34" charset="0"/>
            <a:buChar char="•"/>
          </a:pPr>
          <a:r>
            <a:rPr lang="es-MX" sz="2000" b="0" spc="-10" dirty="0">
              <a:solidFill>
                <a:schemeClr val="bg1"/>
              </a:solidFill>
              <a:effectLst/>
              <a:latin typeface="+mn-lt"/>
            </a:rPr>
            <a:t>Eje 2. Didáctica y tecnología para la educación matemática</a:t>
          </a:r>
          <a:endParaRPr lang="es-MX" sz="2000" dirty="0">
            <a:solidFill>
              <a:schemeClr val="bg1"/>
            </a:solidFill>
            <a:latin typeface="+mn-lt"/>
          </a:endParaRPr>
        </a:p>
      </dgm:t>
    </dgm:pt>
    <dgm:pt modelId="{113F4127-4F4F-45AE-ADDF-59ED26915616}" type="parTrans" cxnId="{252B1FE9-414F-4A47-9014-765E98D1D791}">
      <dgm:prSet/>
      <dgm:spPr/>
      <dgm:t>
        <a:bodyPr/>
        <a:lstStyle/>
        <a:p>
          <a:endParaRPr lang="es-MX" sz="2000">
            <a:solidFill>
              <a:schemeClr val="bg1"/>
            </a:solidFill>
            <a:latin typeface="+mn-lt"/>
          </a:endParaRPr>
        </a:p>
      </dgm:t>
    </dgm:pt>
    <dgm:pt modelId="{794E857E-EE97-40E6-8616-3BF7C759F96E}" type="sibTrans" cxnId="{252B1FE9-414F-4A47-9014-765E98D1D791}">
      <dgm:prSet/>
      <dgm:spPr/>
      <dgm:t>
        <a:bodyPr/>
        <a:lstStyle/>
        <a:p>
          <a:endParaRPr lang="es-MX" sz="2000">
            <a:solidFill>
              <a:schemeClr val="bg1"/>
            </a:solidFill>
            <a:latin typeface="+mn-lt"/>
          </a:endParaRPr>
        </a:p>
      </dgm:t>
    </dgm:pt>
    <dgm:pt modelId="{2CD2F3F4-8E61-464D-83E4-E848E7025D3C}">
      <dgm:prSet phldrT="[Texto]" custT="1"/>
      <dgm:spPr/>
      <dgm:t>
        <a:bodyPr/>
        <a:lstStyle/>
        <a:p>
          <a:r>
            <a:rPr lang="es-MX" sz="2000" b="0" kern="1200" spc="-1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rPr>
            <a:t>Eje 3. Investigación en matemática educativa </a:t>
          </a:r>
        </a:p>
      </dgm:t>
    </dgm:pt>
    <dgm:pt modelId="{F051A979-DD22-44A8-9EE6-42ECF26B3B70}" type="parTrans" cxnId="{82DC028A-0284-49D0-8FF1-8DF04E04EA32}">
      <dgm:prSet/>
      <dgm:spPr/>
      <dgm:t>
        <a:bodyPr/>
        <a:lstStyle/>
        <a:p>
          <a:endParaRPr lang="es-MX" sz="2000">
            <a:solidFill>
              <a:schemeClr val="bg1"/>
            </a:solidFill>
            <a:latin typeface="+mn-lt"/>
          </a:endParaRPr>
        </a:p>
      </dgm:t>
    </dgm:pt>
    <dgm:pt modelId="{57375A65-19D9-406D-B90E-67B280E9371B}" type="sibTrans" cxnId="{82DC028A-0284-49D0-8FF1-8DF04E04EA32}">
      <dgm:prSet/>
      <dgm:spPr/>
      <dgm:t>
        <a:bodyPr/>
        <a:lstStyle/>
        <a:p>
          <a:endParaRPr lang="es-MX" sz="2000">
            <a:solidFill>
              <a:schemeClr val="bg1"/>
            </a:solidFill>
            <a:latin typeface="+mn-lt"/>
          </a:endParaRPr>
        </a:p>
      </dgm:t>
    </dgm:pt>
    <dgm:pt modelId="{FD15BBDB-473C-4513-8D12-429728F0D400}">
      <dgm:prSet custT="1"/>
      <dgm:spPr/>
      <dgm:t>
        <a:bodyPr/>
        <a:lstStyle/>
        <a:p>
          <a:r>
            <a:rPr lang="es-MX" sz="2000" b="0" spc="-10" dirty="0">
              <a:solidFill>
                <a:schemeClr val="bg1"/>
              </a:solidFill>
              <a:effectLst/>
              <a:latin typeface="+mn-lt"/>
            </a:rPr>
            <a:t>Eje 1. Fortalecimiento de las estrategias de enseñanza de matemáticas</a:t>
          </a:r>
        </a:p>
      </dgm:t>
    </dgm:pt>
    <dgm:pt modelId="{7F4420A7-A9B7-4A89-A2BA-093287C17D60}" type="parTrans" cxnId="{26DA628A-0FEE-4E77-A1D0-AD4B01322956}">
      <dgm:prSet/>
      <dgm:spPr/>
      <dgm:t>
        <a:bodyPr/>
        <a:lstStyle/>
        <a:p>
          <a:endParaRPr lang="es-MX" sz="2000">
            <a:solidFill>
              <a:schemeClr val="bg1"/>
            </a:solidFill>
            <a:latin typeface="+mn-lt"/>
          </a:endParaRPr>
        </a:p>
      </dgm:t>
    </dgm:pt>
    <dgm:pt modelId="{31D814DC-043E-457D-82A9-7C4DCC36752F}" type="sibTrans" cxnId="{26DA628A-0FEE-4E77-A1D0-AD4B01322956}">
      <dgm:prSet/>
      <dgm:spPr/>
      <dgm:t>
        <a:bodyPr/>
        <a:lstStyle/>
        <a:p>
          <a:endParaRPr lang="es-MX" sz="2000">
            <a:solidFill>
              <a:schemeClr val="bg1"/>
            </a:solidFill>
            <a:latin typeface="+mn-lt"/>
          </a:endParaRPr>
        </a:p>
      </dgm:t>
    </dgm:pt>
    <dgm:pt modelId="{85E3D275-3067-4FB5-A6D7-37D450C10118}" type="pres">
      <dgm:prSet presAssocID="{1FA97032-F33F-4DA0-AF37-9D5045A1DF43}" presName="linear" presStyleCnt="0">
        <dgm:presLayoutVars>
          <dgm:dir/>
          <dgm:animLvl val="lvl"/>
          <dgm:resizeHandles val="exact"/>
        </dgm:presLayoutVars>
      </dgm:prSet>
      <dgm:spPr/>
    </dgm:pt>
    <dgm:pt modelId="{2D3F0B21-ABE2-4205-82EE-109284EB8585}" type="pres">
      <dgm:prSet presAssocID="{FD15BBDB-473C-4513-8D12-429728F0D400}" presName="parentLin" presStyleCnt="0"/>
      <dgm:spPr/>
    </dgm:pt>
    <dgm:pt modelId="{DDFBEB54-FD2C-44EA-9173-3E3C548FC858}" type="pres">
      <dgm:prSet presAssocID="{FD15BBDB-473C-4513-8D12-429728F0D400}" presName="parentLeftMargin" presStyleLbl="node1" presStyleIdx="0" presStyleCnt="3"/>
      <dgm:spPr/>
    </dgm:pt>
    <dgm:pt modelId="{2B073C7B-E2AB-48D8-AEFE-3C6BC503BCD5}" type="pres">
      <dgm:prSet presAssocID="{FD15BBDB-473C-4513-8D12-429728F0D40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A797BDC-4E5E-4A2B-B050-4B4292ADE1AD}" type="pres">
      <dgm:prSet presAssocID="{FD15BBDB-473C-4513-8D12-429728F0D400}" presName="negativeSpace" presStyleCnt="0"/>
      <dgm:spPr/>
    </dgm:pt>
    <dgm:pt modelId="{9F454842-76A4-477E-BD15-6A0F85E9683E}" type="pres">
      <dgm:prSet presAssocID="{FD15BBDB-473C-4513-8D12-429728F0D400}" presName="childText" presStyleLbl="conFgAcc1" presStyleIdx="0" presStyleCnt="3">
        <dgm:presLayoutVars>
          <dgm:bulletEnabled val="1"/>
        </dgm:presLayoutVars>
      </dgm:prSet>
      <dgm:spPr/>
    </dgm:pt>
    <dgm:pt modelId="{EE0642BD-C75F-4C77-8DD7-0CB231EAB1AF}" type="pres">
      <dgm:prSet presAssocID="{31D814DC-043E-457D-82A9-7C4DCC36752F}" presName="spaceBetweenRectangles" presStyleCnt="0"/>
      <dgm:spPr/>
    </dgm:pt>
    <dgm:pt modelId="{5800EEB8-26DA-4184-A2E0-0F689BEF7D44}" type="pres">
      <dgm:prSet presAssocID="{AF448E50-952B-44E1-B6E7-644E4EEA0E87}" presName="parentLin" presStyleCnt="0"/>
      <dgm:spPr/>
    </dgm:pt>
    <dgm:pt modelId="{E01D5F03-D6D2-45D6-BBCF-07F18362D866}" type="pres">
      <dgm:prSet presAssocID="{AF448E50-952B-44E1-B6E7-644E4EEA0E87}" presName="parentLeftMargin" presStyleLbl="node1" presStyleIdx="0" presStyleCnt="3"/>
      <dgm:spPr/>
    </dgm:pt>
    <dgm:pt modelId="{643A0A96-89FF-48A2-A0D6-248549BDC70A}" type="pres">
      <dgm:prSet presAssocID="{AF448E50-952B-44E1-B6E7-644E4EEA0E8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17B5514-BF7A-4C3F-9C6B-2772F3EF5906}" type="pres">
      <dgm:prSet presAssocID="{AF448E50-952B-44E1-B6E7-644E4EEA0E87}" presName="negativeSpace" presStyleCnt="0"/>
      <dgm:spPr/>
    </dgm:pt>
    <dgm:pt modelId="{993647FF-EC11-4F13-8A2A-4990553D8C12}" type="pres">
      <dgm:prSet presAssocID="{AF448E50-952B-44E1-B6E7-644E4EEA0E87}" presName="childText" presStyleLbl="conFgAcc1" presStyleIdx="1" presStyleCnt="3">
        <dgm:presLayoutVars>
          <dgm:bulletEnabled val="1"/>
        </dgm:presLayoutVars>
      </dgm:prSet>
      <dgm:spPr/>
    </dgm:pt>
    <dgm:pt modelId="{BB2D43A7-FC2E-4170-AF3A-6F14B8FE1FE5}" type="pres">
      <dgm:prSet presAssocID="{794E857E-EE97-40E6-8616-3BF7C759F96E}" presName="spaceBetweenRectangles" presStyleCnt="0"/>
      <dgm:spPr/>
    </dgm:pt>
    <dgm:pt modelId="{EAAC4979-22E3-41A9-B4BB-AFDD4FF4B626}" type="pres">
      <dgm:prSet presAssocID="{2CD2F3F4-8E61-464D-83E4-E848E7025D3C}" presName="parentLin" presStyleCnt="0"/>
      <dgm:spPr/>
    </dgm:pt>
    <dgm:pt modelId="{A3DD1839-9197-48BE-98E9-8621137884F2}" type="pres">
      <dgm:prSet presAssocID="{2CD2F3F4-8E61-464D-83E4-E848E7025D3C}" presName="parentLeftMargin" presStyleLbl="node1" presStyleIdx="1" presStyleCnt="3"/>
      <dgm:spPr/>
    </dgm:pt>
    <dgm:pt modelId="{5296C313-D452-44F3-9C33-F52404DD35D3}" type="pres">
      <dgm:prSet presAssocID="{2CD2F3F4-8E61-464D-83E4-E848E7025D3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E9FF47E-0919-4BD0-B67C-A4FDE6037976}" type="pres">
      <dgm:prSet presAssocID="{2CD2F3F4-8E61-464D-83E4-E848E7025D3C}" presName="negativeSpace" presStyleCnt="0"/>
      <dgm:spPr/>
    </dgm:pt>
    <dgm:pt modelId="{C05F9577-3181-4C73-AE0D-A1BEA3929D7F}" type="pres">
      <dgm:prSet presAssocID="{2CD2F3F4-8E61-464D-83E4-E848E7025D3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4955610-003C-4F43-931B-8D773BB90B86}" type="presOf" srcId="{1FA97032-F33F-4DA0-AF37-9D5045A1DF43}" destId="{85E3D275-3067-4FB5-A6D7-37D450C10118}" srcOrd="0" destOrd="0" presId="urn:microsoft.com/office/officeart/2005/8/layout/list1"/>
    <dgm:cxn modelId="{6BC75644-D7F5-4E11-91B9-01F5D7805842}" type="presOf" srcId="{FD15BBDB-473C-4513-8D12-429728F0D400}" destId="{DDFBEB54-FD2C-44EA-9173-3E3C548FC858}" srcOrd="0" destOrd="0" presId="urn:microsoft.com/office/officeart/2005/8/layout/list1"/>
    <dgm:cxn modelId="{BAB7DB6E-9F12-4D18-856A-4316B9215D50}" type="presOf" srcId="{2CD2F3F4-8E61-464D-83E4-E848E7025D3C}" destId="{A3DD1839-9197-48BE-98E9-8621137884F2}" srcOrd="0" destOrd="0" presId="urn:microsoft.com/office/officeart/2005/8/layout/list1"/>
    <dgm:cxn modelId="{F24DE756-15E8-4D29-9614-D580A962B6F4}" type="presOf" srcId="{2CD2F3F4-8E61-464D-83E4-E848E7025D3C}" destId="{5296C313-D452-44F3-9C33-F52404DD35D3}" srcOrd="1" destOrd="0" presId="urn:microsoft.com/office/officeart/2005/8/layout/list1"/>
    <dgm:cxn modelId="{82DC028A-0284-49D0-8FF1-8DF04E04EA32}" srcId="{1FA97032-F33F-4DA0-AF37-9D5045A1DF43}" destId="{2CD2F3F4-8E61-464D-83E4-E848E7025D3C}" srcOrd="2" destOrd="0" parTransId="{F051A979-DD22-44A8-9EE6-42ECF26B3B70}" sibTransId="{57375A65-19D9-406D-B90E-67B280E9371B}"/>
    <dgm:cxn modelId="{26DA628A-0FEE-4E77-A1D0-AD4B01322956}" srcId="{1FA97032-F33F-4DA0-AF37-9D5045A1DF43}" destId="{FD15BBDB-473C-4513-8D12-429728F0D400}" srcOrd="0" destOrd="0" parTransId="{7F4420A7-A9B7-4A89-A2BA-093287C17D60}" sibTransId="{31D814DC-043E-457D-82A9-7C4DCC36752F}"/>
    <dgm:cxn modelId="{3C60409B-7349-46C0-A2F5-15F2AF0B6052}" type="presOf" srcId="{AF448E50-952B-44E1-B6E7-644E4EEA0E87}" destId="{643A0A96-89FF-48A2-A0D6-248549BDC70A}" srcOrd="1" destOrd="0" presId="urn:microsoft.com/office/officeart/2005/8/layout/list1"/>
    <dgm:cxn modelId="{252B1FE9-414F-4A47-9014-765E98D1D791}" srcId="{1FA97032-F33F-4DA0-AF37-9D5045A1DF43}" destId="{AF448E50-952B-44E1-B6E7-644E4EEA0E87}" srcOrd="1" destOrd="0" parTransId="{113F4127-4F4F-45AE-ADDF-59ED26915616}" sibTransId="{794E857E-EE97-40E6-8616-3BF7C759F96E}"/>
    <dgm:cxn modelId="{0E5B6FF6-2F9B-4342-A2F9-020AEE907D36}" type="presOf" srcId="{FD15BBDB-473C-4513-8D12-429728F0D400}" destId="{2B073C7B-E2AB-48D8-AEFE-3C6BC503BCD5}" srcOrd="1" destOrd="0" presId="urn:microsoft.com/office/officeart/2005/8/layout/list1"/>
    <dgm:cxn modelId="{B450A3F7-A347-4FEB-A61E-676EEE50E322}" type="presOf" srcId="{AF448E50-952B-44E1-B6E7-644E4EEA0E87}" destId="{E01D5F03-D6D2-45D6-BBCF-07F18362D866}" srcOrd="0" destOrd="0" presId="urn:microsoft.com/office/officeart/2005/8/layout/list1"/>
    <dgm:cxn modelId="{1FA98355-095B-4044-BC94-553E4F8A6B0C}" type="presParOf" srcId="{85E3D275-3067-4FB5-A6D7-37D450C10118}" destId="{2D3F0B21-ABE2-4205-82EE-109284EB8585}" srcOrd="0" destOrd="0" presId="urn:microsoft.com/office/officeart/2005/8/layout/list1"/>
    <dgm:cxn modelId="{6A534066-44BD-427D-84F9-220AB4CD623D}" type="presParOf" srcId="{2D3F0B21-ABE2-4205-82EE-109284EB8585}" destId="{DDFBEB54-FD2C-44EA-9173-3E3C548FC858}" srcOrd="0" destOrd="0" presId="urn:microsoft.com/office/officeart/2005/8/layout/list1"/>
    <dgm:cxn modelId="{DE18C19C-9EE0-4ACF-80B5-E7034ADE453C}" type="presParOf" srcId="{2D3F0B21-ABE2-4205-82EE-109284EB8585}" destId="{2B073C7B-E2AB-48D8-AEFE-3C6BC503BCD5}" srcOrd="1" destOrd="0" presId="urn:microsoft.com/office/officeart/2005/8/layout/list1"/>
    <dgm:cxn modelId="{29C1CB24-03B7-4429-BFF5-CE61E1BF0643}" type="presParOf" srcId="{85E3D275-3067-4FB5-A6D7-37D450C10118}" destId="{1A797BDC-4E5E-4A2B-B050-4B4292ADE1AD}" srcOrd="1" destOrd="0" presId="urn:microsoft.com/office/officeart/2005/8/layout/list1"/>
    <dgm:cxn modelId="{88CA4D79-FE13-46C5-90A5-E830F778DFD2}" type="presParOf" srcId="{85E3D275-3067-4FB5-A6D7-37D450C10118}" destId="{9F454842-76A4-477E-BD15-6A0F85E9683E}" srcOrd="2" destOrd="0" presId="urn:microsoft.com/office/officeart/2005/8/layout/list1"/>
    <dgm:cxn modelId="{4EB4D9ED-D1F0-4404-869A-603F1D2479CC}" type="presParOf" srcId="{85E3D275-3067-4FB5-A6D7-37D450C10118}" destId="{EE0642BD-C75F-4C77-8DD7-0CB231EAB1AF}" srcOrd="3" destOrd="0" presId="urn:microsoft.com/office/officeart/2005/8/layout/list1"/>
    <dgm:cxn modelId="{031BD5F6-F211-4F67-9771-8E3272E098E9}" type="presParOf" srcId="{85E3D275-3067-4FB5-A6D7-37D450C10118}" destId="{5800EEB8-26DA-4184-A2E0-0F689BEF7D44}" srcOrd="4" destOrd="0" presId="urn:microsoft.com/office/officeart/2005/8/layout/list1"/>
    <dgm:cxn modelId="{FD413986-0EF3-4468-A7C4-DD03F34F9914}" type="presParOf" srcId="{5800EEB8-26DA-4184-A2E0-0F689BEF7D44}" destId="{E01D5F03-D6D2-45D6-BBCF-07F18362D866}" srcOrd="0" destOrd="0" presId="urn:microsoft.com/office/officeart/2005/8/layout/list1"/>
    <dgm:cxn modelId="{1F4FABCB-3996-426E-B700-7F3F1BF4B0C0}" type="presParOf" srcId="{5800EEB8-26DA-4184-A2E0-0F689BEF7D44}" destId="{643A0A96-89FF-48A2-A0D6-248549BDC70A}" srcOrd="1" destOrd="0" presId="urn:microsoft.com/office/officeart/2005/8/layout/list1"/>
    <dgm:cxn modelId="{9F6ADA80-8B3B-418C-9608-5B7D55B9A077}" type="presParOf" srcId="{85E3D275-3067-4FB5-A6D7-37D450C10118}" destId="{B17B5514-BF7A-4C3F-9C6B-2772F3EF5906}" srcOrd="5" destOrd="0" presId="urn:microsoft.com/office/officeart/2005/8/layout/list1"/>
    <dgm:cxn modelId="{8A756116-B4C1-4622-90DA-6AD99617D4B0}" type="presParOf" srcId="{85E3D275-3067-4FB5-A6D7-37D450C10118}" destId="{993647FF-EC11-4F13-8A2A-4990553D8C12}" srcOrd="6" destOrd="0" presId="urn:microsoft.com/office/officeart/2005/8/layout/list1"/>
    <dgm:cxn modelId="{F5428053-9F67-4A86-8848-4D3569AA1A66}" type="presParOf" srcId="{85E3D275-3067-4FB5-A6D7-37D450C10118}" destId="{BB2D43A7-FC2E-4170-AF3A-6F14B8FE1FE5}" srcOrd="7" destOrd="0" presId="urn:microsoft.com/office/officeart/2005/8/layout/list1"/>
    <dgm:cxn modelId="{31F2B124-5DF4-4DE0-890B-89F4BDCE7D3F}" type="presParOf" srcId="{85E3D275-3067-4FB5-A6D7-37D450C10118}" destId="{EAAC4979-22E3-41A9-B4BB-AFDD4FF4B626}" srcOrd="8" destOrd="0" presId="urn:microsoft.com/office/officeart/2005/8/layout/list1"/>
    <dgm:cxn modelId="{614556EE-6F78-4152-BB15-EF54BA8B1F99}" type="presParOf" srcId="{EAAC4979-22E3-41A9-B4BB-AFDD4FF4B626}" destId="{A3DD1839-9197-48BE-98E9-8621137884F2}" srcOrd="0" destOrd="0" presId="urn:microsoft.com/office/officeart/2005/8/layout/list1"/>
    <dgm:cxn modelId="{C4B4851F-F835-4541-817E-A2221A4F389A}" type="presParOf" srcId="{EAAC4979-22E3-41A9-B4BB-AFDD4FF4B626}" destId="{5296C313-D452-44F3-9C33-F52404DD35D3}" srcOrd="1" destOrd="0" presId="urn:microsoft.com/office/officeart/2005/8/layout/list1"/>
    <dgm:cxn modelId="{39818B46-4353-45B7-B7DB-9E66D24F4EF4}" type="presParOf" srcId="{85E3D275-3067-4FB5-A6D7-37D450C10118}" destId="{9E9FF47E-0919-4BD0-B67C-A4FDE6037976}" srcOrd="9" destOrd="0" presId="urn:microsoft.com/office/officeart/2005/8/layout/list1"/>
    <dgm:cxn modelId="{7437321E-3EAC-46FA-8871-DB3E58FC833C}" type="presParOf" srcId="{85E3D275-3067-4FB5-A6D7-37D450C10118}" destId="{C05F9577-3181-4C73-AE0D-A1BEA3929D7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454842-76A4-477E-BD15-6A0F85E9683E}">
      <dsp:nvSpPr>
        <dsp:cNvPr id="0" name=""/>
        <dsp:cNvSpPr/>
      </dsp:nvSpPr>
      <dsp:spPr>
        <a:xfrm>
          <a:off x="0" y="490558"/>
          <a:ext cx="5870431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073C7B-E2AB-48D8-AEFE-3C6BC503BCD5}">
      <dsp:nvSpPr>
        <dsp:cNvPr id="0" name=""/>
        <dsp:cNvSpPr/>
      </dsp:nvSpPr>
      <dsp:spPr>
        <a:xfrm>
          <a:off x="293521" y="47758"/>
          <a:ext cx="4109301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5322" tIns="0" rIns="15532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0" kern="1200" spc="-10" dirty="0">
              <a:solidFill>
                <a:schemeClr val="bg1"/>
              </a:solidFill>
              <a:effectLst/>
              <a:latin typeface="+mn-lt"/>
            </a:rPr>
            <a:t>Eje 1. Fortalecimiento de las estrategias de enseñanza de matemáticas</a:t>
          </a:r>
        </a:p>
      </dsp:txBody>
      <dsp:txXfrm>
        <a:off x="336752" y="90989"/>
        <a:ext cx="4022839" cy="799138"/>
      </dsp:txXfrm>
    </dsp:sp>
    <dsp:sp modelId="{993647FF-EC11-4F13-8A2A-4990553D8C12}">
      <dsp:nvSpPr>
        <dsp:cNvPr id="0" name=""/>
        <dsp:cNvSpPr/>
      </dsp:nvSpPr>
      <dsp:spPr>
        <a:xfrm>
          <a:off x="0" y="1851359"/>
          <a:ext cx="5870431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3A0A96-89FF-48A2-A0D6-248549BDC70A}">
      <dsp:nvSpPr>
        <dsp:cNvPr id="0" name=""/>
        <dsp:cNvSpPr/>
      </dsp:nvSpPr>
      <dsp:spPr>
        <a:xfrm>
          <a:off x="293521" y="1408558"/>
          <a:ext cx="4109301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5322" tIns="0" rIns="15532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 typeface="Arial" panose="020B0604020202020204" pitchFamily="34" charset="0"/>
            <a:buNone/>
          </a:pPr>
          <a:r>
            <a:rPr lang="es-MX" sz="2000" b="0" kern="1200" spc="-10" dirty="0">
              <a:solidFill>
                <a:schemeClr val="bg1"/>
              </a:solidFill>
              <a:effectLst/>
              <a:latin typeface="+mn-lt"/>
            </a:rPr>
            <a:t>Eje 2. Didáctica y tecnología para la educación matemática</a:t>
          </a:r>
          <a:endParaRPr lang="es-MX" sz="2000" kern="1200" dirty="0">
            <a:solidFill>
              <a:schemeClr val="bg1"/>
            </a:solidFill>
            <a:latin typeface="+mn-lt"/>
          </a:endParaRPr>
        </a:p>
      </dsp:txBody>
      <dsp:txXfrm>
        <a:off x="336752" y="1451789"/>
        <a:ext cx="4022839" cy="799138"/>
      </dsp:txXfrm>
    </dsp:sp>
    <dsp:sp modelId="{C05F9577-3181-4C73-AE0D-A1BEA3929D7F}">
      <dsp:nvSpPr>
        <dsp:cNvPr id="0" name=""/>
        <dsp:cNvSpPr/>
      </dsp:nvSpPr>
      <dsp:spPr>
        <a:xfrm>
          <a:off x="0" y="3212159"/>
          <a:ext cx="5870431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96C313-D452-44F3-9C33-F52404DD35D3}">
      <dsp:nvSpPr>
        <dsp:cNvPr id="0" name=""/>
        <dsp:cNvSpPr/>
      </dsp:nvSpPr>
      <dsp:spPr>
        <a:xfrm>
          <a:off x="293521" y="2769359"/>
          <a:ext cx="4109301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5322" tIns="0" rIns="155322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0" kern="1200" spc="-1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rPr>
            <a:t>Eje 3. Investigación en matemática educativa </a:t>
          </a:r>
        </a:p>
      </dsp:txBody>
      <dsp:txXfrm>
        <a:off x="336752" y="2812590"/>
        <a:ext cx="4022839" cy="7991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C030AE-252B-45ED-957A-16FF476C845C}" type="datetimeFigureOut">
              <a:rPr lang="es-MX" smtClean="0"/>
              <a:t>28/10/2022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A7E2E1-8646-410F-97A5-286DA8AB8FC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9227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3477B-A8CA-4DE9-94CA-8207735F62C5}" type="slidenum">
              <a:rPr lang="es-MX" smtClean="0"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5189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C3A118-773A-C745-83FB-6B9AF389CD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EDFDF4D-9FF8-3342-8962-91828C30C0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EB1253-9A96-2343-9DAA-BCECB3D3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B02E-9945-4B40-8FBE-309F3619D32D}" type="datetimeFigureOut">
              <a:rPr lang="es-MX" smtClean="0"/>
              <a:t>28/10/2022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452862-3FC3-0647-BDF4-638D75FF7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12279F-5C18-424A-A503-622AEF7E0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3AFF-573B-184F-B823-2C32C6FE83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3497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8B15BA-874A-1246-ADA7-02827C3DF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4F2279-3A93-284E-87E1-9AE519D25E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Haga clic para modificar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D1FDDE-8FFD-4E4C-9185-3D798AE7B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B02E-9945-4B40-8FBE-309F3619D32D}" type="datetimeFigureOut">
              <a:rPr lang="es-MX" smtClean="0"/>
              <a:t>28/10/2022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B81DE5-D001-0A4C-BEB2-DF1BB62CD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139839-9657-D346-99AF-31AC50298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3AFF-573B-184F-B823-2C32C6FE83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5404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5A43A73-384C-BB4D-BF17-8CA7A64707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DCC330D-5264-034E-8EFB-2F18D9B6D0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Haga clic para modificar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691153-B7C2-C347-B551-EB2526765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B02E-9945-4B40-8FBE-309F3619D32D}" type="datetimeFigureOut">
              <a:rPr lang="es-MX" smtClean="0"/>
              <a:t>28/10/2022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E28443-8070-CD40-9A19-AC8683F73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618FE9-FCD7-0C4B-80DE-844B317F5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3AFF-573B-184F-B823-2C32C6FE83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7665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534A-494F-4C6D-86DF-11BE27B10C72}" type="datetimeFigureOut">
              <a:rPr lang="es-MX" smtClean="0"/>
              <a:t>28/10/2022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951E3-4AD0-4EFE-8BB1-86D480A5CCE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37089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534A-494F-4C6D-86DF-11BE27B10C72}" type="datetimeFigureOut">
              <a:rPr lang="es-MX" smtClean="0"/>
              <a:t>28/10/2022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951E3-4AD0-4EFE-8BB1-86D480A5CCE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76860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534A-494F-4C6D-86DF-11BE27B10C72}" type="datetimeFigureOut">
              <a:rPr lang="es-MX" smtClean="0"/>
              <a:t>28/10/2022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951E3-4AD0-4EFE-8BB1-86D480A5CCE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511097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534A-494F-4C6D-86DF-11BE27B10C72}" type="datetimeFigureOut">
              <a:rPr lang="es-MX" smtClean="0"/>
              <a:t>28/10/2022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951E3-4AD0-4EFE-8BB1-86D480A5CCE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86166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534A-494F-4C6D-86DF-11BE27B10C72}" type="datetimeFigureOut">
              <a:rPr lang="es-MX" smtClean="0"/>
              <a:t>28/10/2022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951E3-4AD0-4EFE-8BB1-86D480A5CCE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550817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534A-494F-4C6D-86DF-11BE27B10C72}" type="datetimeFigureOut">
              <a:rPr lang="es-MX" smtClean="0"/>
              <a:t>28/10/2022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951E3-4AD0-4EFE-8BB1-86D480A5CCE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774084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534A-494F-4C6D-86DF-11BE27B10C72}" type="datetimeFigureOut">
              <a:rPr lang="es-MX" smtClean="0"/>
              <a:t>28/10/2022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951E3-4AD0-4EFE-8BB1-86D480A5CCE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124197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534A-494F-4C6D-86DF-11BE27B10C72}" type="datetimeFigureOut">
              <a:rPr lang="es-MX" smtClean="0"/>
              <a:t>28/10/2022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951E3-4AD0-4EFE-8BB1-86D480A5CCE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65221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851235-BE55-DF43-8953-CE3D3B184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F46CE9-5C12-D640-A424-AC6CBA81E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Haga clic para modificar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3F9CD0-E846-B747-B7F4-8E4AC5E77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B02E-9945-4B40-8FBE-309F3619D32D}" type="datetimeFigureOut">
              <a:rPr lang="es-MX" smtClean="0"/>
              <a:t>28/10/2022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4C0261-2658-884C-956B-5E8A9E532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97DC0D-0F94-7248-82EC-98F5D0125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3AFF-573B-184F-B823-2C32C6FE83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95804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534A-494F-4C6D-86DF-11BE27B10C72}" type="datetimeFigureOut">
              <a:rPr lang="es-MX" smtClean="0"/>
              <a:t>28/10/2022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951E3-4AD0-4EFE-8BB1-86D480A5CCE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998777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534A-494F-4C6D-86DF-11BE27B10C72}" type="datetimeFigureOut">
              <a:rPr lang="es-MX" smtClean="0"/>
              <a:t>28/10/2022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951E3-4AD0-4EFE-8BB1-86D480A5CCE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960504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2534A-494F-4C6D-86DF-11BE27B10C72}" type="datetimeFigureOut">
              <a:rPr lang="es-MX" smtClean="0"/>
              <a:t>28/10/2022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951E3-4AD0-4EFE-8BB1-86D480A5CCE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66467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27F193-6A2C-7C4D-B058-E139A39CF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A607BB8-58C9-924F-A975-AFC296707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D8015D-4027-B448-9E00-34D437BC9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B02E-9945-4B40-8FBE-309F3619D32D}" type="datetimeFigureOut">
              <a:rPr lang="es-MX" smtClean="0"/>
              <a:t>28/10/2022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51122C-979A-9D41-BC52-A788C0426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AEA748-40AA-D64C-B094-9EF8AFD0D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3AFF-573B-184F-B823-2C32C6FE83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7192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2E5020-D288-D04F-B99C-DC227F93F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740B8D-DFE0-6241-8918-903229323A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Haga clic para modificar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E5E2E29-C5BA-2D4C-B146-2B0C742E7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Haga clic para modificar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96CBFBE-EC37-8B43-B9CB-16BA627E1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B02E-9945-4B40-8FBE-309F3619D32D}" type="datetimeFigureOut">
              <a:rPr lang="es-MX" smtClean="0"/>
              <a:t>28/10/2022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BCBCF7B-AC91-F543-BDBE-7DF5960CC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82C8CD-3A58-6341-AB98-F15A91D26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3AFF-573B-184F-B823-2C32C6FE83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2916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773E9E-67AF-C84E-9257-41DE10675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7421A85-ED18-A942-B1EA-3317D44604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Haga clic para modificar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4C41A49-93ED-C345-98D8-E16A9E5B54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Haga clic para modificar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463ED88-807C-6642-8109-BC582516F4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Haga clic para modificar los estilos de texto del patrón
Segundo nivel
Tercer nivel
Cuarto nivel
Quinto nivel</a:t>
            </a:r>
            <a:endParaRPr lang="es-MX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094DC65-ACF1-8A4F-81BE-C0DC2F173B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Haga clic para modificar los estilos de texto del patrón
Segundo nivel
Tercer nivel
Cuarto nivel
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2124B30-4E15-FA40-8CA2-4DE44D206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B02E-9945-4B40-8FBE-309F3619D32D}" type="datetimeFigureOut">
              <a:rPr lang="es-MX" smtClean="0"/>
              <a:t>28/10/2022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807BEE4-BFCE-D649-A1D6-2DB0167E2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609E9E8-E52F-FE4D-A930-2BD74FC60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3AFF-573B-184F-B823-2C32C6FE83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391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DD02BC-BB25-5041-B55D-128DA4C8F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EB5486A-EC41-B141-B07E-57E488F75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B02E-9945-4B40-8FBE-309F3619D32D}" type="datetimeFigureOut">
              <a:rPr lang="es-MX" smtClean="0"/>
              <a:t>28/10/2022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A989CC7-14EA-894D-967C-E60EE9F45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51E90E-9391-974D-A258-807C967F0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3AFF-573B-184F-B823-2C32C6FE83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9279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85E715F-DB86-7546-92AA-4352B3C35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B02E-9945-4B40-8FBE-309F3619D32D}" type="datetimeFigureOut">
              <a:rPr lang="es-MX" smtClean="0"/>
              <a:t>28/10/2022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02D9345-4F19-CA42-A2A7-4B8861830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5E917AB-8A0D-694F-AF12-36A9C1647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3AFF-573B-184F-B823-2C32C6FE83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5181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4F75BD-0FE5-0D44-A595-6F0C7AAF6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7B1B2A-3B4A-6341-9484-4684BBA76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Haga clic para modificar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E63A825-4DF2-9146-BB6C-56628ACFA0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Haga clic para modificar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4726AE-CC6D-714F-ABBA-4D885B92D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B02E-9945-4B40-8FBE-309F3619D32D}" type="datetimeFigureOut">
              <a:rPr lang="es-MX" smtClean="0"/>
              <a:t>28/10/2022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E53FA2E-9B96-B549-819B-E5435656A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50B0B98-FB8A-5B40-9EBD-8CD8260F5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3AFF-573B-184F-B823-2C32C6FE83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9714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11306D-6C7D-4D44-9A18-C06329278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E8780D6-6E7C-594B-AF0B-2C5B0F4AA4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EF25B39-A222-0F4A-988C-BE3318252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Haga clic para modificar los estilos de texto del patrón
Segundo nivel
Tercer nivel
Cuarto nivel
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FDA272C-ACA9-2644-9E7B-E256BC577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2B02E-9945-4B40-8FBE-309F3619D32D}" type="datetimeFigureOut">
              <a:rPr lang="es-MX" smtClean="0"/>
              <a:t>28/10/2022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6E52AF2-E64D-B248-88AF-09C588DC2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31143B2-F422-4641-8913-479B3B0BA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33AFF-573B-184F-B823-2C32C6FE83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3229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98FCDFA-85CF-D24E-AE71-4D341DB7F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1E217B4-FF09-9E40-BE69-FF3913A5DC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Haga clic para modificar los estilos de texto del patrón
Segundo nivel
Tercer nivel
Cuarto nivel
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512DE4-48C2-BB49-8AC3-C7EE6700EE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2B02E-9945-4B40-8FBE-309F3619D32D}" type="datetimeFigureOut">
              <a:rPr lang="es-MX" smtClean="0"/>
              <a:t>28/10/2022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85B4B9-0E1C-D74F-8872-6D32A395AE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49E22E-0AAE-3A49-BED5-9B2C5BB90B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33AFF-573B-184F-B823-2C32C6FE83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31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2534A-494F-4C6D-86DF-11BE27B10C72}" type="datetimeFigureOut">
              <a:rPr lang="es-MX" smtClean="0"/>
              <a:t>28/10/2022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951E3-4AD0-4EFE-8BB1-86D480A5CCE5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83038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3.png"/><Relationship Id="rId7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Relationship Id="rId9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6.png"/><Relationship Id="rId2" Type="http://schemas.openxmlformats.org/officeDocument/2006/relationships/hyperlink" Target="https://www.siged.sep.gob.mx/SIGED/escuelas.html" TargetMode="Externa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png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GwbvCE-gkHA&amp;feature=youtu.be" TargetMode="Externa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3.jpg"/><Relationship Id="rId7" Type="http://schemas.openxmlformats.org/officeDocument/2006/relationships/diagramLayout" Target="../diagrams/layou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diagramData" Target="../diagrams/data1.xml"/><Relationship Id="rId5" Type="http://schemas.openxmlformats.org/officeDocument/2006/relationships/image" Target="../media/image5.png"/><Relationship Id="rId10" Type="http://schemas.microsoft.com/office/2007/relationships/diagramDrawing" Target="../diagrams/drawing1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4A4AA573-AC47-714B-8DF8-EAFFF255D897}"/>
              </a:ext>
            </a:extLst>
          </p:cNvPr>
          <p:cNvSpPr txBox="1">
            <a:spLocks/>
          </p:cNvSpPr>
          <p:nvPr/>
        </p:nvSpPr>
        <p:spPr>
          <a:xfrm>
            <a:off x="1524000" y="879230"/>
            <a:ext cx="9144000" cy="210319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5400" b="1" dirty="0">
                <a:solidFill>
                  <a:srgbClr val="A42145"/>
                </a:solidFill>
                <a:latin typeface="Montserrat" pitchFamily="2" charset="77"/>
              </a:rPr>
              <a:t>Licenciatura en Enseñanza de las matemáticas 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1F6923D8-2BDC-BD4F-A6D2-0B60BAA880D6}"/>
              </a:ext>
            </a:extLst>
          </p:cNvPr>
          <p:cNvSpPr txBox="1">
            <a:spLocks/>
          </p:cNvSpPr>
          <p:nvPr/>
        </p:nvSpPr>
        <p:spPr>
          <a:xfrm>
            <a:off x="1556957" y="343908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2400" b="1" dirty="0"/>
              <a:t>Proyecto terminal</a:t>
            </a:r>
          </a:p>
          <a:p>
            <a:pPr algn="ctr"/>
            <a:r>
              <a:rPr lang="es-MX" sz="2400" b="1" dirty="0"/>
              <a:t>Etapa 1. Planeación</a:t>
            </a:r>
            <a:endParaRPr lang="es-MX" sz="2400" dirty="0"/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F9766DD1-8576-3F4F-BFD8-E594C735545F}"/>
              </a:ext>
            </a:extLst>
          </p:cNvPr>
          <p:cNvCxnSpPr/>
          <p:nvPr/>
        </p:nvCxnSpPr>
        <p:spPr>
          <a:xfrm>
            <a:off x="3579188" y="3217985"/>
            <a:ext cx="5099539" cy="0"/>
          </a:xfrm>
          <a:prstGeom prst="line">
            <a:avLst/>
          </a:prstGeom>
          <a:ln w="25400">
            <a:solidFill>
              <a:srgbClr val="D6B9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3877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4"/>
          <p:cNvSpPr txBox="1"/>
          <p:nvPr/>
        </p:nvSpPr>
        <p:spPr>
          <a:xfrm>
            <a:off x="3772278" y="3044693"/>
            <a:ext cx="37719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800" b="1" dirty="0">
                <a:solidFill>
                  <a:schemeClr val="accent6">
                    <a:lumMod val="75000"/>
                  </a:schemeClr>
                </a:solidFill>
              </a:rPr>
              <a:t>TIPS para tu visita</a:t>
            </a:r>
          </a:p>
          <a:p>
            <a:pPr algn="ctr"/>
            <a:endParaRPr lang="es-MX" sz="1800" dirty="0"/>
          </a:p>
          <a:p>
            <a:r>
              <a:rPr lang="es-MX" sz="1800" dirty="0"/>
              <a:t>1. Viste formal</a:t>
            </a:r>
          </a:p>
          <a:p>
            <a:r>
              <a:rPr lang="es-MX" sz="1800" dirty="0"/>
              <a:t>2. Presenta tu identificación oficial</a:t>
            </a:r>
          </a:p>
          <a:p>
            <a:r>
              <a:rPr lang="es-MX" sz="1800" dirty="0"/>
              <a:t>3. Lleva la credencial de la UnADM</a:t>
            </a:r>
          </a:p>
          <a:p>
            <a:r>
              <a:rPr lang="es-MX" sz="1800" dirty="0"/>
              <a:t>4. Lleva en mente un par de propuestas de acuerdo al nivel educativo.</a:t>
            </a:r>
          </a:p>
          <a:p>
            <a:r>
              <a:rPr lang="es-MX" sz="1800" dirty="0"/>
              <a:t>5. Si requieres una </a:t>
            </a:r>
            <a:r>
              <a:rPr lang="es-MX" sz="1800" i="1" dirty="0"/>
              <a:t>Carta de Presentación</a:t>
            </a:r>
            <a:r>
              <a:rPr lang="es-MX" sz="1800" dirty="0"/>
              <a:t> de la UnADM, avisa a tu docente de inmediato.</a:t>
            </a:r>
          </a:p>
        </p:txBody>
      </p:sp>
      <p:sp>
        <p:nvSpPr>
          <p:cNvPr id="7" name="CuadroTexto 3"/>
          <p:cNvSpPr txBox="1"/>
          <p:nvPr/>
        </p:nvSpPr>
        <p:spPr>
          <a:xfrm>
            <a:off x="7740723" y="1397904"/>
            <a:ext cx="2413000" cy="39703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s-MX" sz="1800" dirty="0"/>
              <a:t>Es importante sentirte cómodo en el lugar que visitas, porque en caso de ser aceptado estarás trabajando varios meses con el personal de la institución.</a:t>
            </a:r>
          </a:p>
          <a:p>
            <a:pPr algn="r"/>
            <a:r>
              <a:rPr lang="es-MX" sz="1800" dirty="0"/>
              <a:t>Cualquier problema que tengas para encontrar una escuela donde realizar tu proyecto, comunícate de inmediato con tu docente.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559" y="1988840"/>
            <a:ext cx="1700737" cy="2895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2"/>
          <p:cNvSpPr txBox="1"/>
          <p:nvPr/>
        </p:nvSpPr>
        <p:spPr>
          <a:xfrm>
            <a:off x="3575732" y="1514302"/>
            <a:ext cx="3771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001F5F"/>
                </a:solidFill>
              </a:rPr>
              <a:t>Tendrás aproximadamente 15 días para encontrar una institución </a:t>
            </a:r>
            <a:endParaRPr lang="es-MX" sz="2400" dirty="0">
              <a:solidFill>
                <a:srgbClr val="001F5F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760" y="6237312"/>
            <a:ext cx="596638" cy="38671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512" y="6237312"/>
            <a:ext cx="936104" cy="468052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8560FB63-6C51-4EA5-806C-342AB2DE101E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46"/>
          <a:stretch/>
        </p:blipFill>
        <p:spPr bwMode="auto">
          <a:xfrm>
            <a:off x="1271465" y="0"/>
            <a:ext cx="2517775" cy="9575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B4F36DB1-67D7-47C4-BA1F-8112D5C50F4D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124" y="30129"/>
            <a:ext cx="1057275" cy="75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425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63553" y="788954"/>
            <a:ext cx="8087527" cy="1198999"/>
          </a:xfrm>
        </p:spPr>
        <p:txBody>
          <a:bodyPr>
            <a:normAutofit/>
          </a:bodyPr>
          <a:lstStyle/>
          <a:p>
            <a:pPr algn="l"/>
            <a:r>
              <a:rPr lang="es-MX" sz="1700" dirty="0"/>
              <a:t>Cuando alguna institución </a:t>
            </a:r>
            <a:r>
              <a:rPr lang="es-MX" sz="1700" b="1" dirty="0"/>
              <a:t>acepte</a:t>
            </a:r>
            <a:r>
              <a:rPr lang="es-MX" sz="1700" dirty="0"/>
              <a:t> que realices tu proyecto terminal, entonces deberás descargar de la plataforma los </a:t>
            </a:r>
            <a:r>
              <a:rPr lang="es-MX" sz="1700" b="1" dirty="0"/>
              <a:t>formatos A y B </a:t>
            </a:r>
            <a:r>
              <a:rPr lang="es-MX" sz="1700" dirty="0"/>
              <a:t>que se encuentran en la </a:t>
            </a:r>
            <a:r>
              <a:rPr lang="es-MX" sz="1700" b="1" dirty="0"/>
              <a:t>Ruta</a:t>
            </a:r>
            <a:r>
              <a:rPr lang="es-MX" sz="1700" dirty="0"/>
              <a:t> para realizar</a:t>
            </a:r>
            <a:r>
              <a:rPr lang="es-MX" sz="1700" b="1" dirty="0"/>
              <a:t> la Etapa 1. Planeación de Proyecto terminal</a:t>
            </a:r>
            <a:r>
              <a:rPr lang="es-MX" sz="1700" dirty="0"/>
              <a:t>,  ubicados en la </a:t>
            </a:r>
            <a:r>
              <a:rPr lang="es-MX" sz="1700" b="1" dirty="0"/>
              <a:t>Semana 3</a:t>
            </a:r>
            <a:r>
              <a:rPr lang="es-MX" sz="1700" dirty="0"/>
              <a:t>.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779" y="4205487"/>
            <a:ext cx="4156301" cy="191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42" t="5202"/>
          <a:stretch/>
        </p:blipFill>
        <p:spPr bwMode="auto">
          <a:xfrm>
            <a:off x="7294919" y="5232602"/>
            <a:ext cx="2869704" cy="261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760" y="6237312"/>
            <a:ext cx="596638" cy="38671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512" y="6237312"/>
            <a:ext cx="936104" cy="468052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8560FB63-6C51-4EA5-806C-342AB2DE101E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46"/>
          <a:stretch/>
        </p:blipFill>
        <p:spPr bwMode="auto">
          <a:xfrm>
            <a:off x="1271465" y="0"/>
            <a:ext cx="2517775" cy="9575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B4F36DB1-67D7-47C4-BA1F-8112D5C50F4D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124" y="30129"/>
            <a:ext cx="1057275" cy="75882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8B93D58E-A8FD-46A9-924E-3B0212CB64B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5775" y="3038475"/>
            <a:ext cx="11220450" cy="781050"/>
          </a:xfrm>
          <a:prstGeom prst="rect">
            <a:avLst/>
          </a:prstGeom>
        </p:spPr>
      </p:pic>
      <p:cxnSp>
        <p:nvCxnSpPr>
          <p:cNvPr id="9" name="8 Conector recto de flecha"/>
          <p:cNvCxnSpPr>
            <a:cxnSpLocks/>
          </p:cNvCxnSpPr>
          <p:nvPr/>
        </p:nvCxnSpPr>
        <p:spPr>
          <a:xfrm flipV="1">
            <a:off x="7896201" y="3602157"/>
            <a:ext cx="1130353" cy="6033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4" name="Imagen 3">
            <a:extLst>
              <a:ext uri="{FF2B5EF4-FFF2-40B4-BE49-F238E27FC236}">
                <a16:creationId xmlns:a16="http://schemas.microsoft.com/office/drawing/2014/main" id="{5FB8A004-8873-6AF9-A8E5-22B18C290FE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14004" y="3959402"/>
            <a:ext cx="4602208" cy="2110594"/>
          </a:xfrm>
          <a:prstGeom prst="rect">
            <a:avLst/>
          </a:prstGeom>
        </p:spPr>
      </p:pic>
      <p:cxnSp>
        <p:nvCxnSpPr>
          <p:cNvPr id="7" name="6 Conector recto de flecha"/>
          <p:cNvCxnSpPr>
            <a:cxnSpLocks/>
            <a:stCxn id="1029" idx="1"/>
          </p:cNvCxnSpPr>
          <p:nvPr/>
        </p:nvCxnSpPr>
        <p:spPr>
          <a:xfrm flipH="1">
            <a:off x="5780015" y="5363530"/>
            <a:ext cx="151490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6098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75520" y="1179127"/>
            <a:ext cx="2232248" cy="48138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1800" b="1" dirty="0"/>
              <a:t>Formato A.</a:t>
            </a:r>
          </a:p>
          <a:p>
            <a:pPr marL="0" indent="0">
              <a:buNone/>
            </a:pPr>
            <a:r>
              <a:rPr lang="es-MX" sz="1800" dirty="0"/>
              <a:t>Se divide en dos partes: </a:t>
            </a:r>
          </a:p>
          <a:p>
            <a:pPr marL="0" indent="0">
              <a:buNone/>
            </a:pPr>
            <a:r>
              <a:rPr lang="es-MX" sz="1800" b="1" dirty="0"/>
              <a:t>1) Datos de la institución.</a:t>
            </a:r>
          </a:p>
          <a:p>
            <a:pPr marL="0" indent="0">
              <a:buNone/>
            </a:pPr>
            <a:r>
              <a:rPr lang="es-MX" sz="1800" dirty="0"/>
              <a:t>Primero revisa si la institución educativa tiene una clave: </a:t>
            </a:r>
            <a:r>
              <a:rPr lang="es-MX" sz="1800" dirty="0">
                <a:hlinkClick r:id="rId2"/>
              </a:rPr>
              <a:t>https://www.siged.sep.gob.mx/SIGED/escuelas.html</a:t>
            </a:r>
            <a:endParaRPr lang="es-MX" sz="1800" dirty="0"/>
          </a:p>
          <a:p>
            <a:pPr marL="0" indent="0">
              <a:buNone/>
            </a:pPr>
            <a:endParaRPr lang="es-MX" sz="1800" dirty="0"/>
          </a:p>
          <a:p>
            <a:pPr marL="0" indent="0">
              <a:buNone/>
            </a:pPr>
            <a:r>
              <a:rPr lang="es-MX" sz="1800" dirty="0"/>
              <a:t>Si es una empresa entonces escribe el RFC.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053" y="6318654"/>
            <a:ext cx="596638" cy="38671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512" y="6237312"/>
            <a:ext cx="936104" cy="468052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8560FB63-6C51-4EA5-806C-342AB2DE101E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46"/>
          <a:stretch/>
        </p:blipFill>
        <p:spPr bwMode="auto">
          <a:xfrm>
            <a:off x="1271465" y="0"/>
            <a:ext cx="2517775" cy="9575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4F36DB1-67D7-47C4-BA1F-8112D5C50F4D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1140" y="99377"/>
            <a:ext cx="1057275" cy="758825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DA2F432-9A46-72F4-F637-1C84474644C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79787" y="763893"/>
            <a:ext cx="4134651" cy="533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079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75520" y="1484785"/>
            <a:ext cx="273630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800" b="1"/>
              <a:t>2) Datos del estudiante.</a:t>
            </a:r>
          </a:p>
          <a:p>
            <a:endParaRPr lang="es-MX" sz="1800"/>
          </a:p>
          <a:p>
            <a:r>
              <a:rPr lang="es-MX" sz="1800"/>
              <a:t>Cuida que tu matrícula este bien escrita, </a:t>
            </a:r>
            <a:r>
              <a:rPr lang="es-MX" sz="1800" b="1">
                <a:solidFill>
                  <a:schemeClr val="accent6">
                    <a:lumMod val="75000"/>
                  </a:schemeClr>
                </a:solidFill>
              </a:rPr>
              <a:t>evita</a:t>
            </a:r>
            <a:r>
              <a:rPr lang="es-MX" sz="1800"/>
              <a:t> tener problemas durante tus trámites de titulación.</a:t>
            </a:r>
          </a:p>
          <a:p>
            <a:endParaRPr lang="es-MX" sz="1800"/>
          </a:p>
          <a:p>
            <a:r>
              <a:rPr lang="es-MX" sz="1800" b="1">
                <a:solidFill>
                  <a:schemeClr val="accent6">
                    <a:lumMod val="75000"/>
                  </a:schemeClr>
                </a:solidFill>
              </a:rPr>
              <a:t>¡Recuerda!</a:t>
            </a:r>
            <a:r>
              <a:rPr lang="es-MX" sz="1800"/>
              <a:t> tu correo institucional es la vía de comunicación principal entre Tú y la UnADM. </a:t>
            </a:r>
          </a:p>
          <a:p>
            <a:r>
              <a:rPr lang="es-MX" sz="1800"/>
              <a:t>Si no puedes entrar a tu correo, es necesario levantar un ticket de inmediato.</a:t>
            </a:r>
          </a:p>
          <a:p>
            <a:r>
              <a:rPr lang="es-MX" sz="1800"/>
              <a:t>En los números de teléfono y celular, incluye LADA.</a:t>
            </a:r>
          </a:p>
          <a:p>
            <a:endParaRPr lang="es-MX" sz="1800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8560FB63-6C51-4EA5-806C-342AB2DE101E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46"/>
          <a:stretch/>
        </p:blipFill>
        <p:spPr bwMode="auto">
          <a:xfrm>
            <a:off x="1271465" y="0"/>
            <a:ext cx="2517775" cy="9575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B4F36DB1-67D7-47C4-BA1F-8112D5C50F4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4504" y="340521"/>
            <a:ext cx="1057275" cy="75882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5907841C-12FE-4714-8829-CB89014BE5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3774" y="276837"/>
            <a:ext cx="5079896" cy="6551034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1CEACCAD-4CBC-491A-9083-1CF4E40DA2E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3053" y="6318654"/>
            <a:ext cx="596638" cy="386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93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53880" y="1353368"/>
            <a:ext cx="2853988" cy="48138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100" dirty="0"/>
              <a:t>El </a:t>
            </a:r>
            <a:r>
              <a:rPr lang="es-MX" sz="2100" b="1" dirty="0"/>
              <a:t>Formato B</a:t>
            </a:r>
            <a:r>
              <a:rPr lang="es-MX" sz="2100" dirty="0"/>
              <a:t>, se divide en dos secciones:</a:t>
            </a:r>
          </a:p>
          <a:p>
            <a:pPr marL="0" indent="0">
              <a:buNone/>
            </a:pPr>
            <a:r>
              <a:rPr lang="es-MX" sz="2100" dirty="0"/>
              <a:t>a) Datos del asesor externo</a:t>
            </a:r>
          </a:p>
          <a:p>
            <a:pPr marL="0" indent="0">
              <a:buNone/>
            </a:pPr>
            <a:r>
              <a:rPr lang="es-MX" sz="2100" dirty="0"/>
              <a:t>Las carreras afines pueden ser ingenierías, física, actuaria, matemáticas aplicadas, enseñanza de las matemáticas, docencia</a:t>
            </a:r>
            <a:r>
              <a:rPr lang="es-MX" sz="2400" dirty="0"/>
              <a:t>. </a:t>
            </a:r>
          </a:p>
          <a:p>
            <a:pPr marL="0" indent="0">
              <a:buNone/>
            </a:pPr>
            <a:r>
              <a:rPr lang="es-MX" sz="2100" dirty="0"/>
              <a:t>b) Datos del estudiante*.</a:t>
            </a: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1937792" y="5945651"/>
            <a:ext cx="2736304" cy="343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MX" sz="1200" dirty="0"/>
              <a:t>*Los mismos que vienen en el Formato A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560FB63-6C51-4EA5-806C-342AB2DE101E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46"/>
          <a:stretch/>
        </p:blipFill>
        <p:spPr bwMode="auto">
          <a:xfrm>
            <a:off x="1271465" y="0"/>
            <a:ext cx="2517775" cy="9575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B4F36DB1-67D7-47C4-BA1F-8112D5C50F4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305" y="99377"/>
            <a:ext cx="1057275" cy="758825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FE45EFE-1F1D-4EC5-8B7F-1334958D50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3957" y="125415"/>
            <a:ext cx="5114164" cy="6607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847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48454" y="1361158"/>
            <a:ext cx="1822972" cy="426076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1800" dirty="0"/>
              <a:t>En la redacción de tu Proyecto terminal, sigue los pasos que te indica la Carpeta de las semana 6 y 7.</a:t>
            </a:r>
          </a:p>
          <a:p>
            <a:pPr marL="0" indent="0">
              <a:buNone/>
            </a:pPr>
            <a:r>
              <a:rPr lang="es-MX" sz="1800" dirty="0"/>
              <a:t>Al concluir comparte la carpeta con el responsable de la licenciatura: carlos.serrato y tu docente en línea*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8188" y="1183051"/>
            <a:ext cx="6408712" cy="4832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760" y="6237312"/>
            <a:ext cx="596638" cy="38671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512" y="6237312"/>
            <a:ext cx="936104" cy="468052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2055384" y="5698786"/>
            <a:ext cx="18292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200" dirty="0"/>
              <a:t>*Pide la matrícula del docente en turno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560FB63-6C51-4EA5-806C-342AB2DE101E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46"/>
          <a:stretch/>
        </p:blipFill>
        <p:spPr bwMode="auto">
          <a:xfrm>
            <a:off x="1271465" y="0"/>
            <a:ext cx="2517775" cy="9575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4F36DB1-67D7-47C4-BA1F-8112D5C50F4D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124" y="30129"/>
            <a:ext cx="1057275" cy="75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546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225824" y="1340768"/>
            <a:ext cx="7632848" cy="4536504"/>
          </a:xfrm>
        </p:spPr>
        <p:txBody>
          <a:bodyPr>
            <a:normAutofit/>
          </a:bodyPr>
          <a:lstStyle/>
          <a:p>
            <a:r>
              <a:rPr lang="es-MX" sz="2400" dirty="0"/>
              <a:t>Recuerda llevar una bitácora para saber qué actividades realizaste y las horas que invertiste en cada una. </a:t>
            </a:r>
          </a:p>
          <a:p>
            <a:endParaRPr lang="es-MX" sz="1000" dirty="0"/>
          </a:p>
          <a:p>
            <a:pPr marL="0" indent="0">
              <a:buNone/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Reporte del asesor externo y Evaluación del asesor externo</a:t>
            </a:r>
          </a:p>
          <a:p>
            <a:endParaRPr lang="es-MX" sz="1000" dirty="0"/>
          </a:p>
          <a:p>
            <a:r>
              <a:rPr lang="es-MX" sz="2400" dirty="0"/>
              <a:t>Imprime ambos formatos, llena el Reporte con la información de tu bitácora. Después entrega a tu asesor el Reporte con las actividades para que te dé el Vo. Bo. y el formato de la Evaluación.</a:t>
            </a:r>
            <a:endParaRPr lang="es-MX" sz="1000" dirty="0"/>
          </a:p>
          <a:p>
            <a:endParaRPr lang="es-MX" sz="1000" dirty="0"/>
          </a:p>
          <a:p>
            <a:r>
              <a:rPr lang="es-MX" sz="2400" dirty="0"/>
              <a:t>Es recomendable que obtengas estos formatos firmados y sellados al menos tres días antes de que termine el módulo.</a:t>
            </a:r>
          </a:p>
          <a:p>
            <a:pPr marL="0" indent="0">
              <a:buNone/>
            </a:pPr>
            <a:endParaRPr lang="es-MX" sz="28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760" y="6237312"/>
            <a:ext cx="596638" cy="38671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512" y="6237312"/>
            <a:ext cx="936104" cy="468052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8560FB63-6C51-4EA5-806C-342AB2DE101E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46"/>
          <a:stretch/>
        </p:blipFill>
        <p:spPr bwMode="auto">
          <a:xfrm>
            <a:off x="1271465" y="0"/>
            <a:ext cx="2517775" cy="9575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4F36DB1-67D7-47C4-BA1F-8112D5C50F4D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124" y="30129"/>
            <a:ext cx="1057275" cy="75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7599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711624" y="1412777"/>
            <a:ext cx="6971692" cy="43669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r>
              <a:rPr lang="es-MX" dirty="0"/>
              <a:t>Fuentes de consulta</a:t>
            </a:r>
          </a:p>
          <a:p>
            <a:pPr marL="0" indent="0">
              <a:buNone/>
            </a:pPr>
            <a:endParaRPr lang="es-MX" sz="1600" dirty="0"/>
          </a:p>
          <a:p>
            <a:r>
              <a:rPr lang="es-MX" sz="1400" dirty="0"/>
              <a:t>UnADM (2019) Guía del estudiante de la etapa 1 de proyecto terminal. División de Ciencias Exactas, Ingeniería y Tecnología. Material didáctico de Enseñanza de las matemáticas [Documento inédito]</a:t>
            </a:r>
          </a:p>
          <a:p>
            <a:endParaRPr lang="es-MX" sz="1400" dirty="0"/>
          </a:p>
          <a:p>
            <a:r>
              <a:rPr lang="es-MX" sz="1400" dirty="0"/>
              <a:t>UnADM (2019) Etapa 1. Planeación del proyecto terminal [Archivo de video]</a:t>
            </a:r>
          </a:p>
          <a:p>
            <a:pPr marL="0" indent="0">
              <a:buNone/>
            </a:pPr>
            <a:r>
              <a:rPr lang="es-MX" sz="1400" dirty="0"/>
              <a:t>        </a:t>
            </a:r>
            <a:r>
              <a:rPr lang="es-MX" sz="1400" dirty="0">
                <a:hlinkClick r:id="rId2"/>
              </a:rPr>
              <a:t>https://www.youtube.com/watch?v=GwbvCE-gkHA&amp;feature=youtu.be</a:t>
            </a:r>
            <a:endParaRPr lang="es-MX" sz="1400" dirty="0"/>
          </a:p>
          <a:p>
            <a:pPr marL="0" indent="0">
              <a:buNone/>
            </a:pPr>
            <a:endParaRPr lang="es-MX" sz="1600" dirty="0"/>
          </a:p>
          <a:p>
            <a:pPr marL="0" indent="0" algn="ctr">
              <a:buNone/>
            </a:pPr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760" y="6237312"/>
            <a:ext cx="596638" cy="38671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512" y="6237312"/>
            <a:ext cx="936104" cy="468052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8560FB63-6C51-4EA5-806C-342AB2DE101E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46"/>
          <a:stretch/>
        </p:blipFill>
        <p:spPr bwMode="auto">
          <a:xfrm>
            <a:off x="1271465" y="0"/>
            <a:ext cx="2517775" cy="9575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4F36DB1-67D7-47C4-BA1F-8112D5C50F4D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124" y="30129"/>
            <a:ext cx="1057275" cy="75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0426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760" y="6237312"/>
            <a:ext cx="596638" cy="38671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512" y="6237312"/>
            <a:ext cx="936104" cy="468052"/>
          </a:xfrm>
          <a:prstGeom prst="rect">
            <a:avLst/>
          </a:prstGeom>
        </p:spPr>
      </p:pic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2351584" y="1340769"/>
            <a:ext cx="7848872" cy="4150899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r>
              <a:rPr lang="es-MX" b="1" dirty="0"/>
              <a:t>Créditos</a:t>
            </a:r>
          </a:p>
          <a:p>
            <a:pPr marL="0" indent="0" algn="ctr">
              <a:buNone/>
            </a:pPr>
            <a:endParaRPr lang="es-MX" b="1" dirty="0"/>
          </a:p>
          <a:p>
            <a:pPr marL="0" indent="0" algn="ctr">
              <a:buNone/>
            </a:pPr>
            <a:r>
              <a:rPr lang="es-MX" dirty="0"/>
              <a:t>División de Ciencias Exactas, Ingeniería y Tecnología</a:t>
            </a:r>
          </a:p>
          <a:p>
            <a:pPr marL="0" indent="0" algn="ctr">
              <a:buNone/>
            </a:pPr>
            <a:endParaRPr lang="es-MX" b="1" dirty="0"/>
          </a:p>
          <a:p>
            <a:pPr marL="0" indent="0" algn="ctr">
              <a:buNone/>
            </a:pPr>
            <a:r>
              <a:rPr lang="es-MX" dirty="0"/>
              <a:t>Licenciatura en Enseñanza de las matemáticas</a:t>
            </a:r>
          </a:p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r>
              <a:rPr lang="es-MX" dirty="0"/>
              <a:t>Mtra. Santa Elena Tellez Flores</a:t>
            </a:r>
          </a:p>
          <a:p>
            <a:pPr marL="0" indent="0" algn="ctr">
              <a:buNone/>
            </a:pPr>
            <a:r>
              <a:rPr lang="es-MX" i="1" dirty="0"/>
              <a:t>Docente en línea de EM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560FB63-6C51-4EA5-806C-342AB2DE101E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46"/>
          <a:stretch/>
        </p:blipFill>
        <p:spPr bwMode="auto">
          <a:xfrm>
            <a:off x="1271465" y="0"/>
            <a:ext cx="2517775" cy="9575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4F36DB1-67D7-47C4-BA1F-8112D5C50F4D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124" y="30129"/>
            <a:ext cx="1057275" cy="75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562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1"/>
          <p:cNvSpPr txBox="1"/>
          <p:nvPr/>
        </p:nvSpPr>
        <p:spPr>
          <a:xfrm>
            <a:off x="2423592" y="3933056"/>
            <a:ext cx="7488832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>
              <a:defRPr sz="4000"/>
            </a:lvl1pPr>
          </a:lstStyle>
          <a:p>
            <a:r>
              <a:rPr lang="es-MX" sz="2300" dirty="0"/>
              <a:t>En el módulo 13 se desarrolla la Etapa 1. Planeación del proyecto terminal, la cuál es seriada con las siguientes etapas y módulos.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760" y="6237312"/>
            <a:ext cx="596638" cy="38671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512" y="6237312"/>
            <a:ext cx="936104" cy="468052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143672" y="1700808"/>
            <a:ext cx="6048672" cy="1631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ES_tradnl" sz="2000" dirty="0"/>
              <a:t>El proyecto terminal es un trabajo académico y de investigación que es congruente con el perfil de egreso de tu licenciatura que te permitirá acercarte al campo laboral y demostrar conocimientos, competencias y habilidades que adquiriste en la licenciatura.</a:t>
            </a:r>
            <a:endParaRPr lang="es-MX" sz="2000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560FB63-6C51-4EA5-806C-342AB2DE101E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46"/>
          <a:stretch/>
        </p:blipFill>
        <p:spPr bwMode="auto">
          <a:xfrm>
            <a:off x="1260641" y="142196"/>
            <a:ext cx="2517775" cy="9575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4F36DB1-67D7-47C4-BA1F-8112D5C50F4D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300" y="172325"/>
            <a:ext cx="1057275" cy="75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74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2"/>
          <p:cNvSpPr txBox="1"/>
          <p:nvPr/>
        </p:nvSpPr>
        <p:spPr>
          <a:xfrm>
            <a:off x="2130489" y="1844824"/>
            <a:ext cx="80150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just">
              <a:defRPr sz="3600"/>
            </a:lvl1pPr>
          </a:lstStyle>
          <a:p>
            <a:pPr algn="l"/>
            <a:r>
              <a:rPr lang="es-MX" sz="3600" dirty="0"/>
              <a:t>El Proyecto terminal tiene la finalidad de poner en práctica tus conocimientos en un ambiente laboral real, donde </a:t>
            </a:r>
            <a:r>
              <a:rPr lang="es-MX" sz="3600" b="1" dirty="0"/>
              <a:t>aplicarás lo que aprendiste durante los módulos </a:t>
            </a:r>
          </a:p>
          <a:p>
            <a:pPr algn="l"/>
            <a:r>
              <a:rPr lang="es-MX" sz="3600" b="1" dirty="0"/>
              <a:t>1 al 12,</a:t>
            </a:r>
            <a:r>
              <a:rPr lang="es-MX" sz="3600" dirty="0"/>
              <a:t> de acuerdo a los lineamientos de la UnADM.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760" y="6237312"/>
            <a:ext cx="596638" cy="38671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512" y="6237312"/>
            <a:ext cx="936104" cy="468052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8560FB63-6C51-4EA5-806C-342AB2DE101E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46"/>
          <a:stretch/>
        </p:blipFill>
        <p:spPr bwMode="auto">
          <a:xfrm>
            <a:off x="1380729" y="0"/>
            <a:ext cx="2517775" cy="9575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4F36DB1-67D7-47C4-BA1F-8112D5C50F4D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124" y="99378"/>
            <a:ext cx="1057275" cy="75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760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1"/>
          <p:cNvSpPr txBox="1"/>
          <p:nvPr/>
        </p:nvSpPr>
        <p:spPr>
          <a:xfrm>
            <a:off x="2423592" y="2138832"/>
            <a:ext cx="525658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4000" b="1"/>
            </a:lvl1pPr>
          </a:lstStyle>
          <a:p>
            <a:r>
              <a:rPr lang="es-MX" sz="5000" dirty="0"/>
              <a:t>¿Qué implica un proyecto terminal en la UnADM?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760" y="6237312"/>
            <a:ext cx="596638" cy="38671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512" y="6237312"/>
            <a:ext cx="936104" cy="468052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00256" y="2146627"/>
            <a:ext cx="1368152" cy="2801976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8560FB63-6C51-4EA5-806C-342AB2DE101E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46"/>
          <a:stretch/>
        </p:blipFill>
        <p:spPr bwMode="auto">
          <a:xfrm>
            <a:off x="1271465" y="0"/>
            <a:ext cx="2517775" cy="9575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4F36DB1-67D7-47C4-BA1F-8112D5C50F4D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124" y="30129"/>
            <a:ext cx="1057275" cy="75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27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907327"/>
              </p:ext>
            </p:extLst>
          </p:nvPr>
        </p:nvGraphicFramePr>
        <p:xfrm>
          <a:off x="2194724" y="1340768"/>
          <a:ext cx="7757712" cy="516868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757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7371">
                <a:tc>
                  <a:txBody>
                    <a:bodyPr/>
                    <a:lstStyle/>
                    <a:p>
                      <a:pPr marL="142240" algn="ctr">
                        <a:spcBef>
                          <a:spcPts val="95"/>
                        </a:spcBef>
                        <a:spcAft>
                          <a:spcPts val="0"/>
                        </a:spcAft>
                      </a:pPr>
                      <a:r>
                        <a:rPr lang="en-US" sz="1600" spc="5" dirty="0">
                          <a:effectLst/>
                        </a:rPr>
                        <a:t>P</a:t>
                      </a:r>
                      <a:r>
                        <a:rPr lang="en-US" sz="1600" spc="-30" dirty="0">
                          <a:effectLst/>
                        </a:rPr>
                        <a:t>r</a:t>
                      </a:r>
                      <a:r>
                        <a:rPr lang="en-US" sz="1600" dirty="0">
                          <a:effectLst/>
                        </a:rPr>
                        <a:t>o</a:t>
                      </a:r>
                      <a:r>
                        <a:rPr lang="en-US" sz="1600" spc="-25" dirty="0">
                          <a:effectLst/>
                        </a:rPr>
                        <a:t>y</a:t>
                      </a:r>
                      <a:r>
                        <a:rPr lang="en-US" sz="1600" spc="-10" dirty="0">
                          <a:effectLst/>
                        </a:rPr>
                        <a:t>ec</a:t>
                      </a:r>
                      <a:r>
                        <a:rPr lang="en-US" sz="1600" spc="-15" dirty="0">
                          <a:effectLst/>
                        </a:rPr>
                        <a:t>t</a:t>
                      </a:r>
                      <a:r>
                        <a:rPr lang="en-US" sz="1600" dirty="0">
                          <a:effectLst/>
                        </a:rPr>
                        <a:t>o</a:t>
                      </a:r>
                      <a:r>
                        <a:rPr lang="en-US" sz="1600" spc="-35" dirty="0">
                          <a:effectLst/>
                        </a:rPr>
                        <a:t> </a:t>
                      </a:r>
                      <a:r>
                        <a:rPr lang="en-US" sz="1600" spc="-135" dirty="0">
                          <a:effectLst/>
                        </a:rPr>
                        <a:t>t</a:t>
                      </a:r>
                      <a:r>
                        <a:rPr lang="en-US" sz="1600" spc="-10" dirty="0">
                          <a:effectLst/>
                        </a:rPr>
                        <a:t>er</a:t>
                      </a:r>
                      <a:r>
                        <a:rPr lang="en-US" sz="1600" spc="-5" dirty="0">
                          <a:effectLst/>
                        </a:rPr>
                        <a:t>m</a:t>
                      </a:r>
                      <a:r>
                        <a:rPr lang="en-US" sz="1600" dirty="0">
                          <a:effectLst/>
                        </a:rPr>
                        <a:t>in</a:t>
                      </a:r>
                      <a:r>
                        <a:rPr lang="en-US" sz="1600" spc="10" dirty="0">
                          <a:effectLst/>
                        </a:rPr>
                        <a:t>a</a:t>
                      </a:r>
                      <a:r>
                        <a:rPr lang="en-US" sz="1600" dirty="0">
                          <a:effectLst/>
                        </a:rPr>
                        <a:t>l</a:t>
                      </a:r>
                      <a:endParaRPr lang="es-MX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850">
                <a:tc>
                  <a:txBody>
                    <a:bodyPr/>
                    <a:lstStyle/>
                    <a:p>
                      <a:pPr marL="95250" marR="897255">
                        <a:lnSpc>
                          <a:spcPct val="9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El </a:t>
                      </a:r>
                      <a:r>
                        <a:rPr lang="es-MX" sz="1600" b="1" dirty="0">
                          <a:solidFill>
                            <a:schemeClr val="tx1"/>
                          </a:solidFill>
                          <a:effectLst/>
                        </a:rPr>
                        <a:t>servicio</a:t>
                      </a:r>
                      <a:r>
                        <a:rPr lang="es-MX" sz="1600" b="1" spc="-10" dirty="0">
                          <a:solidFill>
                            <a:schemeClr val="tx1"/>
                          </a:solidFill>
                          <a:effectLst/>
                        </a:rPr>
                        <a:t> social</a:t>
                      </a:r>
                      <a:r>
                        <a:rPr lang="es-MX" sz="1600" b="1" spc="-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es</a:t>
                      </a:r>
                      <a:r>
                        <a:rPr lang="es-MX" sz="1600" b="0" spc="-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curricular</a:t>
                      </a:r>
                      <a:r>
                        <a:rPr lang="es-MX" sz="1600" b="0" spc="-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 se</a:t>
                      </a:r>
                      <a:r>
                        <a:rPr lang="es-MX" sz="1600" b="0" spc="-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acreditará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de</a:t>
                      </a:r>
                      <a:r>
                        <a:rPr lang="es-MX" sz="1600" b="0" spc="-1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1" spc="-10" baseline="0" dirty="0">
                          <a:solidFill>
                            <a:schemeClr val="tx1"/>
                          </a:solidFill>
                          <a:effectLst/>
                        </a:rPr>
                        <a:t>forma paralela  </a:t>
                      </a:r>
                      <a:r>
                        <a:rPr lang="es-MX" sz="1600" b="0" spc="-10" baseline="0" dirty="0">
                          <a:solidFill>
                            <a:schemeClr val="tx1"/>
                          </a:solidFill>
                          <a:effectLst/>
                        </a:rPr>
                        <a:t>con tu </a:t>
                      </a:r>
                      <a:r>
                        <a:rPr lang="es-MX" sz="1600" b="1" spc="-10" dirty="0">
                          <a:solidFill>
                            <a:schemeClr val="tx1"/>
                          </a:solidFill>
                          <a:effectLst/>
                        </a:rPr>
                        <a:t>Proyecto</a:t>
                      </a:r>
                      <a:r>
                        <a:rPr lang="es-MX" sz="1600" b="1" spc="13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1" spc="-140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s-MX" sz="1600" b="1" dirty="0">
                          <a:solidFill>
                            <a:schemeClr val="tx1"/>
                          </a:solidFill>
                          <a:effectLst/>
                        </a:rPr>
                        <a:t>erm</a:t>
                      </a:r>
                      <a:r>
                        <a:rPr lang="es-MX" sz="1600" b="1" spc="-10" dirty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es-MX" sz="1600" b="1" spc="-5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es-MX" sz="1600" b="1" spc="-10" dirty="0">
                          <a:solidFill>
                            <a:schemeClr val="tx1"/>
                          </a:solidFill>
                          <a:effectLst/>
                        </a:rPr>
                        <a:t>al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. Es decir,</a:t>
                      </a:r>
                      <a:r>
                        <a:rPr lang="es-MX" sz="1600" b="0" spc="-10" baseline="0" dirty="0">
                          <a:solidFill>
                            <a:schemeClr val="tx1"/>
                          </a:solidFill>
                          <a:effectLst/>
                        </a:rPr>
                        <a:t> en la institución realizarás una propuesta educativa, pero también realizarás actividades que la institución requiera durante el desarrollo de dicho proyecto.</a:t>
                      </a:r>
                    </a:p>
                    <a:p>
                      <a:pPr marL="95250" marR="897255">
                        <a:lnSpc>
                          <a:spcPct val="9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endParaRPr lang="es-MX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827">
                <a:tc>
                  <a:txBody>
                    <a:bodyPr/>
                    <a:lstStyle/>
                    <a:p>
                      <a:pPr marL="95250" marR="109220">
                        <a:lnSpc>
                          <a:spcPct val="97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Durante el proyecto </a:t>
                      </a:r>
                      <a:r>
                        <a:rPr lang="es-MX" sz="1600" b="0" spc="10" baseline="0" dirty="0">
                          <a:solidFill>
                            <a:schemeClr val="tx1"/>
                          </a:solidFill>
                          <a:effectLst/>
                        </a:rPr>
                        <a:t>cubrirás </a:t>
                      </a:r>
                      <a:r>
                        <a:rPr lang="es-MX" sz="1600" b="1" spc="5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r>
                        <a:rPr lang="es-MX" sz="16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es-MX" sz="1600" b="1" spc="-3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1" spc="-5" dirty="0">
                          <a:solidFill>
                            <a:schemeClr val="tx1"/>
                          </a:solidFill>
                          <a:effectLst/>
                        </a:rPr>
                        <a:t>ho</a:t>
                      </a:r>
                      <a:r>
                        <a:rPr lang="es-MX" sz="1600" b="1" spc="-45" dirty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es-MX" sz="1600" b="1" spc="-1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s-MX" sz="1600" b="1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es-MX" sz="1600" b="1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baseline="0" dirty="0">
                          <a:solidFill>
                            <a:schemeClr val="tx1"/>
                          </a:solidFill>
                          <a:effectLst/>
                        </a:rPr>
                        <a:t>que se sumarán a lo largo de 4 módulos (13-16)</a:t>
                      </a:r>
                      <a:r>
                        <a:rPr lang="es-MX" sz="1600" b="0" spc="-15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endParaRPr lang="es-MX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9888">
                <a:tc>
                  <a:txBody>
                    <a:bodyPr/>
                    <a:lstStyle/>
                    <a:p>
                      <a:pPr marL="95250" marR="92710">
                        <a:lnSpc>
                          <a:spcPct val="97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El desarrollo del proyecto terminal  podrás hacerlo en</a:t>
                      </a:r>
                      <a:r>
                        <a:rPr lang="es-MX" sz="1600" b="0" spc="-2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el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sector público y</a:t>
                      </a:r>
                      <a:r>
                        <a:rPr lang="es-MX" sz="1600" b="0" spc="-3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privado,</a:t>
                      </a:r>
                      <a:r>
                        <a:rPr lang="es-MX" sz="1600" b="0" spc="-10" baseline="0" dirty="0">
                          <a:solidFill>
                            <a:schemeClr val="tx1"/>
                          </a:solidFill>
                          <a:effectLst/>
                        </a:rPr>
                        <a:t> es decir, escuelas públicas, privadas o empresas que realicen proyectos relacionados con la educación.</a:t>
                      </a:r>
                    </a:p>
                    <a:p>
                      <a:pPr marL="95250" marR="92710">
                        <a:lnSpc>
                          <a:spcPct val="97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es-MX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9850">
                <a:tc>
                  <a:txBody>
                    <a:bodyPr/>
                    <a:lstStyle/>
                    <a:p>
                      <a:pPr marL="95250" marR="232410">
                        <a:lnSpc>
                          <a:spcPct val="97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s-MX" sz="1600" b="0" spc="5" dirty="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s-MX" sz="1600" b="0" spc="-2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25" dirty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ea</a:t>
                      </a:r>
                      <a:r>
                        <a:rPr lang="es-MX" sz="1600" b="0" spc="-15" dirty="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es-MX" sz="1600" b="0" spc="-15" dirty="0">
                          <a:solidFill>
                            <a:schemeClr val="tx1"/>
                          </a:solidFill>
                          <a:effectLst/>
                        </a:rPr>
                        <a:t>z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ci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ó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n 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 l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es-MX" sz="1600" b="0" spc="-25" dirty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es-MX" sz="1600" b="0" spc="-35" dirty="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es-MX" sz="1600" b="0" spc="5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es-MX" sz="1600" b="0" spc="-25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140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erm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al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es</a:t>
                      </a:r>
                      <a:r>
                        <a:rPr lang="es-MX" sz="1600" b="0" spc="-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es-MX" sz="1600" b="0" spc="-35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es-MX" sz="1600" b="0" spc="-25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s-MX" sz="1600" b="0" spc="-2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25" dirty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ond</a:t>
                      </a:r>
                      <a:r>
                        <a:rPr lang="es-MX" sz="1600" b="0" spc="-15" dirty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ci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es-MX" sz="1600" b="0" spc="0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es-MX" sz="1600" b="0" spc="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u 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ejercicio</a:t>
                      </a:r>
                      <a:r>
                        <a:rPr lang="es-MX" sz="1600" b="0" spc="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sin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percepción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 económica</a:t>
                      </a:r>
                      <a:r>
                        <a:rPr lang="es-MX" sz="1600" b="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es-MX" sz="1600" b="0" spc="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en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 especie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de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ninguna</a:t>
                      </a:r>
                      <a:r>
                        <a:rPr lang="es-MX" sz="1600" b="0" spc="-3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índole.</a:t>
                      </a:r>
                      <a:r>
                        <a:rPr lang="es-MX" sz="1600" b="0" spc="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En</a:t>
                      </a:r>
                      <a:r>
                        <a:rPr lang="es-MX" sz="1600" b="0" spc="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caso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 de</a:t>
                      </a:r>
                      <a:r>
                        <a:rPr lang="es-MX" sz="1600" b="0" spc="-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recibir 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cualquier</a:t>
                      </a:r>
                      <a:r>
                        <a:rPr lang="es-MX" sz="1600" b="0" spc="-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tipo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de</a:t>
                      </a:r>
                      <a:r>
                        <a:rPr lang="es-MX" sz="1600" b="0" spc="-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estímulo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por</a:t>
                      </a:r>
                      <a:r>
                        <a:rPr lang="es-MX" sz="1600" b="0" spc="-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parte 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de</a:t>
                      </a:r>
                      <a:r>
                        <a:rPr lang="es-MX" sz="1600" b="0" spc="-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la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entidad,</a:t>
                      </a:r>
                      <a:r>
                        <a:rPr lang="es-MX" sz="1600" b="0" spc="-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la</a:t>
                      </a:r>
                      <a:r>
                        <a:rPr lang="es-MX" sz="1600" b="0" spc="27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UnADM 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se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deslinda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de</a:t>
                      </a:r>
                      <a:r>
                        <a:rPr lang="es-MX" sz="1600" b="0" spc="-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cualquier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vínculo</a:t>
                      </a:r>
                      <a:r>
                        <a:rPr lang="es-MX" sz="1600" b="0" spc="-2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gestión</a:t>
                      </a:r>
                      <a:r>
                        <a:rPr lang="es-MX" sz="1600" b="0" spc="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15" dirty="0">
                          <a:solidFill>
                            <a:schemeClr val="tx1"/>
                          </a:solidFill>
                          <a:effectLst/>
                        </a:rPr>
                        <a:t>administrativa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al</a:t>
                      </a:r>
                      <a:r>
                        <a:rPr lang="es-MX" sz="1600" b="0" spc="19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respecto.</a:t>
                      </a:r>
                    </a:p>
                    <a:p>
                      <a:pPr marL="95250" marR="232410">
                        <a:lnSpc>
                          <a:spcPct val="97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endParaRPr lang="es-MX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2966">
                <a:tc>
                  <a:txBody>
                    <a:bodyPr/>
                    <a:lstStyle/>
                    <a:p>
                      <a:pPr marL="95250" marR="333375" lvl="0" indent="0" algn="l" defTabSz="914400" rtl="0" eaLnBrk="1" fontAlgn="auto" latinLnBrk="0" hangingPunct="1">
                        <a:lnSpc>
                          <a:spcPct val="97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Los</a:t>
                      </a:r>
                      <a:r>
                        <a:rPr lang="es-MX" sz="1600" b="0" spc="-3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5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es-MX" sz="1600" b="0" spc="-30" dirty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es-MX" sz="1600" b="0" spc="-25" dirty="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ec</a:t>
                      </a:r>
                      <a:r>
                        <a:rPr lang="es-MX" sz="1600" b="0" spc="-15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os</a:t>
                      </a:r>
                      <a:r>
                        <a:rPr lang="es-MX" sz="1600" b="0" spc="-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135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er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in</a:t>
                      </a:r>
                      <a:r>
                        <a:rPr lang="es-MX" sz="1600" b="0" spc="1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s-MX" sz="1600" b="0" spc="5" dirty="0">
                          <a:solidFill>
                            <a:schemeClr val="tx1"/>
                          </a:solidFill>
                          <a:effectLst/>
                        </a:rPr>
                        <a:t>l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es-MX" sz="1600" b="0" spc="-6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se</a:t>
                      </a:r>
                      <a:r>
                        <a:rPr lang="es-MX" sz="1600" b="0" spc="-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su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j</a:t>
                      </a:r>
                      <a:r>
                        <a:rPr lang="es-MX" sz="1600" b="0" spc="-3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es-MX" sz="1600" b="0" spc="-15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s-MX" sz="1600" b="0" spc="5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s-MX" sz="1600" b="0" spc="-50" dirty="0">
                          <a:solidFill>
                            <a:schemeClr val="tx1"/>
                          </a:solidFill>
                          <a:effectLst/>
                        </a:rPr>
                        <a:t>r</a:t>
                      </a:r>
                      <a:r>
                        <a:rPr lang="es-MX" sz="1600" b="0" spc="5" dirty="0">
                          <a:solidFill>
                            <a:schemeClr val="tx1"/>
                          </a:solidFill>
                          <a:effectLst/>
                        </a:rPr>
                        <a:t>á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es-MX" sz="1600" b="0" spc="-1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s-MX" sz="1600" b="0" spc="-4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1" spc="5" dirty="0">
                          <a:solidFill>
                            <a:schemeClr val="tx1"/>
                          </a:solidFill>
                          <a:effectLst/>
                        </a:rPr>
                        <a:t>los</a:t>
                      </a:r>
                      <a:r>
                        <a:rPr lang="es-MX" sz="1600" b="1" spc="5" baseline="0" dirty="0">
                          <a:solidFill>
                            <a:schemeClr val="tx1"/>
                          </a:solidFill>
                          <a:effectLst/>
                        </a:rPr>
                        <a:t> 3 ejes disciplinares </a:t>
                      </a:r>
                    </a:p>
                    <a:p>
                      <a:pPr marL="381000" marR="333375" lvl="0" indent="-285750" algn="l" defTabSz="914400" rtl="0" eaLnBrk="1" fontAlgn="auto" latinLnBrk="0" hangingPunct="1">
                        <a:lnSpc>
                          <a:spcPct val="97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Eje 1. Fortalecimiento de las estrategias de enseñanza de matemáticas</a:t>
                      </a:r>
                    </a:p>
                    <a:p>
                      <a:pPr marL="381000" marR="333375" lvl="0" indent="-285750" algn="l" defTabSz="914400" rtl="0" eaLnBrk="1" fontAlgn="auto" latinLnBrk="0" hangingPunct="1">
                        <a:lnSpc>
                          <a:spcPct val="97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Eje 2. Didáctica y tecnología para la educación matemática</a:t>
                      </a:r>
                    </a:p>
                    <a:p>
                      <a:pPr marL="381000" marR="333375" lvl="0" indent="-285750" algn="l" defTabSz="914400" rtl="0" eaLnBrk="1" fontAlgn="auto" latinLnBrk="0" hangingPunct="1">
                        <a:lnSpc>
                          <a:spcPct val="97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600" b="0" kern="1200" spc="-1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Eje 3. Investigación en matemática educativa </a:t>
                      </a:r>
                    </a:p>
                    <a:p>
                      <a:pPr marL="95250" marR="333375" lvl="0" indent="0" algn="l" defTabSz="914400" rtl="0" eaLnBrk="1" fontAlgn="auto" latinLnBrk="0" hangingPunct="1">
                        <a:lnSpc>
                          <a:spcPct val="97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600" b="0" kern="1200" spc="-5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Definidos</a:t>
                      </a:r>
                      <a:r>
                        <a:rPr lang="es-MX" sz="1600" b="0" spc="-3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por</a:t>
                      </a:r>
                      <a:r>
                        <a:rPr lang="es-MX" sz="1600" b="0" spc="-20" dirty="0">
                          <a:solidFill>
                            <a:schemeClr val="tx1"/>
                          </a:solidFill>
                          <a:effectLst/>
                        </a:rPr>
                        <a:t> el</a:t>
                      </a:r>
                      <a:r>
                        <a:rPr lang="es-MX" sz="1600" b="0" spc="-2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Programa</a:t>
                      </a:r>
                      <a:r>
                        <a:rPr lang="es-MX" sz="1600" b="0" spc="-2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Educativo</a:t>
                      </a:r>
                      <a:r>
                        <a:rPr lang="es-MX" sz="1600" b="0" spc="-2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en Enseñanza de las Matemáticas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y</a:t>
                      </a:r>
                      <a:r>
                        <a:rPr lang="es-MX" sz="1600" b="0" spc="-2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s-MX" sz="1600" b="0" spc="-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las</a:t>
                      </a:r>
                      <a:r>
                        <a:rPr lang="es-MX" sz="1600" b="0" spc="-4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necesidades</a:t>
                      </a:r>
                      <a:r>
                        <a:rPr lang="es-MX" sz="1600" b="0" spc="-3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de</a:t>
                      </a:r>
                      <a:r>
                        <a:rPr lang="es-MX" sz="1600" b="0" spc="-35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dirty="0">
                          <a:solidFill>
                            <a:schemeClr val="tx1"/>
                          </a:solidFill>
                          <a:effectLst/>
                        </a:rPr>
                        <a:t>la Institución receptora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es-MX" sz="1600" b="0" spc="-4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con</a:t>
                      </a:r>
                      <a:r>
                        <a:rPr lang="es-MX" sz="1600" b="0" spc="-2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la intención de</a:t>
                      </a:r>
                      <a:r>
                        <a:rPr lang="es-MX" sz="1600" b="0" spc="-2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s-MX" sz="1600" b="0" spc="-10" dirty="0">
                          <a:solidFill>
                            <a:schemeClr val="tx1"/>
                          </a:solidFill>
                          <a:effectLst/>
                        </a:rPr>
                        <a:t>contribuir</a:t>
                      </a:r>
                      <a:r>
                        <a:rPr lang="es-MX" sz="1600" b="0" spc="-10" baseline="0" dirty="0">
                          <a:solidFill>
                            <a:schemeClr val="tx1"/>
                          </a:solidFill>
                          <a:effectLst/>
                        </a:rPr>
                        <a:t> al </a:t>
                      </a:r>
                      <a:r>
                        <a:rPr lang="es-MX" sz="1600" b="0" spc="-5" dirty="0">
                          <a:solidFill>
                            <a:schemeClr val="tx1"/>
                          </a:solidFill>
                          <a:effectLst/>
                        </a:rPr>
                        <a:t>beneficio </a:t>
                      </a:r>
                      <a:r>
                        <a:rPr lang="es-MX" sz="1600" b="0" spc="0" dirty="0">
                          <a:solidFill>
                            <a:schemeClr val="tx1"/>
                          </a:solidFill>
                          <a:effectLst/>
                        </a:rPr>
                        <a:t>de</a:t>
                      </a:r>
                      <a:r>
                        <a:rPr lang="es-MX" sz="1600" b="0" spc="0" baseline="0" dirty="0">
                          <a:solidFill>
                            <a:schemeClr val="tx1"/>
                          </a:solidFill>
                          <a:effectLst/>
                        </a:rPr>
                        <a:t> la sociedad.</a:t>
                      </a:r>
                      <a:endParaRPr lang="es-MX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998" y="6345628"/>
            <a:ext cx="596638" cy="38671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98" y="6160262"/>
            <a:ext cx="936104" cy="468052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8560FB63-6C51-4EA5-806C-342AB2DE101E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46"/>
          <a:stretch/>
        </p:blipFill>
        <p:spPr bwMode="auto">
          <a:xfrm>
            <a:off x="1271465" y="0"/>
            <a:ext cx="2517775" cy="9575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4F36DB1-67D7-47C4-BA1F-8112D5C50F4D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124" y="30129"/>
            <a:ext cx="1057275" cy="75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849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1"/>
          <p:cNvSpPr txBox="1"/>
          <p:nvPr/>
        </p:nvSpPr>
        <p:spPr>
          <a:xfrm>
            <a:off x="2063552" y="1484785"/>
            <a:ext cx="734481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3200" b="1"/>
            </a:lvl1pPr>
          </a:lstStyle>
          <a:p>
            <a:pPr algn="l"/>
            <a:r>
              <a:rPr lang="es-MX" sz="3200" b="0" dirty="0"/>
              <a:t>Básicamente realizarás un proyecto dentro de una institución educativa, que te permitirá realizar un diagnóstico e identificación de UN SOLO PROBLEMA relacionado con la enseñanza de las matemáticas, y su posible solución</a:t>
            </a:r>
            <a:r>
              <a:rPr lang="es-MX" sz="3600" b="0" dirty="0"/>
              <a:t>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072" y="4672090"/>
            <a:ext cx="2376264" cy="195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760" y="6237312"/>
            <a:ext cx="596638" cy="38671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512" y="6237312"/>
            <a:ext cx="936104" cy="46805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8560FB63-6C51-4EA5-806C-342AB2DE101E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46"/>
          <a:stretch/>
        </p:blipFill>
        <p:spPr bwMode="auto">
          <a:xfrm>
            <a:off x="1271465" y="0"/>
            <a:ext cx="2517775" cy="9575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B4F36DB1-67D7-47C4-BA1F-8112D5C50F4D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124" y="30129"/>
            <a:ext cx="1057275" cy="75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014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1"/>
          <p:cNvSpPr txBox="1"/>
          <p:nvPr/>
        </p:nvSpPr>
        <p:spPr>
          <a:xfrm>
            <a:off x="1703513" y="1251716"/>
            <a:ext cx="87705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4000" b="1"/>
            </a:lvl1pPr>
          </a:lstStyle>
          <a:p>
            <a:r>
              <a:rPr lang="es-MX" sz="3600" dirty="0"/>
              <a:t>¿Dónde realizaré mi Proyecto terminal?</a:t>
            </a:r>
          </a:p>
        </p:txBody>
      </p:sp>
      <p:sp>
        <p:nvSpPr>
          <p:cNvPr id="7" name="CuadroTexto 1"/>
          <p:cNvSpPr txBox="1"/>
          <p:nvPr/>
        </p:nvSpPr>
        <p:spPr>
          <a:xfrm>
            <a:off x="4419557" y="2402185"/>
            <a:ext cx="573152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400" dirty="0"/>
              <a:t>En alguna institución educativa o empresa que realice alguna actividad educativa. Puede ser pública, incorporada a la SEP o privada (legalmente constituida  con RFC).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601" y="2326656"/>
            <a:ext cx="1550665" cy="317576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760" y="6237312"/>
            <a:ext cx="596638" cy="38671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512" y="6237312"/>
            <a:ext cx="936104" cy="468052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8560FB63-6C51-4EA5-806C-342AB2DE101E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46"/>
          <a:stretch/>
        </p:blipFill>
        <p:spPr bwMode="auto">
          <a:xfrm>
            <a:off x="1271465" y="0"/>
            <a:ext cx="2517775" cy="9575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B4F36DB1-67D7-47C4-BA1F-8112D5C50F4D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124" y="30129"/>
            <a:ext cx="1057275" cy="75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72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/>
          <p:cNvSpPr txBox="1"/>
          <p:nvPr/>
        </p:nvSpPr>
        <p:spPr>
          <a:xfrm>
            <a:off x="1919537" y="1207434"/>
            <a:ext cx="49712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algn="ctr">
              <a:defRPr sz="4000" b="1"/>
            </a:lvl1pPr>
          </a:lstStyle>
          <a:p>
            <a:pPr algn="l"/>
            <a:r>
              <a:rPr lang="en-US" sz="4000" dirty="0"/>
              <a:t>Antes de </a:t>
            </a:r>
            <a:r>
              <a:rPr lang="es-MX" sz="4000" dirty="0"/>
              <a:t>iniciar</a:t>
            </a:r>
            <a:r>
              <a:rPr lang="en-US" sz="4000" dirty="0"/>
              <a:t>…</a:t>
            </a:r>
            <a:endParaRPr lang="es-MX" sz="4000" dirty="0"/>
          </a:p>
        </p:txBody>
      </p:sp>
      <p:sp>
        <p:nvSpPr>
          <p:cNvPr id="8" name="CuadroTexto 1"/>
          <p:cNvSpPr txBox="1"/>
          <p:nvPr/>
        </p:nvSpPr>
        <p:spPr>
          <a:xfrm>
            <a:off x="1919537" y="1942396"/>
            <a:ext cx="545770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/>
              <a:t>Identifica al menos tres instituciones para visitarlas. Toma en cuenta el tiempo de traslado y tu disponibilidad para evitar contratiempos.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20"/>
          <a:stretch/>
        </p:blipFill>
        <p:spPr bwMode="auto">
          <a:xfrm>
            <a:off x="8269412" y="1323891"/>
            <a:ext cx="1506238" cy="1441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760" y="6237312"/>
            <a:ext cx="596638" cy="38671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512" y="6237312"/>
            <a:ext cx="936104" cy="468052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6571" y="4940731"/>
            <a:ext cx="2236301" cy="1489936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748" y="3219668"/>
            <a:ext cx="1800902" cy="1953337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8560FB63-6C51-4EA5-806C-342AB2DE101E}"/>
              </a:ext>
            </a:extLst>
          </p:cNvPr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46"/>
          <a:stretch/>
        </p:blipFill>
        <p:spPr bwMode="auto">
          <a:xfrm>
            <a:off x="1271465" y="0"/>
            <a:ext cx="2517775" cy="9575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B4F36DB1-67D7-47C4-BA1F-8112D5C50F4D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124" y="30129"/>
            <a:ext cx="1057275" cy="75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84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771738" y="1412998"/>
            <a:ext cx="2954326" cy="37823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000" dirty="0"/>
              <a:t>Analiza los diferentes ejes disciplinares que tiene la UnADM, y elige en cuál desarrollarás tu proyecto terminal. 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760" y="6237312"/>
            <a:ext cx="596638" cy="38671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512" y="6237312"/>
            <a:ext cx="936104" cy="468052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8560FB63-6C51-4EA5-806C-342AB2DE101E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46"/>
          <a:stretch/>
        </p:blipFill>
        <p:spPr bwMode="auto">
          <a:xfrm>
            <a:off x="1271465" y="0"/>
            <a:ext cx="2517775" cy="9575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4F36DB1-67D7-47C4-BA1F-8112D5C50F4D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124" y="30129"/>
            <a:ext cx="1057275" cy="758825"/>
          </a:xfrm>
          <a:prstGeom prst="rect">
            <a:avLst/>
          </a:prstGeom>
        </p:spPr>
      </p:pic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7545E774-02B1-0354-933B-BF229C0AA0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3924166"/>
              </p:ext>
            </p:extLst>
          </p:nvPr>
        </p:nvGraphicFramePr>
        <p:xfrm>
          <a:off x="916263" y="1164835"/>
          <a:ext cx="5870431" cy="4015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41038453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1047</Words>
  <Application>Microsoft Office PowerPoint</Application>
  <PresentationFormat>Panorámica</PresentationFormat>
  <Paragraphs>83</Paragraphs>
  <Slides>18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Montserrat</vt:lpstr>
      <vt:lpstr>Tema de Office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Cuando alguna institución acepte que realices tu proyecto terminal, entonces deberás descargar de la plataforma los formatos A y B que se encuentran en la Ruta para realizar la Etapa 1. Planeación de Proyecto terminal,  ubicados en la Semana 3.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</dc:title>
  <dc:creator>UnADM</dc:creator>
  <cp:lastModifiedBy>Aldo Adrian López López</cp:lastModifiedBy>
  <cp:revision>25</cp:revision>
  <dcterms:created xsi:type="dcterms:W3CDTF">2019-04-17T19:51:11Z</dcterms:created>
  <dcterms:modified xsi:type="dcterms:W3CDTF">2022-10-28T20:48:15Z</dcterms:modified>
</cp:coreProperties>
</file>