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71" r:id="rId6"/>
    <p:sldId id="260" r:id="rId7"/>
    <p:sldId id="262" r:id="rId8"/>
    <p:sldId id="263" r:id="rId9"/>
    <p:sldId id="264" r:id="rId10"/>
    <p:sldId id="265" r:id="rId11"/>
    <p:sldId id="272" r:id="rId12"/>
    <p:sldId id="274" r:id="rId13"/>
    <p:sldId id="270" r:id="rId14"/>
    <p:sldId id="261" r:id="rId15"/>
    <p:sldId id="268" r:id="rId16"/>
    <p:sldId id="267" r:id="rId17"/>
    <p:sldId id="281" r:id="rId18"/>
    <p:sldId id="269"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3"/>
    <p:restoredTop sz="94718"/>
  </p:normalViewPr>
  <p:slideViewPr>
    <p:cSldViewPr snapToGrid="0" snapToObjects="1">
      <p:cViewPr varScale="1">
        <p:scale>
          <a:sx n="64" d="100"/>
          <a:sy n="64" d="100"/>
        </p:scale>
        <p:origin x="9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1EA06-121F-BA4E-AC54-EDF99EC3455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0773384E-2D05-484D-9ED1-C1C8C041C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B03A1EF0-E6AD-FB4E-BE4A-C9F470A48E14}"/>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5" name="Marcador de pie de página 4">
            <a:extLst>
              <a:ext uri="{FF2B5EF4-FFF2-40B4-BE49-F238E27FC236}">
                <a16:creationId xmlns:a16="http://schemas.microsoft.com/office/drawing/2014/main" id="{1C6594DC-BF9A-EC4A-B036-A361416A572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AFBF5B5-A21C-0643-97B6-4B4E97605252}"/>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325938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FD67D-A784-584A-B77C-5F2C4C503111}"/>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F3D2C35-2025-1544-9F25-52EFC52405E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767007A-8783-3745-858D-92F690A155AF}"/>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5" name="Marcador de pie de página 4">
            <a:extLst>
              <a:ext uri="{FF2B5EF4-FFF2-40B4-BE49-F238E27FC236}">
                <a16:creationId xmlns:a16="http://schemas.microsoft.com/office/drawing/2014/main" id="{2601999D-B40B-9848-A80B-F5E4EDBA8F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DA496E-DCBA-4E4E-9F8D-38AF27CF2870}"/>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123862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31A0C2-E6B2-8E41-BD64-FE19417FDFB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97F9F12-9923-AD4D-973C-C3D1F5F793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A1969BD-2A41-5C44-B231-39BE01D29D02}"/>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5" name="Marcador de pie de página 4">
            <a:extLst>
              <a:ext uri="{FF2B5EF4-FFF2-40B4-BE49-F238E27FC236}">
                <a16:creationId xmlns:a16="http://schemas.microsoft.com/office/drawing/2014/main" id="{16489C41-B820-184F-9117-A6E0CF26505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A951653-5C29-6342-B78C-4DCDF2C816EF}"/>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281285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9466B-3B5D-F64D-AB97-3C31D16A8A5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E143B026-BFEF-7041-B1FE-6D945E4B5E6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A56D2D8F-A251-C24A-8C6A-A0CD963D453A}"/>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5" name="Marcador de pie de página 4">
            <a:extLst>
              <a:ext uri="{FF2B5EF4-FFF2-40B4-BE49-F238E27FC236}">
                <a16:creationId xmlns:a16="http://schemas.microsoft.com/office/drawing/2014/main" id="{BBE525DE-EE5E-D54B-B2C3-9FA8118D818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E610EE-84C9-194B-B947-5ABEB2E9D80F}"/>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310403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C9C1D-FB51-5C41-A813-449F8C1AD8A7}"/>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F6E54672-2551-D04F-9212-C90E8BCA5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60EB843-3AA0-2142-A4C7-510F2EF2B0DF}"/>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5" name="Marcador de pie de página 4">
            <a:extLst>
              <a:ext uri="{FF2B5EF4-FFF2-40B4-BE49-F238E27FC236}">
                <a16:creationId xmlns:a16="http://schemas.microsoft.com/office/drawing/2014/main" id="{96C5444B-7007-2B4B-A4BB-9F8AE8FA64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1B35A3D-553C-654B-AD53-F6B46EE898E8}"/>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205312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CCC61-C116-0148-A35D-B47D38520E3A}"/>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0EC6643-E13F-C34B-AD86-9D8344FA55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DA963958-A1B3-994A-9917-D1DEA3CF7AE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D2D9D126-5985-EF41-9390-36E00D77EE64}"/>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6" name="Marcador de pie de página 5">
            <a:extLst>
              <a:ext uri="{FF2B5EF4-FFF2-40B4-BE49-F238E27FC236}">
                <a16:creationId xmlns:a16="http://schemas.microsoft.com/office/drawing/2014/main" id="{D25536E3-D519-724D-BE17-B439FA9E426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347EE3E-E4E7-7A4A-BF28-BB9DD45DAB9A}"/>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334006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E6FB8-CAA0-B34C-ADBD-695C43F313AA}"/>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439F523-B069-C948-874F-6B153B0EB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5B97738-5624-884D-948F-7F7F2B8E6EB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20683A64-1C37-3D48-9D07-CB74E3F5F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B648F27-BC36-524B-9091-EAC02487F43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656CCD2D-FF06-0845-99D6-6A4F3B02E1A5}"/>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8" name="Marcador de pie de página 7">
            <a:extLst>
              <a:ext uri="{FF2B5EF4-FFF2-40B4-BE49-F238E27FC236}">
                <a16:creationId xmlns:a16="http://schemas.microsoft.com/office/drawing/2014/main" id="{B7922990-2A83-ED4D-B90F-41DAF341486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2018DF8-86A1-D248-B420-7F9B83C0DC8F}"/>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254491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53192-45FF-FA46-9E4B-C8D161A1AE5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859B3290-4E29-6B4B-BD89-F8D18D4F9E28}"/>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4" name="Marcador de pie de página 3">
            <a:extLst>
              <a:ext uri="{FF2B5EF4-FFF2-40B4-BE49-F238E27FC236}">
                <a16:creationId xmlns:a16="http://schemas.microsoft.com/office/drawing/2014/main" id="{B7DCC32D-588F-F243-9789-D20495E3BAF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5D6B649-95EB-6947-9687-9EE82AB02C16}"/>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311114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0D2C08-36FA-F043-B1A6-57B044186F7C}"/>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3" name="Marcador de pie de página 2">
            <a:extLst>
              <a:ext uri="{FF2B5EF4-FFF2-40B4-BE49-F238E27FC236}">
                <a16:creationId xmlns:a16="http://schemas.microsoft.com/office/drawing/2014/main" id="{83EC7120-E937-E94E-8847-CC82E65A4BA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CBE2AB7-F80B-AE4C-836C-BEBF0EF51A94}"/>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305373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CB92EB-F6F3-A244-9934-92C317E243F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F1259A3F-F6D1-D145-9B85-085EC3DAB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809B0FDC-B3F1-C541-A83F-7518337DA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0B4B6C8-C6D5-494E-91E3-B3C1B6728EBD}"/>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6" name="Marcador de pie de página 5">
            <a:extLst>
              <a:ext uri="{FF2B5EF4-FFF2-40B4-BE49-F238E27FC236}">
                <a16:creationId xmlns:a16="http://schemas.microsoft.com/office/drawing/2014/main" id="{B3CC3AA1-3D8E-FD4B-B49A-D893ABF8CEC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CAD8394-B5BB-0241-88C4-611D57C1E001}"/>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358318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AD09A1-36BC-F544-A7EE-4CBC8ABFFD3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29532636-D34C-9240-B3DD-251B0202C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2270424-AD91-8E45-9871-32B46EC0D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62DE3F4-5435-A742-9183-9B4CBC7B2376}"/>
              </a:ext>
            </a:extLst>
          </p:cNvPr>
          <p:cNvSpPr>
            <a:spLocks noGrp="1"/>
          </p:cNvSpPr>
          <p:nvPr>
            <p:ph type="dt" sz="half" idx="10"/>
          </p:nvPr>
        </p:nvSpPr>
        <p:spPr/>
        <p:txBody>
          <a:bodyPr/>
          <a:lstStyle/>
          <a:p>
            <a:fld id="{9989FAAA-D773-5642-AD3E-0F9835731648}" type="datetimeFigureOut">
              <a:rPr lang="es-MX" smtClean="0"/>
              <a:t>16/05/2023</a:t>
            </a:fld>
            <a:endParaRPr lang="es-MX"/>
          </a:p>
        </p:txBody>
      </p:sp>
      <p:sp>
        <p:nvSpPr>
          <p:cNvPr id="6" name="Marcador de pie de página 5">
            <a:extLst>
              <a:ext uri="{FF2B5EF4-FFF2-40B4-BE49-F238E27FC236}">
                <a16:creationId xmlns:a16="http://schemas.microsoft.com/office/drawing/2014/main" id="{62B0CB75-D874-DB49-B658-47889A8D94C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5CA11DD-7058-854A-BEC2-196DCFD94EE5}"/>
              </a:ext>
            </a:extLst>
          </p:cNvPr>
          <p:cNvSpPr>
            <a:spLocks noGrp="1"/>
          </p:cNvSpPr>
          <p:nvPr>
            <p:ph type="sldNum" sz="quarter" idx="12"/>
          </p:nvPr>
        </p:nvSpPr>
        <p:spPr/>
        <p:txBody>
          <a:bodyPr/>
          <a:lstStyle/>
          <a:p>
            <a:fld id="{04038018-130C-E545-B914-E4F80D5974A8}" type="slidenum">
              <a:rPr lang="es-MX" smtClean="0"/>
              <a:t>‹Nº›</a:t>
            </a:fld>
            <a:endParaRPr lang="es-MX"/>
          </a:p>
        </p:txBody>
      </p:sp>
    </p:spTree>
    <p:extLst>
      <p:ext uri="{BB962C8B-B14F-4D97-AF65-F5344CB8AC3E}">
        <p14:creationId xmlns:p14="http://schemas.microsoft.com/office/powerpoint/2010/main" val="131904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9BDA96-7228-F04B-8578-BE31E5C63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6B478AE-42B1-FE4B-ADCB-568C5A9C6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7E3C452-61B7-6B44-B033-7436501D8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9FAAA-D773-5642-AD3E-0F9835731648}" type="datetimeFigureOut">
              <a:rPr lang="es-MX" smtClean="0"/>
              <a:t>16/05/2023</a:t>
            </a:fld>
            <a:endParaRPr lang="es-MX"/>
          </a:p>
        </p:txBody>
      </p:sp>
      <p:sp>
        <p:nvSpPr>
          <p:cNvPr id="5" name="Marcador de pie de página 4">
            <a:extLst>
              <a:ext uri="{FF2B5EF4-FFF2-40B4-BE49-F238E27FC236}">
                <a16:creationId xmlns:a16="http://schemas.microsoft.com/office/drawing/2014/main" id="{458477AB-4633-EC48-B7E8-56A603CDA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F056F9C-BC2F-9645-AC50-83B44D1F5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38018-130C-E545-B914-E4F80D5974A8}" type="slidenum">
              <a:rPr lang="es-MX" smtClean="0"/>
              <a:t>‹Nº›</a:t>
            </a:fld>
            <a:endParaRPr lang="es-MX"/>
          </a:p>
        </p:txBody>
      </p:sp>
    </p:spTree>
    <p:extLst>
      <p:ext uri="{BB962C8B-B14F-4D97-AF65-F5344CB8AC3E}">
        <p14:creationId xmlns:p14="http://schemas.microsoft.com/office/powerpoint/2010/main" val="260747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4AC18-9B6D-9A4B-A489-7290205DDDD6}"/>
              </a:ext>
            </a:extLst>
          </p:cNvPr>
          <p:cNvSpPr>
            <a:spLocks noGrp="1"/>
          </p:cNvSpPr>
          <p:nvPr>
            <p:ph type="ctrTitle"/>
          </p:nvPr>
        </p:nvSpPr>
        <p:spPr>
          <a:xfrm>
            <a:off x="1645920" y="3583277"/>
            <a:ext cx="10253409" cy="838354"/>
          </a:xfrm>
        </p:spPr>
        <p:txBody>
          <a:bodyPr>
            <a:normAutofit/>
          </a:bodyPr>
          <a:lstStyle/>
          <a:p>
            <a:pPr algn="r"/>
            <a:r>
              <a:rPr lang="es-MX" sz="4800" b="1" dirty="0">
                <a:solidFill>
                  <a:schemeClr val="accent1">
                    <a:lumMod val="75000"/>
                  </a:schemeClr>
                </a:solidFill>
              </a:rPr>
              <a:t>Informe final de proyecto terminal </a:t>
            </a:r>
          </a:p>
        </p:txBody>
      </p:sp>
      <p:sp>
        <p:nvSpPr>
          <p:cNvPr id="3" name="Subtítulo 2">
            <a:extLst>
              <a:ext uri="{FF2B5EF4-FFF2-40B4-BE49-F238E27FC236}">
                <a16:creationId xmlns:a16="http://schemas.microsoft.com/office/drawing/2014/main" id="{F51E1C49-415A-A64C-A5CE-808B9FE56240}"/>
              </a:ext>
            </a:extLst>
          </p:cNvPr>
          <p:cNvSpPr>
            <a:spLocks noGrp="1"/>
          </p:cNvSpPr>
          <p:nvPr>
            <p:ph type="subTitle" idx="1"/>
          </p:nvPr>
        </p:nvSpPr>
        <p:spPr>
          <a:xfrm>
            <a:off x="426720" y="4511040"/>
            <a:ext cx="9207345" cy="1709629"/>
          </a:xfrm>
        </p:spPr>
        <p:txBody>
          <a:bodyPr>
            <a:normAutofit/>
          </a:bodyPr>
          <a:lstStyle/>
          <a:p>
            <a:pPr algn="r"/>
            <a:r>
              <a:rPr lang="es-MX" sz="2200" dirty="0">
                <a:solidFill>
                  <a:schemeClr val="bg2">
                    <a:lumMod val="10000"/>
                  </a:schemeClr>
                </a:solidFill>
                <a:latin typeface="Montserrat" pitchFamily="2" charset="77"/>
              </a:rPr>
              <a:t>Nombre del estudiante (autor del proyecto)</a:t>
            </a:r>
          </a:p>
          <a:p>
            <a:pPr algn="r"/>
            <a:r>
              <a:rPr lang="es-MX" sz="2200" dirty="0">
                <a:solidFill>
                  <a:schemeClr val="bg2">
                    <a:lumMod val="10000"/>
                  </a:schemeClr>
                </a:solidFill>
                <a:latin typeface="Montserrat" pitchFamily="2" charset="77"/>
              </a:rPr>
              <a:t>Matrícula: </a:t>
            </a:r>
            <a:r>
              <a:rPr lang="es-MX" sz="2200" dirty="0" err="1">
                <a:solidFill>
                  <a:schemeClr val="bg2">
                    <a:lumMod val="10000"/>
                  </a:schemeClr>
                </a:solidFill>
                <a:highlight>
                  <a:srgbClr val="FFFF00"/>
                </a:highlight>
                <a:latin typeface="Montserrat" pitchFamily="2" charset="77"/>
              </a:rPr>
              <a:t>xxxx</a:t>
            </a:r>
            <a:endParaRPr lang="es-MX" sz="2200" dirty="0">
              <a:solidFill>
                <a:schemeClr val="bg2">
                  <a:lumMod val="10000"/>
                </a:schemeClr>
              </a:solidFill>
              <a:highlight>
                <a:srgbClr val="FFFF00"/>
              </a:highlight>
              <a:latin typeface="Montserrat" pitchFamily="2" charset="77"/>
            </a:endParaRPr>
          </a:p>
          <a:p>
            <a:pPr algn="r"/>
            <a:r>
              <a:rPr lang="es-MX" sz="2200" dirty="0">
                <a:solidFill>
                  <a:schemeClr val="bg2">
                    <a:lumMod val="10000"/>
                  </a:schemeClr>
                </a:solidFill>
                <a:latin typeface="Montserrat" pitchFamily="2" charset="77"/>
              </a:rPr>
              <a:t>Grupo: </a:t>
            </a:r>
            <a:r>
              <a:rPr lang="es-MX" sz="2200" dirty="0" err="1">
                <a:solidFill>
                  <a:schemeClr val="bg2">
                    <a:lumMod val="10000"/>
                  </a:schemeClr>
                </a:solidFill>
                <a:highlight>
                  <a:srgbClr val="FFFF00"/>
                </a:highlight>
                <a:latin typeface="Montserrat" pitchFamily="2" charset="77"/>
              </a:rPr>
              <a:t>xxxxxxxx</a:t>
            </a:r>
            <a:endParaRPr lang="es-MX" sz="2200" dirty="0">
              <a:solidFill>
                <a:schemeClr val="bg2">
                  <a:lumMod val="10000"/>
                </a:schemeClr>
              </a:solidFill>
              <a:highlight>
                <a:srgbClr val="FFFF00"/>
              </a:highlight>
              <a:latin typeface="Montserrat" pitchFamily="2" charset="77"/>
            </a:endParaRPr>
          </a:p>
          <a:p>
            <a:pPr algn="r"/>
            <a:r>
              <a:rPr lang="es-MX" sz="2200" dirty="0">
                <a:solidFill>
                  <a:schemeClr val="bg2">
                    <a:lumMod val="10000"/>
                  </a:schemeClr>
                </a:solidFill>
                <a:latin typeface="Montserrat" pitchFamily="2" charset="77"/>
              </a:rPr>
              <a:t>Fecha: </a:t>
            </a:r>
            <a:r>
              <a:rPr lang="es-MX" sz="2200" dirty="0">
                <a:solidFill>
                  <a:schemeClr val="bg2">
                    <a:lumMod val="10000"/>
                  </a:schemeClr>
                </a:solidFill>
                <a:highlight>
                  <a:srgbClr val="FFFF00"/>
                </a:highlight>
                <a:latin typeface="Montserrat" pitchFamily="2" charset="77"/>
              </a:rPr>
              <a:t>día mes y año</a:t>
            </a:r>
          </a:p>
          <a:p>
            <a:pPr algn="r"/>
            <a:endParaRPr lang="es-MX" sz="2200" dirty="0">
              <a:solidFill>
                <a:schemeClr val="bg2">
                  <a:lumMod val="10000"/>
                </a:schemeClr>
              </a:solidFill>
              <a:latin typeface="Montserrat" pitchFamily="2" charset="77"/>
            </a:endParaRPr>
          </a:p>
        </p:txBody>
      </p:sp>
    </p:spTree>
    <p:extLst>
      <p:ext uri="{BB962C8B-B14F-4D97-AF65-F5344CB8AC3E}">
        <p14:creationId xmlns:p14="http://schemas.microsoft.com/office/powerpoint/2010/main" val="280587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Propuesta de intervención </a:t>
            </a:r>
          </a:p>
        </p:txBody>
      </p:sp>
      <p:sp>
        <p:nvSpPr>
          <p:cNvPr id="3" name="CuadroTexto 2">
            <a:extLst>
              <a:ext uri="{FF2B5EF4-FFF2-40B4-BE49-F238E27FC236}">
                <a16:creationId xmlns:a16="http://schemas.microsoft.com/office/drawing/2014/main" id="{B6264AE1-CECA-AA8E-1D54-E52BBA7284D5}"/>
              </a:ext>
            </a:extLst>
          </p:cNvPr>
          <p:cNvSpPr txBox="1"/>
          <p:nvPr/>
        </p:nvSpPr>
        <p:spPr>
          <a:xfrm>
            <a:off x="609600" y="1905001"/>
            <a:ext cx="10482943" cy="646331"/>
          </a:xfrm>
          <a:prstGeom prst="rect">
            <a:avLst/>
          </a:prstGeom>
          <a:noFill/>
        </p:spPr>
        <p:txBody>
          <a:bodyPr wrap="square" rtlCol="0">
            <a:spAutoFit/>
          </a:bodyPr>
          <a:lstStyle/>
          <a:p>
            <a:r>
              <a:rPr lang="es-MX" dirty="0">
                <a:latin typeface="Montserrat" pitchFamily="2" charset="77"/>
              </a:rPr>
              <a:t>Agrega aquí un ejemplo de las actividades propuestas y realiza un esquema o describe brevemente cómo se organiza todo tu diseño didáctico. </a:t>
            </a:r>
          </a:p>
        </p:txBody>
      </p:sp>
    </p:spTree>
    <p:extLst>
      <p:ext uri="{BB962C8B-B14F-4D97-AF65-F5344CB8AC3E}">
        <p14:creationId xmlns:p14="http://schemas.microsoft.com/office/powerpoint/2010/main" val="1022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454FAA-C5EF-2559-13D6-421DE212416F}"/>
              </a:ext>
            </a:extLst>
          </p:cNvPr>
          <p:cNvPicPr>
            <a:picLocks noChangeAspect="1"/>
          </p:cNvPicPr>
          <p:nvPr/>
        </p:nvPicPr>
        <p:blipFill>
          <a:blip r:embed="rId2"/>
          <a:stretch>
            <a:fillRect/>
          </a:stretch>
        </p:blipFill>
        <p:spPr>
          <a:xfrm>
            <a:off x="0" y="0"/>
            <a:ext cx="12192001" cy="6858000"/>
          </a:xfrm>
          <a:prstGeom prst="rect">
            <a:avLst/>
          </a:prstGeom>
        </p:spPr>
      </p:pic>
      <p:sp>
        <p:nvSpPr>
          <p:cNvPr id="4" name="Título 1">
            <a:extLst>
              <a:ext uri="{FF2B5EF4-FFF2-40B4-BE49-F238E27FC236}">
                <a16:creationId xmlns:a16="http://schemas.microsoft.com/office/drawing/2014/main" id="{CAB5C2C3-E928-745C-8D85-E47140905183}"/>
              </a:ext>
            </a:extLst>
          </p:cNvPr>
          <p:cNvSpPr>
            <a:spLocks noGrp="1"/>
          </p:cNvSpPr>
          <p:nvPr>
            <p:ph type="title"/>
          </p:nvPr>
        </p:nvSpPr>
        <p:spPr>
          <a:xfrm>
            <a:off x="3307951" y="783137"/>
            <a:ext cx="8585718" cy="745218"/>
          </a:xfrm>
        </p:spPr>
        <p:txBody>
          <a:bodyPr>
            <a:normAutofit/>
          </a:bodyPr>
          <a:lstStyle/>
          <a:p>
            <a:pPr algn="r"/>
            <a:r>
              <a:rPr lang="es-MX" sz="4000" b="1" dirty="0"/>
              <a:t>Resultados</a:t>
            </a:r>
          </a:p>
        </p:txBody>
      </p:sp>
      <p:sp>
        <p:nvSpPr>
          <p:cNvPr id="5" name="CuadroTexto 4">
            <a:extLst>
              <a:ext uri="{FF2B5EF4-FFF2-40B4-BE49-F238E27FC236}">
                <a16:creationId xmlns:a16="http://schemas.microsoft.com/office/drawing/2014/main" id="{9C5ED319-44AE-AF89-236E-DF78B32167E9}"/>
              </a:ext>
            </a:extLst>
          </p:cNvPr>
          <p:cNvSpPr txBox="1"/>
          <p:nvPr/>
        </p:nvSpPr>
        <p:spPr>
          <a:xfrm>
            <a:off x="609600" y="1905001"/>
            <a:ext cx="10482943" cy="923330"/>
          </a:xfrm>
          <a:prstGeom prst="rect">
            <a:avLst/>
          </a:prstGeom>
          <a:noFill/>
        </p:spPr>
        <p:txBody>
          <a:bodyPr wrap="square" rtlCol="0">
            <a:spAutoFit/>
          </a:bodyPr>
          <a:lstStyle/>
          <a:p>
            <a:r>
              <a:rPr lang="es-MX" dirty="0">
                <a:latin typeface="Montserrat" pitchFamily="2" charset="77"/>
              </a:rPr>
              <a:t>Agrega aquí evidencias (fotografías) de los resultados escritos o del manejo de los recursos didácticos de los estudiantes durante la implementación y describe dichas evidencias. </a:t>
            </a:r>
          </a:p>
        </p:txBody>
      </p:sp>
    </p:spTree>
    <p:extLst>
      <p:ext uri="{BB962C8B-B14F-4D97-AF65-F5344CB8AC3E}">
        <p14:creationId xmlns:p14="http://schemas.microsoft.com/office/powerpoint/2010/main" val="291020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454FAA-C5EF-2559-13D6-421DE212416F}"/>
              </a:ext>
            </a:extLst>
          </p:cNvPr>
          <p:cNvPicPr>
            <a:picLocks noChangeAspect="1"/>
          </p:cNvPicPr>
          <p:nvPr/>
        </p:nvPicPr>
        <p:blipFill>
          <a:blip r:embed="rId2"/>
          <a:stretch>
            <a:fillRect/>
          </a:stretch>
        </p:blipFill>
        <p:spPr>
          <a:xfrm>
            <a:off x="0" y="0"/>
            <a:ext cx="12192001" cy="6858000"/>
          </a:xfrm>
          <a:prstGeom prst="rect">
            <a:avLst/>
          </a:prstGeom>
        </p:spPr>
      </p:pic>
      <p:sp>
        <p:nvSpPr>
          <p:cNvPr id="4" name="Título 1">
            <a:extLst>
              <a:ext uri="{FF2B5EF4-FFF2-40B4-BE49-F238E27FC236}">
                <a16:creationId xmlns:a16="http://schemas.microsoft.com/office/drawing/2014/main" id="{CAB5C2C3-E928-745C-8D85-E47140905183}"/>
              </a:ext>
            </a:extLst>
          </p:cNvPr>
          <p:cNvSpPr>
            <a:spLocks noGrp="1"/>
          </p:cNvSpPr>
          <p:nvPr>
            <p:ph type="title"/>
          </p:nvPr>
        </p:nvSpPr>
        <p:spPr>
          <a:xfrm>
            <a:off x="3307951" y="783137"/>
            <a:ext cx="8585718" cy="745218"/>
          </a:xfrm>
        </p:spPr>
        <p:txBody>
          <a:bodyPr>
            <a:normAutofit/>
          </a:bodyPr>
          <a:lstStyle/>
          <a:p>
            <a:pPr algn="r"/>
            <a:r>
              <a:rPr lang="es-MX" sz="4000" b="1" dirty="0"/>
              <a:t>Análisis de datos</a:t>
            </a:r>
          </a:p>
        </p:txBody>
      </p:sp>
      <p:sp>
        <p:nvSpPr>
          <p:cNvPr id="5" name="CuadroTexto 4">
            <a:extLst>
              <a:ext uri="{FF2B5EF4-FFF2-40B4-BE49-F238E27FC236}">
                <a16:creationId xmlns:a16="http://schemas.microsoft.com/office/drawing/2014/main" id="{9C5ED319-44AE-AF89-236E-DF78B32167E9}"/>
              </a:ext>
            </a:extLst>
          </p:cNvPr>
          <p:cNvSpPr txBox="1"/>
          <p:nvPr/>
        </p:nvSpPr>
        <p:spPr>
          <a:xfrm>
            <a:off x="609600" y="1905001"/>
            <a:ext cx="10482943" cy="369332"/>
          </a:xfrm>
          <a:prstGeom prst="rect">
            <a:avLst/>
          </a:prstGeom>
          <a:noFill/>
        </p:spPr>
        <p:txBody>
          <a:bodyPr wrap="square" rtlCol="0">
            <a:spAutoFit/>
          </a:bodyPr>
          <a:lstStyle/>
          <a:p>
            <a:r>
              <a:rPr lang="es-MX" dirty="0">
                <a:latin typeface="Montserrat" pitchFamily="2" charset="77"/>
              </a:rPr>
              <a:t>Si realizaste una prueba de hipótesis, tablas o gráficas, agrégalas aquí.</a:t>
            </a:r>
          </a:p>
        </p:txBody>
      </p:sp>
    </p:spTree>
    <p:extLst>
      <p:ext uri="{BB962C8B-B14F-4D97-AF65-F5344CB8AC3E}">
        <p14:creationId xmlns:p14="http://schemas.microsoft.com/office/powerpoint/2010/main" val="428607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Análisis de resultados</a:t>
            </a:r>
          </a:p>
        </p:txBody>
      </p:sp>
      <p:sp>
        <p:nvSpPr>
          <p:cNvPr id="3" name="CuadroTexto 2">
            <a:extLst>
              <a:ext uri="{FF2B5EF4-FFF2-40B4-BE49-F238E27FC236}">
                <a16:creationId xmlns:a16="http://schemas.microsoft.com/office/drawing/2014/main" id="{973A7D13-470B-2921-34D8-50AB943CF387}"/>
              </a:ext>
            </a:extLst>
          </p:cNvPr>
          <p:cNvSpPr txBox="1"/>
          <p:nvPr/>
        </p:nvSpPr>
        <p:spPr>
          <a:xfrm>
            <a:off x="609600" y="1905001"/>
            <a:ext cx="10482943" cy="369332"/>
          </a:xfrm>
          <a:prstGeom prst="rect">
            <a:avLst/>
          </a:prstGeom>
          <a:noFill/>
        </p:spPr>
        <p:txBody>
          <a:bodyPr wrap="square" rtlCol="0">
            <a:spAutoFit/>
          </a:bodyPr>
          <a:lstStyle/>
          <a:p>
            <a:r>
              <a:rPr lang="es-MX" dirty="0">
                <a:latin typeface="Montserrat" pitchFamily="2" charset="77"/>
              </a:rPr>
              <a:t>Agrega un análisis de tu proyecto con evidencias que respalden dicho análisis. </a:t>
            </a:r>
          </a:p>
        </p:txBody>
      </p:sp>
    </p:spTree>
    <p:extLst>
      <p:ext uri="{BB962C8B-B14F-4D97-AF65-F5344CB8AC3E}">
        <p14:creationId xmlns:p14="http://schemas.microsoft.com/office/powerpoint/2010/main" val="375941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Conclusiones</a:t>
            </a:r>
          </a:p>
        </p:txBody>
      </p:sp>
      <p:sp>
        <p:nvSpPr>
          <p:cNvPr id="3" name="CuadroTexto 2">
            <a:extLst>
              <a:ext uri="{FF2B5EF4-FFF2-40B4-BE49-F238E27FC236}">
                <a16:creationId xmlns:a16="http://schemas.microsoft.com/office/drawing/2014/main" id="{0A3FB1FA-956E-8DAA-5AC7-841F9FA94433}"/>
              </a:ext>
            </a:extLst>
          </p:cNvPr>
          <p:cNvSpPr txBox="1"/>
          <p:nvPr/>
        </p:nvSpPr>
        <p:spPr>
          <a:xfrm>
            <a:off x="402772" y="1811216"/>
            <a:ext cx="10482943" cy="646331"/>
          </a:xfrm>
          <a:prstGeom prst="rect">
            <a:avLst/>
          </a:prstGeom>
          <a:noFill/>
        </p:spPr>
        <p:txBody>
          <a:bodyPr wrap="square" rtlCol="0">
            <a:spAutoFit/>
          </a:bodyPr>
          <a:lstStyle/>
          <a:p>
            <a:r>
              <a:rPr lang="es-MX" dirty="0">
                <a:latin typeface="Montserrat" pitchFamily="2" charset="77"/>
              </a:rPr>
              <a:t>Agrega aquí tus conclusiones/consideraciones finals. Recuerda no excederte con el número de palabras. De ser posible agrega imágenes, evidencias, figuras, esquemas, etc. </a:t>
            </a:r>
          </a:p>
        </p:txBody>
      </p:sp>
    </p:spTree>
    <p:extLst>
      <p:ext uri="{BB962C8B-B14F-4D97-AF65-F5344CB8AC3E}">
        <p14:creationId xmlns:p14="http://schemas.microsoft.com/office/powerpoint/2010/main" val="383628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2043030" y="989648"/>
            <a:ext cx="9905129" cy="745218"/>
          </a:xfrm>
        </p:spPr>
        <p:txBody>
          <a:bodyPr>
            <a:normAutofit/>
          </a:bodyPr>
          <a:lstStyle/>
          <a:p>
            <a:pPr algn="r"/>
            <a:r>
              <a:rPr lang="es-MX" sz="4000" b="1" dirty="0"/>
              <a:t>Aportación al campo de la matemática educativa</a:t>
            </a:r>
          </a:p>
        </p:txBody>
      </p:sp>
      <p:sp>
        <p:nvSpPr>
          <p:cNvPr id="3" name="CuadroTexto 2">
            <a:extLst>
              <a:ext uri="{FF2B5EF4-FFF2-40B4-BE49-F238E27FC236}">
                <a16:creationId xmlns:a16="http://schemas.microsoft.com/office/drawing/2014/main" id="{A8697658-7A81-103F-60A8-2FE37D8A9BB1}"/>
              </a:ext>
            </a:extLst>
          </p:cNvPr>
          <p:cNvSpPr txBox="1"/>
          <p:nvPr/>
        </p:nvSpPr>
        <p:spPr>
          <a:xfrm>
            <a:off x="326572" y="2024744"/>
            <a:ext cx="10482943" cy="369332"/>
          </a:xfrm>
          <a:prstGeom prst="rect">
            <a:avLst/>
          </a:prstGeom>
          <a:noFill/>
        </p:spPr>
        <p:txBody>
          <a:bodyPr wrap="square" rtlCol="0">
            <a:spAutoFit/>
          </a:bodyPr>
          <a:lstStyle/>
          <a:p>
            <a:r>
              <a:rPr lang="es-MX" dirty="0">
                <a:latin typeface="Montserrat" pitchFamily="2" charset="77"/>
              </a:rPr>
              <a:t>Indica de qué manera consideras que tú trabajo es una aportación a este campo. </a:t>
            </a:r>
          </a:p>
        </p:txBody>
      </p:sp>
    </p:spTree>
    <p:extLst>
      <p:ext uri="{BB962C8B-B14F-4D97-AF65-F5344CB8AC3E}">
        <p14:creationId xmlns:p14="http://schemas.microsoft.com/office/powerpoint/2010/main" val="349953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Referencias</a:t>
            </a:r>
          </a:p>
        </p:txBody>
      </p:sp>
      <p:sp>
        <p:nvSpPr>
          <p:cNvPr id="3" name="CuadroTexto 2">
            <a:extLst>
              <a:ext uri="{FF2B5EF4-FFF2-40B4-BE49-F238E27FC236}">
                <a16:creationId xmlns:a16="http://schemas.microsoft.com/office/drawing/2014/main" id="{82CD7123-5AB2-FBFD-E5B1-1480281094D7}"/>
              </a:ext>
            </a:extLst>
          </p:cNvPr>
          <p:cNvSpPr txBox="1"/>
          <p:nvPr/>
        </p:nvSpPr>
        <p:spPr>
          <a:xfrm>
            <a:off x="402772" y="2057401"/>
            <a:ext cx="10482943" cy="1200329"/>
          </a:xfrm>
          <a:prstGeom prst="rect">
            <a:avLst/>
          </a:prstGeom>
          <a:noFill/>
        </p:spPr>
        <p:txBody>
          <a:bodyPr wrap="square" rtlCol="0">
            <a:spAutoFit/>
          </a:bodyPr>
          <a:lstStyle/>
          <a:p>
            <a:r>
              <a:rPr lang="es-MX" dirty="0">
                <a:latin typeface="Montserrat" pitchFamily="2" charset="77"/>
              </a:rPr>
              <a:t>Aquí no se agregan todas las referencias del informe final, solo las que aparecen en este documento de presentación.</a:t>
            </a:r>
          </a:p>
          <a:p>
            <a:endParaRPr lang="es-MX" dirty="0">
              <a:latin typeface="Montserrat" pitchFamily="2" charset="77"/>
            </a:endParaRPr>
          </a:p>
          <a:p>
            <a:r>
              <a:rPr lang="es-MX" dirty="0">
                <a:latin typeface="Montserrat" pitchFamily="2" charset="77"/>
              </a:rPr>
              <a:t>Las referencias deben ir escritas en formato APA 7ma. edición </a:t>
            </a:r>
          </a:p>
        </p:txBody>
      </p:sp>
    </p:spTree>
    <p:extLst>
      <p:ext uri="{BB962C8B-B14F-4D97-AF65-F5344CB8AC3E}">
        <p14:creationId xmlns:p14="http://schemas.microsoft.com/office/powerpoint/2010/main" val="18917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1CBAE4E-F0A3-FF29-865B-72643ABF889A}"/>
              </a:ext>
            </a:extLst>
          </p:cNvPr>
          <p:cNvPicPr>
            <a:picLocks noChangeAspect="1"/>
          </p:cNvPicPr>
          <p:nvPr/>
        </p:nvPicPr>
        <p:blipFill>
          <a:blip r:embed="rId2"/>
          <a:stretch>
            <a:fillRect/>
          </a:stretch>
        </p:blipFill>
        <p:spPr>
          <a:xfrm>
            <a:off x="-1" y="0"/>
            <a:ext cx="12192001" cy="6858000"/>
          </a:xfrm>
          <a:prstGeom prst="rect">
            <a:avLst/>
          </a:prstGeom>
        </p:spPr>
      </p:pic>
      <p:sp>
        <p:nvSpPr>
          <p:cNvPr id="4" name="Título 1">
            <a:extLst>
              <a:ext uri="{FF2B5EF4-FFF2-40B4-BE49-F238E27FC236}">
                <a16:creationId xmlns:a16="http://schemas.microsoft.com/office/drawing/2014/main" id="{CFAB1EB0-E769-F1C3-EFF7-D39489FD26D5}"/>
              </a:ext>
            </a:extLst>
          </p:cNvPr>
          <p:cNvSpPr>
            <a:spLocks noGrp="1"/>
          </p:cNvSpPr>
          <p:nvPr>
            <p:ph type="title"/>
          </p:nvPr>
        </p:nvSpPr>
        <p:spPr>
          <a:xfrm>
            <a:off x="3307951" y="783137"/>
            <a:ext cx="8585718" cy="745218"/>
          </a:xfrm>
        </p:spPr>
        <p:txBody>
          <a:bodyPr>
            <a:normAutofit/>
          </a:bodyPr>
          <a:lstStyle/>
          <a:p>
            <a:pPr algn="r"/>
            <a:r>
              <a:rPr lang="es-MX" sz="4000" b="1" dirty="0"/>
              <a:t>Diapositiva extra</a:t>
            </a:r>
          </a:p>
        </p:txBody>
      </p:sp>
      <p:sp>
        <p:nvSpPr>
          <p:cNvPr id="5" name="CuadroTexto 4">
            <a:extLst>
              <a:ext uri="{FF2B5EF4-FFF2-40B4-BE49-F238E27FC236}">
                <a16:creationId xmlns:a16="http://schemas.microsoft.com/office/drawing/2014/main" id="{428663A2-0768-FD2B-879B-3E3C6CD3F945}"/>
              </a:ext>
            </a:extLst>
          </p:cNvPr>
          <p:cNvSpPr txBox="1"/>
          <p:nvPr/>
        </p:nvSpPr>
        <p:spPr>
          <a:xfrm>
            <a:off x="609600" y="1905001"/>
            <a:ext cx="10482943" cy="1477328"/>
          </a:xfrm>
          <a:prstGeom prst="rect">
            <a:avLst/>
          </a:prstGeom>
          <a:noFill/>
        </p:spPr>
        <p:txBody>
          <a:bodyPr wrap="square" rtlCol="0">
            <a:spAutoFit/>
          </a:bodyPr>
          <a:lstStyle/>
          <a:p>
            <a:r>
              <a:rPr lang="es-MX" dirty="0">
                <a:latin typeface="Montserrat" pitchFamily="2" charset="77"/>
              </a:rPr>
              <a:t>Eliminarla si no se necesitan más diapositivas o copiar y pegar esta diapositva para agregar más información. </a:t>
            </a:r>
          </a:p>
          <a:p>
            <a:endParaRPr lang="es-MX" dirty="0">
              <a:latin typeface="Montserrat" pitchFamily="2" charset="77"/>
            </a:endParaRPr>
          </a:p>
          <a:p>
            <a:r>
              <a:rPr lang="es-MX" dirty="0">
                <a:latin typeface="Montserrat" pitchFamily="2" charset="77"/>
              </a:rPr>
              <a:t>Se sugiere no pasar de 25 diapositivas para cumplir con el tiempo de 20 minutos de presentación. </a:t>
            </a:r>
          </a:p>
        </p:txBody>
      </p:sp>
    </p:spTree>
    <p:extLst>
      <p:ext uri="{BB962C8B-B14F-4D97-AF65-F5344CB8AC3E}">
        <p14:creationId xmlns:p14="http://schemas.microsoft.com/office/powerpoint/2010/main" val="259519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4AC18-9B6D-9A4B-A489-7290205DDDD6}"/>
              </a:ext>
            </a:extLst>
          </p:cNvPr>
          <p:cNvSpPr>
            <a:spLocks noGrp="1"/>
          </p:cNvSpPr>
          <p:nvPr>
            <p:ph type="ctrTitle"/>
          </p:nvPr>
        </p:nvSpPr>
        <p:spPr>
          <a:xfrm>
            <a:off x="501863" y="3672686"/>
            <a:ext cx="9057057" cy="838354"/>
          </a:xfrm>
        </p:spPr>
        <p:txBody>
          <a:bodyPr>
            <a:normAutofit/>
          </a:bodyPr>
          <a:lstStyle/>
          <a:p>
            <a:pPr algn="r"/>
            <a:r>
              <a:rPr lang="es-MX" sz="4800" b="1" dirty="0">
                <a:solidFill>
                  <a:schemeClr val="accent1">
                    <a:lumMod val="75000"/>
                  </a:schemeClr>
                </a:solidFill>
              </a:rPr>
              <a:t>Datos de contacto </a:t>
            </a:r>
          </a:p>
        </p:txBody>
      </p:sp>
      <p:sp>
        <p:nvSpPr>
          <p:cNvPr id="3" name="Subtítulo 2">
            <a:extLst>
              <a:ext uri="{FF2B5EF4-FFF2-40B4-BE49-F238E27FC236}">
                <a16:creationId xmlns:a16="http://schemas.microsoft.com/office/drawing/2014/main" id="{F51E1C49-415A-A64C-A5CE-808B9FE56240}"/>
              </a:ext>
            </a:extLst>
          </p:cNvPr>
          <p:cNvSpPr>
            <a:spLocks noGrp="1"/>
          </p:cNvSpPr>
          <p:nvPr>
            <p:ph type="subTitle" idx="1"/>
          </p:nvPr>
        </p:nvSpPr>
        <p:spPr>
          <a:xfrm>
            <a:off x="426720" y="4511040"/>
            <a:ext cx="9207345" cy="1709629"/>
          </a:xfrm>
        </p:spPr>
        <p:txBody>
          <a:bodyPr>
            <a:normAutofit/>
          </a:bodyPr>
          <a:lstStyle/>
          <a:p>
            <a:pPr algn="r"/>
            <a:r>
              <a:rPr lang="es-MX" dirty="0">
                <a:solidFill>
                  <a:schemeClr val="bg2">
                    <a:lumMod val="10000"/>
                  </a:schemeClr>
                </a:solidFill>
                <a:latin typeface="Montserrat" pitchFamily="2" charset="77"/>
              </a:rPr>
              <a:t>Nombre del estudiante (autor del proyecto)</a:t>
            </a:r>
          </a:p>
          <a:p>
            <a:pPr algn="r"/>
            <a:r>
              <a:rPr lang="es-MX" dirty="0">
                <a:solidFill>
                  <a:schemeClr val="bg2">
                    <a:lumMod val="10000"/>
                  </a:schemeClr>
                </a:solidFill>
                <a:latin typeface="Montserrat" pitchFamily="2" charset="77"/>
              </a:rPr>
              <a:t>Correo institucional</a:t>
            </a:r>
          </a:p>
          <a:p>
            <a:pPr algn="r"/>
            <a:endParaRPr lang="es-MX" dirty="0">
              <a:solidFill>
                <a:schemeClr val="bg2">
                  <a:lumMod val="10000"/>
                </a:schemeClr>
              </a:solidFill>
              <a:latin typeface="Montserrat" pitchFamily="2" charset="77"/>
            </a:endParaRPr>
          </a:p>
        </p:txBody>
      </p:sp>
    </p:spTree>
    <p:extLst>
      <p:ext uri="{BB962C8B-B14F-4D97-AF65-F5344CB8AC3E}">
        <p14:creationId xmlns:p14="http://schemas.microsoft.com/office/powerpoint/2010/main" val="222881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2195431" y="620486"/>
            <a:ext cx="8585718" cy="4268037"/>
          </a:xfrm>
        </p:spPr>
        <p:txBody>
          <a:bodyPr>
            <a:noAutofit/>
          </a:bodyPr>
          <a:lstStyle/>
          <a:p>
            <a:pPr algn="r"/>
            <a:r>
              <a:rPr lang="es-MX" sz="3400" b="1" dirty="0">
                <a:solidFill>
                  <a:schemeClr val="accent1">
                    <a:lumMod val="50000"/>
                  </a:schemeClr>
                </a:solidFill>
              </a:rPr>
              <a:t>TÍTULO DEL PROYECTO </a:t>
            </a:r>
            <a:br>
              <a:rPr lang="es-MX" sz="3000" dirty="0">
                <a:latin typeface="Montserrat" pitchFamily="2" charset="77"/>
              </a:rPr>
            </a:br>
            <a:br>
              <a:rPr lang="es-MX" sz="3000" dirty="0">
                <a:latin typeface="Montserrat" pitchFamily="2" charset="77"/>
              </a:rPr>
            </a:br>
            <a:r>
              <a:rPr lang="es-MX" sz="2400" dirty="0">
                <a:latin typeface="Montserrat" pitchFamily="2" charset="77"/>
              </a:rPr>
              <a:t>Eje disciplinar </a:t>
            </a:r>
            <a:r>
              <a:rPr lang="es-MX" sz="2400" dirty="0">
                <a:highlight>
                  <a:srgbClr val="FFFF00"/>
                </a:highlight>
                <a:latin typeface="Montserrat" pitchFamily="2" charset="77"/>
              </a:rPr>
              <a:t>#</a:t>
            </a:r>
            <a:r>
              <a:rPr lang="es-MX" sz="2400" dirty="0">
                <a:latin typeface="Montserrat" pitchFamily="2" charset="77"/>
              </a:rPr>
              <a:t>. </a:t>
            </a:r>
            <a:r>
              <a:rPr lang="es-MX" sz="2400" dirty="0">
                <a:highlight>
                  <a:srgbClr val="FFFF00"/>
                </a:highlight>
                <a:latin typeface="Montserrat" pitchFamily="2" charset="77"/>
              </a:rPr>
              <a:t>Nombre</a:t>
            </a:r>
            <a:br>
              <a:rPr lang="es-MX" sz="2400" dirty="0">
                <a:latin typeface="Montserrat" pitchFamily="2" charset="77"/>
              </a:rPr>
            </a:br>
            <a:br>
              <a:rPr lang="es-MX" sz="2400" dirty="0">
                <a:latin typeface="Montserrat" pitchFamily="2" charset="77"/>
              </a:rPr>
            </a:br>
            <a:r>
              <a:rPr lang="es-MX" sz="2400" dirty="0">
                <a:latin typeface="Montserrat" pitchFamily="2" charset="77"/>
              </a:rPr>
              <a:t>Asesor externo</a:t>
            </a:r>
            <a:br>
              <a:rPr lang="es-MX" sz="2400" dirty="0">
                <a:latin typeface="Montserrat" pitchFamily="2" charset="77"/>
              </a:rPr>
            </a:br>
            <a:r>
              <a:rPr lang="es-MX" sz="2400" dirty="0">
                <a:highlight>
                  <a:srgbClr val="FFFF00"/>
                </a:highlight>
                <a:latin typeface="Montserrat" pitchFamily="2" charset="77"/>
              </a:rPr>
              <a:t>XXXX XXXXXX </a:t>
            </a:r>
            <a:br>
              <a:rPr lang="es-MX" sz="2400" dirty="0">
                <a:highlight>
                  <a:srgbClr val="FFFF00"/>
                </a:highlight>
                <a:latin typeface="Montserrat" pitchFamily="2" charset="77"/>
              </a:rPr>
            </a:br>
            <a:br>
              <a:rPr lang="es-MX" sz="2400" dirty="0">
                <a:latin typeface="Montserrat" pitchFamily="2" charset="77"/>
              </a:rPr>
            </a:br>
            <a:r>
              <a:rPr lang="es-MX" sz="2400" dirty="0">
                <a:latin typeface="Montserrat" pitchFamily="2" charset="77"/>
              </a:rPr>
              <a:t>Docente asesor del proyecto</a:t>
            </a:r>
            <a:br>
              <a:rPr lang="es-MX" sz="2400" dirty="0">
                <a:latin typeface="Montserrat" pitchFamily="2" charset="77"/>
              </a:rPr>
            </a:br>
            <a:r>
              <a:rPr lang="es-MX" sz="2400" dirty="0">
                <a:latin typeface="Montserrat" pitchFamily="2" charset="77"/>
              </a:rPr>
              <a:t>Módulo 16  </a:t>
            </a:r>
            <a:br>
              <a:rPr lang="es-MX" sz="2400" dirty="0">
                <a:latin typeface="Montserrat" pitchFamily="2" charset="77"/>
              </a:rPr>
            </a:br>
            <a:r>
              <a:rPr lang="es-MX" sz="2400" dirty="0">
                <a:highlight>
                  <a:srgbClr val="FFFF00"/>
                </a:highlight>
                <a:latin typeface="Montserrat" pitchFamily="2" charset="77"/>
              </a:rPr>
              <a:t>Nombre completo</a:t>
            </a:r>
            <a:endParaRPr lang="es-MX" sz="3000" dirty="0">
              <a:highlight>
                <a:srgbClr val="FFFF00"/>
              </a:highlight>
              <a:latin typeface="Montserrat" pitchFamily="2" charset="77"/>
            </a:endParaRPr>
          </a:p>
        </p:txBody>
      </p:sp>
    </p:spTree>
    <p:extLst>
      <p:ext uri="{BB962C8B-B14F-4D97-AF65-F5344CB8AC3E}">
        <p14:creationId xmlns:p14="http://schemas.microsoft.com/office/powerpoint/2010/main" val="19030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2708345" y="1047959"/>
            <a:ext cx="9223826" cy="745218"/>
          </a:xfrm>
        </p:spPr>
        <p:txBody>
          <a:bodyPr>
            <a:normAutofit/>
          </a:bodyPr>
          <a:lstStyle/>
          <a:p>
            <a:pPr algn="r"/>
            <a:r>
              <a:rPr lang="es-MX" sz="3400" b="1" dirty="0">
                <a:solidFill>
                  <a:schemeClr val="accent1">
                    <a:lumMod val="50000"/>
                  </a:schemeClr>
                </a:solidFill>
              </a:rPr>
              <a:t>Institución en donde se realizó el proyecto </a:t>
            </a:r>
          </a:p>
        </p:txBody>
      </p:sp>
      <p:sp>
        <p:nvSpPr>
          <p:cNvPr id="3" name="CuadroTexto 2">
            <a:extLst>
              <a:ext uri="{FF2B5EF4-FFF2-40B4-BE49-F238E27FC236}">
                <a16:creationId xmlns:a16="http://schemas.microsoft.com/office/drawing/2014/main" id="{861A6089-4ACA-AA01-1FE2-35701FF498AD}"/>
              </a:ext>
            </a:extLst>
          </p:cNvPr>
          <p:cNvSpPr txBox="1"/>
          <p:nvPr/>
        </p:nvSpPr>
        <p:spPr>
          <a:xfrm>
            <a:off x="847123" y="2275115"/>
            <a:ext cx="8034727" cy="1938992"/>
          </a:xfrm>
          <a:prstGeom prst="rect">
            <a:avLst/>
          </a:prstGeom>
          <a:noFill/>
        </p:spPr>
        <p:txBody>
          <a:bodyPr wrap="square" rtlCol="0">
            <a:spAutoFit/>
          </a:bodyPr>
          <a:lstStyle/>
          <a:p>
            <a:r>
              <a:rPr lang="es-MX" sz="2000" dirty="0">
                <a:latin typeface="Montserrat" pitchFamily="2" charset="77"/>
              </a:rPr>
              <a:t>Nivel educativo:</a:t>
            </a:r>
          </a:p>
          <a:p>
            <a:r>
              <a:rPr lang="es-MX" sz="2000" dirty="0">
                <a:latin typeface="Montserrat" pitchFamily="2" charset="77"/>
              </a:rPr>
              <a:t>Modalidad: </a:t>
            </a:r>
          </a:p>
          <a:p>
            <a:r>
              <a:rPr lang="es-MX" sz="2000" dirty="0">
                <a:latin typeface="Montserrat" pitchFamily="2" charset="77"/>
              </a:rPr>
              <a:t>Lugar en donde se ubica la institución, localidad y estado: </a:t>
            </a:r>
          </a:p>
          <a:p>
            <a:endParaRPr lang="es-MX" sz="2000" dirty="0">
              <a:latin typeface="Montserrat" pitchFamily="2" charset="77"/>
            </a:endParaRPr>
          </a:p>
          <a:p>
            <a:r>
              <a:rPr lang="es-MX" sz="2000" dirty="0">
                <a:highlight>
                  <a:srgbClr val="FFFF00"/>
                </a:highlight>
                <a:latin typeface="Montserrat" pitchFamily="2" charset="77"/>
              </a:rPr>
              <a:t>Se sugiere agregar una fotografía de la institución </a:t>
            </a:r>
          </a:p>
          <a:p>
            <a:endParaRPr lang="es-MX" sz="2000" dirty="0">
              <a:latin typeface="Montserrat" pitchFamily="2" charset="77"/>
            </a:endParaRPr>
          </a:p>
        </p:txBody>
      </p:sp>
    </p:spTree>
    <p:extLst>
      <p:ext uri="{BB962C8B-B14F-4D97-AF65-F5344CB8AC3E}">
        <p14:creationId xmlns:p14="http://schemas.microsoft.com/office/powerpoint/2010/main" val="164051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Objetivo del proyecto</a:t>
            </a:r>
          </a:p>
        </p:txBody>
      </p:sp>
      <p:sp>
        <p:nvSpPr>
          <p:cNvPr id="3" name="CuadroTexto 2">
            <a:extLst>
              <a:ext uri="{FF2B5EF4-FFF2-40B4-BE49-F238E27FC236}">
                <a16:creationId xmlns:a16="http://schemas.microsoft.com/office/drawing/2014/main" id="{9395A8CE-D9EC-081D-D3EF-16FB8EAD00BF}"/>
              </a:ext>
            </a:extLst>
          </p:cNvPr>
          <p:cNvSpPr txBox="1"/>
          <p:nvPr/>
        </p:nvSpPr>
        <p:spPr>
          <a:xfrm>
            <a:off x="609600" y="1905001"/>
            <a:ext cx="10961077" cy="1200329"/>
          </a:xfrm>
          <a:prstGeom prst="rect">
            <a:avLst/>
          </a:prstGeom>
          <a:noFill/>
        </p:spPr>
        <p:txBody>
          <a:bodyPr wrap="square" rtlCol="0">
            <a:spAutoFit/>
          </a:bodyPr>
          <a:lstStyle/>
          <a:p>
            <a:r>
              <a:rPr lang="es-MX" dirty="0">
                <a:latin typeface="Montserrat" pitchFamily="2" charset="77"/>
              </a:rPr>
              <a:t>Agregar aquí el objetivo general y los específicos. </a:t>
            </a:r>
          </a:p>
          <a:p>
            <a:endParaRPr lang="es-MX" dirty="0">
              <a:latin typeface="Montserrat" pitchFamily="2" charset="77"/>
            </a:endParaRPr>
          </a:p>
          <a:p>
            <a:r>
              <a:rPr lang="es-MX" dirty="0">
                <a:highlight>
                  <a:srgbClr val="FFFF00"/>
                </a:highlight>
                <a:latin typeface="Montserrat" pitchFamily="2" charset="77"/>
              </a:rPr>
              <a:t>Cuida el número de palabras en cada diapositiva y agrega esquemas, figuras, fotografías o tablas cuando lo necesites.</a:t>
            </a:r>
          </a:p>
        </p:txBody>
      </p:sp>
    </p:spTree>
    <p:extLst>
      <p:ext uri="{BB962C8B-B14F-4D97-AF65-F5344CB8AC3E}">
        <p14:creationId xmlns:p14="http://schemas.microsoft.com/office/powerpoint/2010/main" val="211304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B0BC9DB-6275-4378-07C7-ECC3B39E5324}"/>
              </a:ext>
            </a:extLst>
          </p:cNvPr>
          <p:cNvPicPr>
            <a:picLocks noChangeAspect="1"/>
          </p:cNvPicPr>
          <p:nvPr/>
        </p:nvPicPr>
        <p:blipFill>
          <a:blip r:embed="rId2"/>
          <a:stretch>
            <a:fillRect/>
          </a:stretch>
        </p:blipFill>
        <p:spPr>
          <a:xfrm>
            <a:off x="-1" y="0"/>
            <a:ext cx="12192001" cy="6858000"/>
          </a:xfrm>
          <a:prstGeom prst="rect">
            <a:avLst/>
          </a:prstGeom>
        </p:spPr>
      </p:pic>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Pregunta(s) de investigación</a:t>
            </a:r>
          </a:p>
        </p:txBody>
      </p:sp>
      <p:sp>
        <p:nvSpPr>
          <p:cNvPr id="4" name="CuadroTexto 3">
            <a:extLst>
              <a:ext uri="{FF2B5EF4-FFF2-40B4-BE49-F238E27FC236}">
                <a16:creationId xmlns:a16="http://schemas.microsoft.com/office/drawing/2014/main" id="{6B6FF333-0F34-E812-81AB-F786A76C7305}"/>
              </a:ext>
            </a:extLst>
          </p:cNvPr>
          <p:cNvSpPr txBox="1"/>
          <p:nvPr/>
        </p:nvSpPr>
        <p:spPr>
          <a:xfrm>
            <a:off x="609600" y="1905001"/>
            <a:ext cx="6643165" cy="369332"/>
          </a:xfrm>
          <a:prstGeom prst="rect">
            <a:avLst/>
          </a:prstGeom>
          <a:noFill/>
        </p:spPr>
        <p:txBody>
          <a:bodyPr wrap="none" rtlCol="0">
            <a:spAutoFit/>
          </a:bodyPr>
          <a:lstStyle/>
          <a:p>
            <a:r>
              <a:rPr lang="es-MX" dirty="0">
                <a:latin typeface="Montserrat" pitchFamily="2" charset="77"/>
              </a:rPr>
              <a:t>Agregar aquí la pregunta o preguntas de investigación. </a:t>
            </a:r>
          </a:p>
        </p:txBody>
      </p:sp>
    </p:spTree>
    <p:extLst>
      <p:ext uri="{BB962C8B-B14F-4D97-AF65-F5344CB8AC3E}">
        <p14:creationId xmlns:p14="http://schemas.microsoft.com/office/powerpoint/2010/main" val="336617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Características de la población objetivo</a:t>
            </a:r>
          </a:p>
        </p:txBody>
      </p:sp>
      <p:sp>
        <p:nvSpPr>
          <p:cNvPr id="3" name="CuadroTexto 2">
            <a:extLst>
              <a:ext uri="{FF2B5EF4-FFF2-40B4-BE49-F238E27FC236}">
                <a16:creationId xmlns:a16="http://schemas.microsoft.com/office/drawing/2014/main" id="{8A83431F-50D7-7210-F42B-E7F3D3482758}"/>
              </a:ext>
            </a:extLst>
          </p:cNvPr>
          <p:cNvSpPr txBox="1"/>
          <p:nvPr/>
        </p:nvSpPr>
        <p:spPr>
          <a:xfrm>
            <a:off x="609601" y="1905001"/>
            <a:ext cx="11043138" cy="2031325"/>
          </a:xfrm>
          <a:prstGeom prst="rect">
            <a:avLst/>
          </a:prstGeom>
          <a:noFill/>
        </p:spPr>
        <p:txBody>
          <a:bodyPr wrap="square" rtlCol="0">
            <a:spAutoFit/>
          </a:bodyPr>
          <a:lstStyle/>
          <a:p>
            <a:r>
              <a:rPr lang="es-MX" dirty="0">
                <a:latin typeface="Montserrat" pitchFamily="2" charset="77"/>
              </a:rPr>
              <a:t>Agregar aquí cuáles son las características de los estudiantes a los que va dirigido tu diseño didáctico. Puedes agregar fotografías, esquemas, figuras, etc. para que la diapositiva sea más atractiva.</a:t>
            </a:r>
          </a:p>
          <a:p>
            <a:endParaRPr lang="es-MX" dirty="0">
              <a:latin typeface="Montserrat" pitchFamily="2" charset="77"/>
            </a:endParaRPr>
          </a:p>
          <a:p>
            <a:r>
              <a:rPr lang="es-MX" dirty="0">
                <a:highlight>
                  <a:srgbClr val="FFFF00"/>
                </a:highlight>
                <a:latin typeface="Montserrat" pitchFamily="2" charset="77"/>
              </a:rPr>
              <a:t>Si agregas fotografías de los sujetos de estudio durante la implementación cuida que no aparezca la cara de ningún estudiante., al menos que tengas carta de autorización por parte de la escuela.</a:t>
            </a:r>
          </a:p>
        </p:txBody>
      </p:sp>
    </p:spTree>
    <p:extLst>
      <p:ext uri="{BB962C8B-B14F-4D97-AF65-F5344CB8AC3E}">
        <p14:creationId xmlns:p14="http://schemas.microsoft.com/office/powerpoint/2010/main" val="237103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Problemática identificada</a:t>
            </a:r>
          </a:p>
        </p:txBody>
      </p:sp>
      <p:sp>
        <p:nvSpPr>
          <p:cNvPr id="3" name="CuadroTexto 2">
            <a:extLst>
              <a:ext uri="{FF2B5EF4-FFF2-40B4-BE49-F238E27FC236}">
                <a16:creationId xmlns:a16="http://schemas.microsoft.com/office/drawing/2014/main" id="{C214DC2D-8E69-EC9A-3452-8CECB805ED35}"/>
              </a:ext>
            </a:extLst>
          </p:cNvPr>
          <p:cNvSpPr txBox="1"/>
          <p:nvPr/>
        </p:nvSpPr>
        <p:spPr>
          <a:xfrm>
            <a:off x="609600" y="1905001"/>
            <a:ext cx="10482943" cy="646331"/>
          </a:xfrm>
          <a:prstGeom prst="rect">
            <a:avLst/>
          </a:prstGeom>
          <a:noFill/>
        </p:spPr>
        <p:txBody>
          <a:bodyPr wrap="square" rtlCol="0">
            <a:spAutoFit/>
          </a:bodyPr>
          <a:lstStyle/>
          <a:p>
            <a:r>
              <a:rPr lang="es-MX" dirty="0">
                <a:latin typeface="Montserrat" pitchFamily="2" charset="77"/>
              </a:rPr>
              <a:t>Agrega aquí algunos aspectos del planteamiento de tu problema de investigación. Agrega también referencias de algunos autores para apoyarte en la descripción. </a:t>
            </a:r>
          </a:p>
        </p:txBody>
      </p:sp>
    </p:spTree>
    <p:extLst>
      <p:ext uri="{BB962C8B-B14F-4D97-AF65-F5344CB8AC3E}">
        <p14:creationId xmlns:p14="http://schemas.microsoft.com/office/powerpoint/2010/main" val="267476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Aspectos teóricos</a:t>
            </a:r>
          </a:p>
        </p:txBody>
      </p:sp>
      <p:sp>
        <p:nvSpPr>
          <p:cNvPr id="3" name="CuadroTexto 2">
            <a:extLst>
              <a:ext uri="{FF2B5EF4-FFF2-40B4-BE49-F238E27FC236}">
                <a16:creationId xmlns:a16="http://schemas.microsoft.com/office/drawing/2014/main" id="{06F16B31-4A3F-BBBC-97DD-DD83FE90B0EB}"/>
              </a:ext>
            </a:extLst>
          </p:cNvPr>
          <p:cNvSpPr txBox="1"/>
          <p:nvPr/>
        </p:nvSpPr>
        <p:spPr>
          <a:xfrm>
            <a:off x="609600" y="1905001"/>
            <a:ext cx="10482943" cy="646331"/>
          </a:xfrm>
          <a:prstGeom prst="rect">
            <a:avLst/>
          </a:prstGeom>
          <a:noFill/>
        </p:spPr>
        <p:txBody>
          <a:bodyPr wrap="square" rtlCol="0">
            <a:spAutoFit/>
          </a:bodyPr>
          <a:lstStyle/>
          <a:p>
            <a:r>
              <a:rPr lang="es-MX" dirty="0">
                <a:latin typeface="Montserrat" pitchFamily="2" charset="77"/>
              </a:rPr>
              <a:t>Agrega aquí los aspectos teóricos más relevantes de tu trabajo. </a:t>
            </a:r>
          </a:p>
          <a:p>
            <a:r>
              <a:rPr lang="es-MX" dirty="0">
                <a:latin typeface="Montserrat" pitchFamily="2" charset="77"/>
              </a:rPr>
              <a:t>En esta diapositiva es </a:t>
            </a:r>
            <a:r>
              <a:rPr lang="es-MX" b="1" dirty="0">
                <a:latin typeface="Montserrat" pitchFamily="2" charset="77"/>
              </a:rPr>
              <a:t>necesario</a:t>
            </a:r>
            <a:r>
              <a:rPr lang="es-MX" dirty="0">
                <a:latin typeface="Montserrat" pitchFamily="2" charset="77"/>
              </a:rPr>
              <a:t> agregar citas en APA de los autores. </a:t>
            </a:r>
          </a:p>
        </p:txBody>
      </p:sp>
    </p:spTree>
    <p:extLst>
      <p:ext uri="{BB962C8B-B14F-4D97-AF65-F5344CB8AC3E}">
        <p14:creationId xmlns:p14="http://schemas.microsoft.com/office/powerpoint/2010/main" val="36046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0A8E2-685F-AC4A-BFDF-8971C912C97A}"/>
              </a:ext>
            </a:extLst>
          </p:cNvPr>
          <p:cNvSpPr>
            <a:spLocks noGrp="1"/>
          </p:cNvSpPr>
          <p:nvPr>
            <p:ph type="title"/>
          </p:nvPr>
        </p:nvSpPr>
        <p:spPr>
          <a:xfrm>
            <a:off x="3307951" y="783137"/>
            <a:ext cx="8585718" cy="745218"/>
          </a:xfrm>
        </p:spPr>
        <p:txBody>
          <a:bodyPr>
            <a:normAutofit/>
          </a:bodyPr>
          <a:lstStyle/>
          <a:p>
            <a:pPr algn="r"/>
            <a:r>
              <a:rPr lang="es-MX" sz="4000" b="1" dirty="0"/>
              <a:t>Aspectos metodológicos</a:t>
            </a:r>
          </a:p>
        </p:txBody>
      </p:sp>
      <p:sp>
        <p:nvSpPr>
          <p:cNvPr id="3" name="CuadroTexto 2">
            <a:extLst>
              <a:ext uri="{FF2B5EF4-FFF2-40B4-BE49-F238E27FC236}">
                <a16:creationId xmlns:a16="http://schemas.microsoft.com/office/drawing/2014/main" id="{2A4CDCEE-C1CE-7A85-9675-7C0F24279003}"/>
              </a:ext>
            </a:extLst>
          </p:cNvPr>
          <p:cNvSpPr txBox="1"/>
          <p:nvPr/>
        </p:nvSpPr>
        <p:spPr>
          <a:xfrm>
            <a:off x="609600" y="1905001"/>
            <a:ext cx="10482943" cy="369332"/>
          </a:xfrm>
          <a:prstGeom prst="rect">
            <a:avLst/>
          </a:prstGeom>
          <a:noFill/>
        </p:spPr>
        <p:txBody>
          <a:bodyPr wrap="square" rtlCol="0">
            <a:spAutoFit/>
          </a:bodyPr>
          <a:lstStyle/>
          <a:p>
            <a:r>
              <a:rPr lang="es-MX" dirty="0">
                <a:latin typeface="Montserrat" pitchFamily="2" charset="77"/>
              </a:rPr>
              <a:t>Agrega aquí los aspectos metodológicos más relevantes de tu trabajo. </a:t>
            </a:r>
          </a:p>
        </p:txBody>
      </p:sp>
    </p:spTree>
    <p:extLst>
      <p:ext uri="{BB962C8B-B14F-4D97-AF65-F5344CB8AC3E}">
        <p14:creationId xmlns:p14="http://schemas.microsoft.com/office/powerpoint/2010/main" val="2182905866"/>
      </p:ext>
    </p:extLst>
  </p:cSld>
  <p:clrMapOvr>
    <a:masterClrMapping/>
  </p:clrMapOvr>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499</Words>
  <Application>Microsoft Office PowerPoint</Application>
  <PresentationFormat>Panorámica</PresentationFormat>
  <Paragraphs>52</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Montserrat</vt:lpstr>
      <vt:lpstr>Tema de Office</vt:lpstr>
      <vt:lpstr>Informe final de proyecto terminal </vt:lpstr>
      <vt:lpstr>TÍTULO DEL PROYECTO   Eje disciplinar #. Nombre  Asesor externo XXXX XXXXXX   Docente asesor del proyecto Módulo 16   Nombre completo</vt:lpstr>
      <vt:lpstr>Institución en donde se realizó el proyecto </vt:lpstr>
      <vt:lpstr>Objetivo del proyecto</vt:lpstr>
      <vt:lpstr>Pregunta(s) de investigación</vt:lpstr>
      <vt:lpstr>Características de la población objetivo</vt:lpstr>
      <vt:lpstr>Problemática identificada</vt:lpstr>
      <vt:lpstr>Aspectos teóricos</vt:lpstr>
      <vt:lpstr>Aspectos metodológicos</vt:lpstr>
      <vt:lpstr>Propuesta de intervención </vt:lpstr>
      <vt:lpstr>Resultados</vt:lpstr>
      <vt:lpstr>Análisis de datos</vt:lpstr>
      <vt:lpstr>Análisis de resultados</vt:lpstr>
      <vt:lpstr>Conclusiones</vt:lpstr>
      <vt:lpstr>Aportación al campo de la matemática educativa</vt:lpstr>
      <vt:lpstr>Referencias</vt:lpstr>
      <vt:lpstr>Diapositiva extra</vt:lpstr>
      <vt:lpstr>Datos de contacto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Verónica Janet  Mendoza Pérez; ESTRELLA IVONNE YAÑEZ ROMERO</dc:creator>
  <cp:lastModifiedBy>Veronica Janet Mendoza Perez</cp:lastModifiedBy>
  <cp:revision>9</cp:revision>
  <dcterms:created xsi:type="dcterms:W3CDTF">2019-11-01T00:03:28Z</dcterms:created>
  <dcterms:modified xsi:type="dcterms:W3CDTF">2023-05-16T23:13:53Z</dcterms:modified>
</cp:coreProperties>
</file>