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1"/>
  </p:sldMasterIdLst>
  <p:sldIdLst>
    <p:sldId id="256" r:id="rId2"/>
    <p:sldId id="257" r:id="rId3"/>
    <p:sldId id="258" r:id="rId4"/>
    <p:sldId id="259" r:id="rId5"/>
    <p:sldId id="261" r:id="rId6"/>
    <p:sldId id="262" r:id="rId7"/>
    <p:sldId id="263" r:id="rId8"/>
    <p:sldId id="264" r:id="rId9"/>
    <p:sldId id="265" r:id="rId10"/>
    <p:sldId id="266" r:id="rId11"/>
    <p:sldId id="267"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37" autoAdjust="0"/>
    <p:restoredTop sz="94660"/>
  </p:normalViewPr>
  <p:slideViewPr>
    <p:cSldViewPr snapToGrid="0">
      <p:cViewPr varScale="1">
        <p:scale>
          <a:sx n="72" d="100"/>
          <a:sy n="72" d="100"/>
        </p:scale>
        <p:origin x="54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83284890-85D2-4D7B-8EF5-15A9C1DB8F42}" type="datetimeFigureOut">
              <a:rPr lang="en-US" dirty="0"/>
              <a:t>10/10/2019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FAB73BC-B049-4115-A692-8D63A059BFB8}" type="slidenum">
              <a:rPr lang="en-US" dirty="0"/>
              <a:pPr/>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87157CC2-0FC8-4686-B024-99790E0F5162}" type="datetimeFigureOut">
              <a:rPr lang="en-US" dirty="0"/>
              <a:t>10/10/2019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6764DA5-CD3D-4590-A511-FCD3BC7A793E}" type="datetimeFigureOut">
              <a:rPr lang="en-US" dirty="0"/>
              <a:t>10/10/2019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82F5661D-6934-4B32-B92C-470368BF1EC6}" type="datetimeFigureOut">
              <a:rPr lang="en-US" dirty="0"/>
              <a:t>10/10/2019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a:xfrm>
            <a:off x="8593667" y="6272784"/>
            <a:ext cx="2644309" cy="365125"/>
          </a:xfrm>
        </p:spPr>
        <p:txBody>
          <a:bodyPr/>
          <a:lstStyle/>
          <a:p>
            <a:fld id="{C6F822A4-8DA6-4447-9B1F-C5DB58435268}" type="datetimeFigureOut">
              <a:rPr lang="en-US" dirty="0"/>
              <a:t>10/10/2019</a:t>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dirty="0"/>
              <a:pPr/>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E548D31E-DCDA-41A7-9C67-C4B11B94D21D}" type="datetimeFigureOut">
              <a:rPr lang="en-US" dirty="0"/>
              <a:t>10/10/2019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9B3762C0-B258-48F1-ADE6-176B4174CCDD}" type="datetimeFigureOut">
              <a:rPr lang="en-US" dirty="0"/>
              <a:t>10/10/2019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677919A6-33EB-49BD-A62F-1FA56B9F9712}" type="datetimeFigureOut">
              <a:rPr lang="en-US" dirty="0"/>
              <a:t>10/10/2019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4E7D1B-D673-4CF6-8672-009D42ABD2A0}" type="datetimeFigureOut">
              <a:rPr lang="en-US" dirty="0"/>
              <a:t>10/10/2019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s-ES"/>
              <a:t>Haga clic para modificar el estilo de título del patrón</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DA16AA21-1863-4931-97CB-99D0A168701B}" type="datetimeFigureOut">
              <a:rPr lang="en-US" dirty="0"/>
              <a:t>10/10/2019</a:t>
            </a:fld>
            <a:endParaRPr lang="en-US" dirty="0"/>
          </a:p>
        </p:txBody>
      </p:sp>
      <p:sp>
        <p:nvSpPr>
          <p:cNvPr id="6" name="Footer Placeholder 5"/>
          <p:cNvSpPr>
            <a:spLocks noGrp="1"/>
          </p:cNvSpPr>
          <p:nvPr>
            <p:ph type="ftr" sz="quarter" idx="11"/>
          </p:nvPr>
        </p:nvSpPr>
        <p:spPr/>
        <p:txBody>
          <a:bodyPr/>
          <a:lstStyle/>
          <a:p>
            <a:endParaRPr lang="en-US" dirty="0"/>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3772C379-9A7C-4C87-A116-CBE9F58B04C5}" type="datetimeFigureOut">
              <a:rPr lang="en-US" dirty="0"/>
              <a:t>10/10/2019</a:t>
            </a:fld>
            <a:endParaRPr lang="en-US" dirty="0"/>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8664C608-40B1-4030-A28D-5B74BC98ADCE}" type="datetimeFigureOut">
              <a:rPr lang="en-US" dirty="0"/>
              <a:t>10/10/2019</a:t>
            </a:fld>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dirty="0"/>
              <a:pPr/>
              <a:t>‹Nº›</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MX" dirty="0"/>
              <a:t>Unidad 2 Análisis</a:t>
            </a:r>
          </a:p>
        </p:txBody>
      </p:sp>
      <p:sp>
        <p:nvSpPr>
          <p:cNvPr id="3" name="Subtítulo 2"/>
          <p:cNvSpPr>
            <a:spLocks noGrp="1"/>
          </p:cNvSpPr>
          <p:nvPr>
            <p:ph type="subTitle" idx="1"/>
          </p:nvPr>
        </p:nvSpPr>
        <p:spPr/>
        <p:txBody>
          <a:bodyPr/>
          <a:lstStyle/>
          <a:p>
            <a:r>
              <a:rPr lang="es-MX" dirty="0"/>
              <a:t>Base de Datos Grupo 008</a:t>
            </a:r>
          </a:p>
        </p:txBody>
      </p:sp>
    </p:spTree>
    <p:extLst>
      <p:ext uri="{BB962C8B-B14F-4D97-AF65-F5344CB8AC3E}">
        <p14:creationId xmlns:p14="http://schemas.microsoft.com/office/powerpoint/2010/main" val="8790506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Segunda Forma normal</a:t>
            </a:r>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4710" y="4379634"/>
            <a:ext cx="3048000" cy="704850"/>
          </a:xfrm>
          <a:prstGeom prst="rect">
            <a:avLst/>
          </a:prstGeom>
        </p:spPr>
      </p:pic>
      <p:pic>
        <p:nvPicPr>
          <p:cNvPr id="4" name="Imagen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5043" y="3579812"/>
            <a:ext cx="3048000" cy="1981200"/>
          </a:xfrm>
          <a:prstGeom prst="rect">
            <a:avLst/>
          </a:prstGeom>
        </p:spPr>
      </p:pic>
      <p:sp>
        <p:nvSpPr>
          <p:cNvPr id="5" name="CuadroTexto 4"/>
          <p:cNvSpPr txBox="1"/>
          <p:nvPr/>
        </p:nvSpPr>
        <p:spPr>
          <a:xfrm>
            <a:off x="965915" y="1970468"/>
            <a:ext cx="10162333" cy="923330"/>
          </a:xfrm>
          <a:prstGeom prst="rect">
            <a:avLst/>
          </a:prstGeom>
          <a:noFill/>
        </p:spPr>
        <p:txBody>
          <a:bodyPr wrap="square" rtlCol="0">
            <a:spAutoFit/>
          </a:bodyPr>
          <a:lstStyle/>
          <a:p>
            <a:r>
              <a:rPr lang="es-MX" dirty="0"/>
              <a:t>Una tabla 1NF estará en 2NF si y solo si, dada una clave primaria y cualquier atributo que no sea un constituyente de la clave primaria, el atributo no clave depende de </a:t>
            </a:r>
            <a:r>
              <a:rPr lang="es-MX" b="1" dirty="0"/>
              <a:t>toda </a:t>
            </a:r>
            <a:r>
              <a:rPr lang="es-MX" dirty="0"/>
              <a:t>la clave primaria en vez de solo una parte de ella.</a:t>
            </a:r>
          </a:p>
        </p:txBody>
      </p:sp>
    </p:spTree>
    <p:extLst>
      <p:ext uri="{BB962C8B-B14F-4D97-AF65-F5344CB8AC3E}">
        <p14:creationId xmlns:p14="http://schemas.microsoft.com/office/powerpoint/2010/main" val="431906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02423" y="335366"/>
            <a:ext cx="10058400" cy="1609344"/>
          </a:xfrm>
        </p:spPr>
        <p:txBody>
          <a:bodyPr/>
          <a:lstStyle/>
          <a:p>
            <a:r>
              <a:rPr lang="es-MX" dirty="0"/>
              <a:t>Tercera forma Normal</a:t>
            </a:r>
          </a:p>
        </p:txBody>
      </p:sp>
      <p:sp>
        <p:nvSpPr>
          <p:cNvPr id="3" name="CuadroTexto 2"/>
          <p:cNvSpPr txBox="1"/>
          <p:nvPr/>
        </p:nvSpPr>
        <p:spPr>
          <a:xfrm>
            <a:off x="1069848" y="1442434"/>
            <a:ext cx="5627166" cy="2031325"/>
          </a:xfrm>
          <a:prstGeom prst="rect">
            <a:avLst/>
          </a:prstGeom>
          <a:noFill/>
        </p:spPr>
        <p:txBody>
          <a:bodyPr wrap="square" rtlCol="0">
            <a:spAutoFit/>
          </a:bodyPr>
          <a:lstStyle/>
          <a:p>
            <a:r>
              <a:rPr lang="es-MX" dirty="0"/>
              <a:t>La tercera forma normal (3NF) es una forma normal usada en la normalización de bases de datos. Para que la tabla esté en 3NF, se debe cumplir que la tabla ya esté en 2NF. Adicionalmente, ningún atributo no primario de la tabla debe ser dependiendo transitivamente de una clave primaria.</a:t>
            </a:r>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848" y="3473759"/>
            <a:ext cx="5762625" cy="3067050"/>
          </a:xfrm>
          <a:prstGeom prst="rect">
            <a:avLst/>
          </a:prstGeom>
        </p:spPr>
      </p:pic>
      <p:pic>
        <p:nvPicPr>
          <p:cNvPr id="5" name="Imagen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2336" y="1249251"/>
            <a:ext cx="4790940" cy="4945487"/>
          </a:xfrm>
          <a:prstGeom prst="rect">
            <a:avLst/>
          </a:prstGeom>
        </p:spPr>
      </p:pic>
    </p:spTree>
    <p:extLst>
      <p:ext uri="{BB962C8B-B14F-4D97-AF65-F5344CB8AC3E}">
        <p14:creationId xmlns:p14="http://schemas.microsoft.com/office/powerpoint/2010/main" val="28457254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605307" y="631065"/>
            <a:ext cx="10895527" cy="5047536"/>
          </a:xfrm>
          <a:prstGeom prst="rect">
            <a:avLst/>
          </a:prstGeom>
          <a:noFill/>
        </p:spPr>
        <p:txBody>
          <a:bodyPr wrap="square" rtlCol="0">
            <a:spAutoFit/>
          </a:bodyPr>
          <a:lstStyle/>
          <a:p>
            <a:r>
              <a:rPr lang="es-MX" dirty="0"/>
              <a:t>Actividad 1</a:t>
            </a:r>
          </a:p>
          <a:p>
            <a:endParaRPr lang="es-MX" dirty="0"/>
          </a:p>
          <a:p>
            <a:r>
              <a:rPr lang="es-ES_tradnl" dirty="0"/>
              <a:t>Describir clara y detallada del análisis del problema considerando sin olvidar considerar una tabla para dar de alta los programa sociales.</a:t>
            </a:r>
            <a:endParaRPr lang="es-MX" dirty="0"/>
          </a:p>
          <a:p>
            <a:r>
              <a:rPr lang="es-ES_tradnl" dirty="0"/>
              <a:t> </a:t>
            </a:r>
            <a:endParaRPr lang="es-MX" dirty="0"/>
          </a:p>
          <a:p>
            <a:pPr lvl="0"/>
            <a:r>
              <a:rPr lang="es-ES_tradnl" dirty="0"/>
              <a:t>Cuales tablas estas proponiendo para tu solución</a:t>
            </a:r>
          </a:p>
          <a:p>
            <a:pPr lvl="0"/>
            <a:endParaRPr lang="es-MX" dirty="0"/>
          </a:p>
          <a:p>
            <a:pPr lvl="0"/>
            <a:r>
              <a:rPr lang="es-MX" dirty="0"/>
              <a:t>Tipo de Base de datos con la que solucionaría a tu cliente</a:t>
            </a:r>
            <a:r>
              <a:rPr lang="es-MX" sz="1600" b="1" dirty="0"/>
              <a:t> “Localidades de México”. (justifica tu respuesta)</a:t>
            </a:r>
          </a:p>
          <a:p>
            <a:pPr lvl="0"/>
            <a:endParaRPr lang="es-MX" dirty="0"/>
          </a:p>
          <a:p>
            <a:pPr lvl="0"/>
            <a:r>
              <a:rPr lang="es-MX" dirty="0"/>
              <a:t>Posibles gestores con los cuales podrías desarrollar dicha base de datos </a:t>
            </a:r>
            <a:r>
              <a:rPr lang="es-MX" sz="1600" b="1" dirty="0"/>
              <a:t>(justifica tu respuesta)</a:t>
            </a:r>
            <a:endParaRPr lang="es-MX" dirty="0"/>
          </a:p>
          <a:p>
            <a:pPr lvl="0"/>
            <a:endParaRPr lang="es-MX" dirty="0"/>
          </a:p>
          <a:p>
            <a:pPr lvl="0"/>
            <a:r>
              <a:rPr lang="es-MX" dirty="0"/>
              <a:t>Datos que se recabarán, proceso e informes (ver ejemplo)</a:t>
            </a:r>
          </a:p>
          <a:p>
            <a:pPr lvl="0"/>
            <a:r>
              <a:rPr lang="es-MX" dirty="0"/>
              <a:t>Información que se generará (al menos 4 resultados, que deben obtenerse a partir de operaciones y que no sean solo listas de la información almacenada,</a:t>
            </a:r>
          </a:p>
          <a:p>
            <a:pPr lvl="0"/>
            <a:endParaRPr lang="es-MX" dirty="0"/>
          </a:p>
          <a:p>
            <a:pPr lvl="1"/>
            <a:r>
              <a:rPr lang="es-MX" dirty="0"/>
              <a:t>Incluye el total de beneficiarios por localidad, municipio y estado) </a:t>
            </a:r>
          </a:p>
          <a:p>
            <a:endParaRPr lang="es-MX" dirty="0"/>
          </a:p>
        </p:txBody>
      </p:sp>
    </p:spTree>
    <p:extLst>
      <p:ext uri="{BB962C8B-B14F-4D97-AF65-F5344CB8AC3E}">
        <p14:creationId xmlns:p14="http://schemas.microsoft.com/office/powerpoint/2010/main" val="39082299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090" y="214175"/>
            <a:ext cx="10058400" cy="1609344"/>
          </a:xfrm>
        </p:spPr>
        <p:txBody>
          <a:bodyPr/>
          <a:lstStyle/>
          <a:p>
            <a:r>
              <a:rPr lang="es-MX" dirty="0"/>
              <a:t>Actividad 2</a:t>
            </a:r>
          </a:p>
        </p:txBody>
      </p:sp>
      <p:sp>
        <p:nvSpPr>
          <p:cNvPr id="3" name="CuadroTexto 2"/>
          <p:cNvSpPr txBox="1"/>
          <p:nvPr/>
        </p:nvSpPr>
        <p:spPr>
          <a:xfrm>
            <a:off x="1044090" y="1823519"/>
            <a:ext cx="9414456" cy="3139321"/>
          </a:xfrm>
          <a:prstGeom prst="rect">
            <a:avLst/>
          </a:prstGeom>
          <a:noFill/>
        </p:spPr>
        <p:txBody>
          <a:bodyPr wrap="square" rtlCol="0">
            <a:spAutoFit/>
          </a:bodyPr>
          <a:lstStyle/>
          <a:p>
            <a:r>
              <a:rPr lang="es-MX" b="1" dirty="0"/>
              <a:t>Lee</a:t>
            </a:r>
            <a:r>
              <a:rPr lang="es-MX" dirty="0"/>
              <a:t> el material adicional que te comparto en el archivo </a:t>
            </a:r>
          </a:p>
          <a:p>
            <a:r>
              <a:rPr lang="es-MX" dirty="0"/>
              <a:t>LLAMADO IDENTIFICACIÓN DE OBJETOS.PDF</a:t>
            </a:r>
          </a:p>
          <a:p>
            <a:r>
              <a:rPr lang="es-MX" dirty="0"/>
              <a:t> </a:t>
            </a:r>
          </a:p>
          <a:p>
            <a:r>
              <a:rPr lang="es-MX" b="1" dirty="0"/>
              <a:t>Aplica</a:t>
            </a:r>
            <a:r>
              <a:rPr lang="es-MX" dirty="0"/>
              <a:t> </a:t>
            </a:r>
            <a:r>
              <a:rPr lang="es-MX" b="1" dirty="0"/>
              <a:t>el proceso descrito en el material compartido del punto anterior</a:t>
            </a:r>
            <a:r>
              <a:rPr lang="es-MX" dirty="0"/>
              <a:t> para generar la primera versión informal de tu base de datos adicional del proyecto “</a:t>
            </a:r>
            <a:r>
              <a:rPr lang="es-MX" b="1" dirty="0"/>
              <a:t>Localidades de México</a:t>
            </a:r>
            <a:r>
              <a:rPr lang="es-MX" dirty="0"/>
              <a:t>” (actividad 1)</a:t>
            </a:r>
            <a:r>
              <a:rPr lang="es-MX" strike="sngStrike" dirty="0"/>
              <a:t> </a:t>
            </a:r>
            <a:endParaRPr lang="es-MX" dirty="0"/>
          </a:p>
          <a:p>
            <a:r>
              <a:rPr lang="es-MX" dirty="0"/>
              <a:t> </a:t>
            </a:r>
          </a:p>
          <a:p>
            <a:r>
              <a:rPr lang="es-MX" dirty="0"/>
              <a:t>La idea es que identifiques los objetos del proyecto, y cada objeto deberá tener atributos y operaciones, puedes basarte en el siguiente esquema </a:t>
            </a:r>
          </a:p>
          <a:p>
            <a:r>
              <a:rPr lang="es-MX" dirty="0"/>
              <a:t>Genera las tablas y sus atributos</a:t>
            </a:r>
          </a:p>
          <a:p>
            <a:endParaRPr lang="es-MX" dirty="0"/>
          </a:p>
        </p:txBody>
      </p:sp>
      <p:pic>
        <p:nvPicPr>
          <p:cNvPr id="4" name="Imagen 3"/>
          <p:cNvPicPr/>
          <p:nvPr/>
        </p:nvPicPr>
        <p:blipFill>
          <a:blip r:embed="rId2"/>
          <a:stretch>
            <a:fillRect/>
          </a:stretch>
        </p:blipFill>
        <p:spPr>
          <a:xfrm>
            <a:off x="5538922" y="4468378"/>
            <a:ext cx="4333875" cy="1836420"/>
          </a:xfrm>
          <a:prstGeom prst="rect">
            <a:avLst/>
          </a:prstGeom>
        </p:spPr>
      </p:pic>
    </p:spTree>
    <p:extLst>
      <p:ext uri="{BB962C8B-B14F-4D97-AF65-F5344CB8AC3E}">
        <p14:creationId xmlns:p14="http://schemas.microsoft.com/office/powerpoint/2010/main" val="276659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632065" y="206061"/>
            <a:ext cx="3200400" cy="787543"/>
          </a:xfrm>
        </p:spPr>
        <p:txBody>
          <a:bodyPr/>
          <a:lstStyle/>
          <a:p>
            <a:r>
              <a:rPr lang="es-MX" dirty="0"/>
              <a:t>Actividad 3</a:t>
            </a:r>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10" r="262"/>
          <a:stretch/>
        </p:blipFill>
        <p:spPr>
          <a:xfrm>
            <a:off x="481009" y="901521"/>
            <a:ext cx="7581165" cy="4913289"/>
          </a:xfrm>
        </p:spPr>
      </p:pic>
      <p:sp>
        <p:nvSpPr>
          <p:cNvPr id="4" name="Marcador de texto 3"/>
          <p:cNvSpPr>
            <a:spLocks noGrp="1"/>
          </p:cNvSpPr>
          <p:nvPr>
            <p:ph type="body" sz="half" idx="2"/>
          </p:nvPr>
        </p:nvSpPr>
        <p:spPr>
          <a:xfrm>
            <a:off x="8345510" y="1532586"/>
            <a:ext cx="3846490" cy="4391696"/>
          </a:xfrm>
        </p:spPr>
        <p:txBody>
          <a:bodyPr>
            <a:normAutofit/>
          </a:bodyPr>
          <a:lstStyle/>
          <a:p>
            <a:r>
              <a:rPr lang="es-ES_tradnl" b="1" dirty="0"/>
              <a:t>Elabora</a:t>
            </a:r>
            <a:r>
              <a:rPr lang="es-ES_tradnl" dirty="0"/>
              <a:t> el modelo Entidad-Relación del proyecto de la actividad 1 (</a:t>
            </a:r>
            <a:r>
              <a:rPr lang="es-ES_tradnl" b="1" dirty="0"/>
              <a:t>Localidades de México</a:t>
            </a:r>
            <a:r>
              <a:rPr lang="es-ES_tradnl" dirty="0"/>
              <a:t>). Este modelo no podrá ser igual al de tus compañeros, cada uno tiene su lógica por ello no puede plantearse igual. </a:t>
            </a:r>
            <a:endParaRPr lang="es-MX" dirty="0"/>
          </a:p>
          <a:p>
            <a:r>
              <a:rPr lang="es-MX" b="1" dirty="0"/>
              <a:t>RECUERDA: Evitar</a:t>
            </a:r>
            <a:r>
              <a:rPr lang="es-MX" dirty="0"/>
              <a:t> el plagio pues esto daña profundamente tu formación profesional. El plagio también es un obstáculo para tu sano desarrollo como estudiante, como ser humano y como profesional.</a:t>
            </a:r>
          </a:p>
          <a:p>
            <a:r>
              <a:rPr lang="es-ES_tradnl" dirty="0"/>
              <a:t> </a:t>
            </a:r>
            <a:endParaRPr lang="es-MX" dirty="0"/>
          </a:p>
          <a:p>
            <a:r>
              <a:rPr lang="es-ES_tradnl" dirty="0"/>
              <a:t>4.- </a:t>
            </a:r>
            <a:r>
              <a:rPr lang="es-ES_tradnl" b="1" dirty="0"/>
              <a:t>Redacta</a:t>
            </a:r>
            <a:r>
              <a:rPr lang="es-ES_tradnl" dirty="0"/>
              <a:t> una conclusión en donde compares los objetos obtenidos en la actividad 2, con lo que has modelado en esta actividad</a:t>
            </a:r>
            <a:endParaRPr lang="es-MX" dirty="0"/>
          </a:p>
          <a:p>
            <a:endParaRPr lang="es-MX" dirty="0"/>
          </a:p>
        </p:txBody>
      </p:sp>
    </p:spTree>
    <p:extLst>
      <p:ext uri="{BB962C8B-B14F-4D97-AF65-F5344CB8AC3E}">
        <p14:creationId xmlns:p14="http://schemas.microsoft.com/office/powerpoint/2010/main" val="21185287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76042" y="375368"/>
            <a:ext cx="3200400" cy="620864"/>
          </a:xfrm>
        </p:spPr>
        <p:txBody>
          <a:bodyPr/>
          <a:lstStyle/>
          <a:p>
            <a:r>
              <a:rPr lang="es-MX" dirty="0"/>
              <a:t>Actividad 4</a:t>
            </a:r>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223" t="-49192" r="-257" b="-37525"/>
          <a:stretch/>
        </p:blipFill>
        <p:spPr>
          <a:xfrm>
            <a:off x="-1" y="685800"/>
            <a:ext cx="8376043" cy="5544867"/>
          </a:xfrm>
        </p:spPr>
      </p:pic>
      <p:sp>
        <p:nvSpPr>
          <p:cNvPr id="4" name="Marcador de texto 3"/>
          <p:cNvSpPr>
            <a:spLocks noGrp="1"/>
          </p:cNvSpPr>
          <p:nvPr>
            <p:ph type="body" sz="half" idx="2"/>
          </p:nvPr>
        </p:nvSpPr>
        <p:spPr>
          <a:xfrm>
            <a:off x="8376042" y="996232"/>
            <a:ext cx="3815958" cy="4718768"/>
          </a:xfrm>
        </p:spPr>
        <p:txBody>
          <a:bodyPr>
            <a:normAutofit fontScale="92500" lnSpcReduction="10000"/>
          </a:bodyPr>
          <a:lstStyle/>
          <a:p>
            <a:r>
              <a:rPr lang="es-MX" b="1" dirty="0"/>
              <a:t>Retoma </a:t>
            </a:r>
            <a:r>
              <a:rPr lang="es-MX" dirty="0"/>
              <a:t>el proyecto  “</a:t>
            </a:r>
            <a:r>
              <a:rPr lang="es-MX" b="1" dirty="0"/>
              <a:t>Localidades de México</a:t>
            </a:r>
            <a:r>
              <a:rPr lang="es-MX" dirty="0"/>
              <a:t>” y tu modelo E-R</a:t>
            </a:r>
          </a:p>
          <a:p>
            <a:endParaRPr lang="es-MX" dirty="0"/>
          </a:p>
          <a:p>
            <a:r>
              <a:rPr lang="es-MX" b="1" dirty="0"/>
              <a:t>Convierte tu modelo a tablas de bases de datos</a:t>
            </a:r>
            <a:r>
              <a:rPr lang="es-MX" dirty="0"/>
              <a:t> para obtener tu prototipo de base de datos sin normalizar. </a:t>
            </a:r>
          </a:p>
          <a:p>
            <a:r>
              <a:rPr lang="es-MX" b="1" dirty="0"/>
              <a:t>Reflexiona y describe </a:t>
            </a:r>
            <a:r>
              <a:rPr lang="es-MX" dirty="0"/>
              <a:t>como ha cambiado tu modelo para la base de datos. </a:t>
            </a:r>
          </a:p>
          <a:p>
            <a:r>
              <a:rPr lang="es-MX" b="1" dirty="0"/>
              <a:t>Integra </a:t>
            </a:r>
            <a:r>
              <a:rPr lang="es-MX" dirty="0"/>
              <a:t>en un documento:</a:t>
            </a:r>
          </a:p>
          <a:p>
            <a:endParaRPr lang="es-MX" dirty="0"/>
          </a:p>
          <a:p>
            <a:pPr lvl="0"/>
            <a:r>
              <a:rPr lang="es-MX" dirty="0" err="1"/>
              <a:t>Descripción</a:t>
            </a:r>
            <a:r>
              <a:rPr lang="es-MX" dirty="0"/>
              <a:t> del proyecto(U2-A1) </a:t>
            </a:r>
          </a:p>
          <a:p>
            <a:pPr lvl="0"/>
            <a:r>
              <a:rPr lang="es-MX" dirty="0"/>
              <a:t>Modelo </a:t>
            </a:r>
            <a:r>
              <a:rPr lang="es-MX" dirty="0" err="1"/>
              <a:t>entidad-relación</a:t>
            </a:r>
            <a:r>
              <a:rPr lang="es-MX" dirty="0"/>
              <a:t> (U2-A3) </a:t>
            </a:r>
          </a:p>
          <a:p>
            <a:pPr lvl="0"/>
            <a:r>
              <a:rPr lang="es-MX" dirty="0"/>
              <a:t>Prototipo de BD sin normalizar</a:t>
            </a:r>
          </a:p>
          <a:p>
            <a:pPr lvl="0"/>
            <a:r>
              <a:rPr lang="es-MX" dirty="0"/>
              <a:t> </a:t>
            </a:r>
            <a:r>
              <a:rPr lang="es-MX" dirty="0" err="1"/>
              <a:t>Reflexión</a:t>
            </a:r>
            <a:r>
              <a:rPr lang="es-MX" dirty="0"/>
              <a:t> sobre los cambios del modelo de Base de Datos</a:t>
            </a:r>
          </a:p>
          <a:p>
            <a:r>
              <a:rPr lang="es-MX" b="1" dirty="0"/>
              <a:t>Revisa </a:t>
            </a:r>
            <a:r>
              <a:rPr lang="es-MX" dirty="0"/>
              <a:t>que el documento cumple con los criterios de </a:t>
            </a:r>
            <a:r>
              <a:rPr lang="es-MX" dirty="0" err="1"/>
              <a:t>evaluación</a:t>
            </a:r>
            <a:r>
              <a:rPr lang="es-MX" dirty="0"/>
              <a:t> incluidos en la </a:t>
            </a:r>
            <a:r>
              <a:rPr lang="es-MX" dirty="0" err="1"/>
              <a:t>rúbrica</a:t>
            </a:r>
            <a:r>
              <a:rPr lang="es-MX" dirty="0"/>
              <a:t> de esta actividad. </a:t>
            </a:r>
          </a:p>
          <a:p>
            <a:endParaRPr lang="es-MX" dirty="0"/>
          </a:p>
        </p:txBody>
      </p:sp>
    </p:spTree>
    <p:extLst>
      <p:ext uri="{BB962C8B-B14F-4D97-AF65-F5344CB8AC3E}">
        <p14:creationId xmlns:p14="http://schemas.microsoft.com/office/powerpoint/2010/main" val="28523059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Evidencia de Aprendizaje</a:t>
            </a:r>
          </a:p>
        </p:txBody>
      </p:sp>
      <p:sp>
        <p:nvSpPr>
          <p:cNvPr id="3" name="CuadroTexto 2"/>
          <p:cNvSpPr txBox="1"/>
          <p:nvPr/>
        </p:nvSpPr>
        <p:spPr>
          <a:xfrm>
            <a:off x="1069848" y="1764406"/>
            <a:ext cx="10327955" cy="3970318"/>
          </a:xfrm>
          <a:prstGeom prst="rect">
            <a:avLst/>
          </a:prstGeom>
          <a:noFill/>
        </p:spPr>
        <p:txBody>
          <a:bodyPr wrap="square" rtlCol="0">
            <a:spAutoFit/>
          </a:bodyPr>
          <a:lstStyle/>
          <a:p>
            <a:r>
              <a:rPr lang="es-MX" dirty="0"/>
              <a:t>1.- </a:t>
            </a:r>
            <a:r>
              <a:rPr lang="es-MX" b="1" dirty="0"/>
              <a:t>Retoma</a:t>
            </a:r>
            <a:r>
              <a:rPr lang="es-MX" dirty="0"/>
              <a:t> el proyecto </a:t>
            </a:r>
            <a:r>
              <a:rPr lang="es-MX" b="1" dirty="0"/>
              <a:t>“Localidades de México”</a:t>
            </a:r>
            <a:endParaRPr lang="es-MX" dirty="0"/>
          </a:p>
          <a:p>
            <a:r>
              <a:rPr lang="es-MX" dirty="0"/>
              <a:t> </a:t>
            </a:r>
          </a:p>
          <a:p>
            <a:r>
              <a:rPr lang="es-MX" dirty="0"/>
              <a:t>2.- </a:t>
            </a:r>
            <a:r>
              <a:rPr lang="es-MX" b="1" dirty="0"/>
              <a:t>Aplica</a:t>
            </a:r>
            <a:r>
              <a:rPr lang="es-MX" dirty="0"/>
              <a:t> el proceso de normalización a tu modelo entidad-relación</a:t>
            </a:r>
          </a:p>
          <a:p>
            <a:r>
              <a:rPr lang="es-MX" dirty="0"/>
              <a:t> </a:t>
            </a:r>
          </a:p>
          <a:p>
            <a:r>
              <a:rPr lang="es-MX" dirty="0"/>
              <a:t>3.- </a:t>
            </a:r>
            <a:r>
              <a:rPr lang="es-MX" b="1" dirty="0"/>
              <a:t>Integra</a:t>
            </a:r>
            <a:r>
              <a:rPr lang="es-MX" dirty="0"/>
              <a:t> en un archivo el modelo de tu base de datos, que integrara:</a:t>
            </a:r>
          </a:p>
          <a:p>
            <a:endParaRPr lang="es-MX" dirty="0"/>
          </a:p>
          <a:p>
            <a:pPr lvl="1" fontAlgn="base"/>
            <a:r>
              <a:rPr lang="es-MX" dirty="0">
                <a:effectLst>
                  <a:outerShdw sx="0" sy="0">
                    <a:srgbClr val="000000"/>
                  </a:outerShdw>
                </a:effectLst>
              </a:rPr>
              <a:t>Descripción del proyecto</a:t>
            </a:r>
          </a:p>
          <a:p>
            <a:pPr lvl="1" fontAlgn="base"/>
            <a:r>
              <a:rPr lang="es-MX" dirty="0">
                <a:effectLst>
                  <a:outerShdw sx="0" sy="0">
                    <a:srgbClr val="000000"/>
                  </a:outerShdw>
                </a:effectLst>
              </a:rPr>
              <a:t>Modelo E-R</a:t>
            </a:r>
          </a:p>
          <a:p>
            <a:pPr lvl="1" fontAlgn="base"/>
            <a:r>
              <a:rPr lang="es-MX" dirty="0">
                <a:effectLst>
                  <a:outerShdw sx="0" sy="0">
                    <a:srgbClr val="000000"/>
                  </a:outerShdw>
                </a:effectLst>
              </a:rPr>
              <a:t>Base de datos Normalizada</a:t>
            </a:r>
          </a:p>
          <a:p>
            <a:pPr lvl="1" fontAlgn="base"/>
            <a:r>
              <a:rPr lang="es-MX" dirty="0">
                <a:effectLst>
                  <a:outerShdw sx="0" sy="0">
                    <a:srgbClr val="000000"/>
                  </a:outerShdw>
                </a:effectLst>
              </a:rPr>
              <a:t>Describe conclusiones sobre los beneficios que observas con la base de datos normalizada </a:t>
            </a:r>
          </a:p>
          <a:p>
            <a:r>
              <a:rPr lang="es-MX" dirty="0"/>
              <a:t> </a:t>
            </a:r>
          </a:p>
          <a:p>
            <a:r>
              <a:rPr lang="es-MX" dirty="0"/>
              <a:t>4.- </a:t>
            </a:r>
            <a:r>
              <a:rPr lang="es-MX" b="1" dirty="0"/>
              <a:t>Revisa</a:t>
            </a:r>
            <a:r>
              <a:rPr lang="es-MX" dirty="0"/>
              <a:t> que tu actividad cumpla con todos los criterios especificados en la rubrica </a:t>
            </a:r>
          </a:p>
          <a:p>
            <a:r>
              <a:rPr lang="es-MX" dirty="0"/>
              <a:t> </a:t>
            </a:r>
          </a:p>
          <a:p>
            <a:endParaRPr lang="es-MX" dirty="0"/>
          </a:p>
        </p:txBody>
      </p:sp>
    </p:spTree>
    <p:extLst>
      <p:ext uri="{BB962C8B-B14F-4D97-AF65-F5344CB8AC3E}">
        <p14:creationId xmlns:p14="http://schemas.microsoft.com/office/powerpoint/2010/main" val="31354874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err="1"/>
              <a:t>Normalizacion</a:t>
            </a:r>
            <a:endParaRPr lang="es-MX" dirty="0"/>
          </a:p>
        </p:txBody>
      </p:sp>
      <p:sp>
        <p:nvSpPr>
          <p:cNvPr id="3" name="CuadroTexto 2"/>
          <p:cNvSpPr txBox="1"/>
          <p:nvPr/>
        </p:nvSpPr>
        <p:spPr>
          <a:xfrm>
            <a:off x="1069848" y="2343955"/>
            <a:ext cx="10058400" cy="3139321"/>
          </a:xfrm>
          <a:prstGeom prst="rect">
            <a:avLst/>
          </a:prstGeom>
          <a:noFill/>
        </p:spPr>
        <p:txBody>
          <a:bodyPr wrap="square" rtlCol="0">
            <a:spAutoFit/>
          </a:bodyPr>
          <a:lstStyle/>
          <a:p>
            <a:r>
              <a:rPr lang="es-MX" dirty="0"/>
              <a:t>Las bases de datos relacionales se normalizan para:</a:t>
            </a:r>
          </a:p>
          <a:p>
            <a:br>
              <a:rPr lang="es-MX" dirty="0"/>
            </a:br>
            <a:r>
              <a:rPr lang="es-MX" dirty="0"/>
              <a:t>Evitar la redundancia de los datos.</a:t>
            </a:r>
          </a:p>
          <a:p>
            <a:r>
              <a:rPr lang="es-MX" dirty="0"/>
              <a:t>Evitar problemas de actualización de los datos en las tablas.</a:t>
            </a:r>
          </a:p>
          <a:p>
            <a:r>
              <a:rPr lang="es-MX" dirty="0"/>
              <a:t>Proteger la integridad de los datos.</a:t>
            </a:r>
          </a:p>
          <a:p>
            <a:endParaRPr lang="es-MX" dirty="0"/>
          </a:p>
          <a:p>
            <a:r>
              <a:rPr lang="es-MX" dirty="0"/>
              <a:t>La primera forma normal (1FN), requiere que los datos sean atómicos. En otras palabras, la 1FN </a:t>
            </a:r>
            <a:r>
              <a:rPr lang="es-MX" b="1" dirty="0"/>
              <a:t>prohíbe a un campo contener más de un dato de su dominio de columna</a:t>
            </a:r>
            <a:r>
              <a:rPr lang="es-MX" dirty="0"/>
              <a:t>. También exige que todas las tablas </a:t>
            </a:r>
            <a:r>
              <a:rPr lang="es-MX" b="1" dirty="0"/>
              <a:t>deben tener una clave primaria</a:t>
            </a:r>
            <a:r>
              <a:rPr lang="es-MX" dirty="0"/>
              <a:t>. Por último, indica que una tabla </a:t>
            </a:r>
            <a:r>
              <a:rPr lang="es-MX" b="1" dirty="0"/>
              <a:t>no debe tener atributos que acepten valores nulos</a:t>
            </a:r>
            <a:r>
              <a:rPr lang="es-MX" dirty="0"/>
              <a:t>.</a:t>
            </a:r>
          </a:p>
          <a:p>
            <a:endParaRPr lang="es-MX" dirty="0"/>
          </a:p>
        </p:txBody>
      </p:sp>
    </p:spTree>
    <p:extLst>
      <p:ext uri="{BB962C8B-B14F-4D97-AF65-F5344CB8AC3E}">
        <p14:creationId xmlns:p14="http://schemas.microsoft.com/office/powerpoint/2010/main" val="2388697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Primera forma normal</a:t>
            </a:r>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2843" y="2211010"/>
            <a:ext cx="3343275" cy="819150"/>
          </a:xfrm>
          <a:prstGeom prst="rect">
            <a:avLst/>
          </a:prstGeom>
        </p:spPr>
      </p:pic>
      <p:pic>
        <p:nvPicPr>
          <p:cNvPr id="4" name="Imagen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9848" y="2115691"/>
            <a:ext cx="3686175" cy="914400"/>
          </a:xfrm>
          <a:prstGeom prst="rect">
            <a:avLst/>
          </a:prstGeom>
        </p:spPr>
      </p:pic>
      <p:sp>
        <p:nvSpPr>
          <p:cNvPr id="5" name="CuadroTexto 4"/>
          <p:cNvSpPr txBox="1"/>
          <p:nvPr/>
        </p:nvSpPr>
        <p:spPr>
          <a:xfrm>
            <a:off x="1069848" y="1841678"/>
            <a:ext cx="3476394" cy="369332"/>
          </a:xfrm>
          <a:prstGeom prst="rect">
            <a:avLst/>
          </a:prstGeom>
          <a:noFill/>
        </p:spPr>
        <p:txBody>
          <a:bodyPr wrap="square" rtlCol="0">
            <a:spAutoFit/>
          </a:bodyPr>
          <a:lstStyle/>
          <a:p>
            <a:r>
              <a:rPr lang="es-MX" dirty="0"/>
              <a:t>Múltiples Valores</a:t>
            </a:r>
          </a:p>
        </p:txBody>
      </p:sp>
      <p:pic>
        <p:nvPicPr>
          <p:cNvPr id="6" name="Imagen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9848" y="3657111"/>
            <a:ext cx="3305175" cy="1057275"/>
          </a:xfrm>
          <a:prstGeom prst="rect">
            <a:avLst/>
          </a:prstGeom>
        </p:spPr>
      </p:pic>
      <p:pic>
        <p:nvPicPr>
          <p:cNvPr id="8" name="Imagen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9848" y="5289894"/>
            <a:ext cx="5448300" cy="1095375"/>
          </a:xfrm>
          <a:prstGeom prst="rect">
            <a:avLst/>
          </a:prstGeom>
        </p:spPr>
      </p:pic>
      <p:sp>
        <p:nvSpPr>
          <p:cNvPr id="13" name="CuadroTexto 12"/>
          <p:cNvSpPr txBox="1"/>
          <p:nvPr/>
        </p:nvSpPr>
        <p:spPr>
          <a:xfrm>
            <a:off x="1069848" y="3287779"/>
            <a:ext cx="3476394" cy="369332"/>
          </a:xfrm>
          <a:prstGeom prst="rect">
            <a:avLst/>
          </a:prstGeom>
          <a:noFill/>
        </p:spPr>
        <p:txBody>
          <a:bodyPr wrap="square" rtlCol="0">
            <a:spAutoFit/>
          </a:bodyPr>
          <a:lstStyle/>
          <a:p>
            <a:r>
              <a:rPr lang="es-MX" dirty="0"/>
              <a:t>Valores Repetidos</a:t>
            </a:r>
          </a:p>
        </p:txBody>
      </p:sp>
      <p:sp>
        <p:nvSpPr>
          <p:cNvPr id="14" name="CuadroTexto 13"/>
          <p:cNvSpPr txBox="1"/>
          <p:nvPr/>
        </p:nvSpPr>
        <p:spPr>
          <a:xfrm>
            <a:off x="1069848" y="4920562"/>
            <a:ext cx="3476394" cy="369332"/>
          </a:xfrm>
          <a:prstGeom prst="rect">
            <a:avLst/>
          </a:prstGeom>
          <a:noFill/>
        </p:spPr>
        <p:txBody>
          <a:bodyPr wrap="square" rtlCol="0">
            <a:spAutoFit/>
          </a:bodyPr>
          <a:lstStyle/>
          <a:p>
            <a:r>
              <a:rPr lang="es-MX" dirty="0"/>
              <a:t>Valores Nulos</a:t>
            </a:r>
          </a:p>
        </p:txBody>
      </p:sp>
      <p:pic>
        <p:nvPicPr>
          <p:cNvPr id="15" name="Imagen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58301" y="3609374"/>
            <a:ext cx="6276975" cy="1362075"/>
          </a:xfrm>
          <a:prstGeom prst="rect">
            <a:avLst/>
          </a:prstGeom>
        </p:spPr>
      </p:pic>
      <p:pic>
        <p:nvPicPr>
          <p:cNvPr id="16" name="Imagen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68749" y="5326955"/>
            <a:ext cx="4706327" cy="1021252"/>
          </a:xfrm>
          <a:prstGeom prst="rect">
            <a:avLst/>
          </a:prstGeom>
        </p:spPr>
      </p:pic>
    </p:spTree>
    <p:extLst>
      <p:ext uri="{BB962C8B-B14F-4D97-AF65-F5344CB8AC3E}">
        <p14:creationId xmlns:p14="http://schemas.microsoft.com/office/powerpoint/2010/main" val="803495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Primera Forma Normal</a:t>
            </a:r>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1696" y="2958333"/>
            <a:ext cx="3048000" cy="1038225"/>
          </a:xfrm>
          <a:prstGeom prst="rect">
            <a:avLst/>
          </a:prstGeom>
        </p:spPr>
      </p:pic>
      <p:pic>
        <p:nvPicPr>
          <p:cNvPr id="4" name="Imagen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7389" y="4499958"/>
            <a:ext cx="4152611" cy="1012199"/>
          </a:xfrm>
          <a:prstGeom prst="rect">
            <a:avLst/>
          </a:prstGeom>
        </p:spPr>
      </p:pic>
      <p:sp>
        <p:nvSpPr>
          <p:cNvPr id="5" name="CuadroTexto 4"/>
          <p:cNvSpPr txBox="1"/>
          <p:nvPr/>
        </p:nvSpPr>
        <p:spPr>
          <a:xfrm>
            <a:off x="1069848" y="2228044"/>
            <a:ext cx="3476394" cy="369332"/>
          </a:xfrm>
          <a:prstGeom prst="rect">
            <a:avLst/>
          </a:prstGeom>
          <a:noFill/>
        </p:spPr>
        <p:txBody>
          <a:bodyPr wrap="square" rtlCol="0">
            <a:spAutoFit/>
          </a:bodyPr>
          <a:lstStyle/>
          <a:p>
            <a:r>
              <a:rPr lang="es-MX" dirty="0"/>
              <a:t>Tablas sin llave primaria</a:t>
            </a:r>
          </a:p>
        </p:txBody>
      </p:sp>
    </p:spTree>
    <p:extLst>
      <p:ext uri="{BB962C8B-B14F-4D97-AF65-F5344CB8AC3E}">
        <p14:creationId xmlns:p14="http://schemas.microsoft.com/office/powerpoint/2010/main" val="163581718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po de madera">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699D05EFB542BD4C92EC19B48D9B1E75" ma:contentTypeVersion="8" ma:contentTypeDescription="Crear nuevo documento." ma:contentTypeScope="" ma:versionID="d8535e7647192f6a11e277f87cb9b009">
  <xsd:schema xmlns:xsd="http://www.w3.org/2001/XMLSchema" xmlns:xs="http://www.w3.org/2001/XMLSchema" xmlns:p="http://schemas.microsoft.com/office/2006/metadata/properties" xmlns:ns2="62b554e8-ac5b-41e3-9200-dfd09a59f3f1" targetNamespace="http://schemas.microsoft.com/office/2006/metadata/properties" ma:root="true" ma:fieldsID="07fa24be803b97ae6266ef936fdda4d6" ns2:_="">
    <xsd:import namespace="62b554e8-ac5b-41e3-9200-dfd09a59f3f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b554e8-ac5b-41e3-9200-dfd09a59f3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4CDAACC-0EDB-49D1-8357-2CB8314B8A42}"/>
</file>

<file path=customXml/itemProps2.xml><?xml version="1.0" encoding="utf-8"?>
<ds:datastoreItem xmlns:ds="http://schemas.openxmlformats.org/officeDocument/2006/customXml" ds:itemID="{4FE32259-4FD9-4961-8A30-48AC917D69F2}"/>
</file>

<file path=customXml/itemProps3.xml><?xml version="1.0" encoding="utf-8"?>
<ds:datastoreItem xmlns:ds="http://schemas.openxmlformats.org/officeDocument/2006/customXml" ds:itemID="{19CC7C09-30F3-46E8-AAF9-4FCA15ACA675}"/>
</file>

<file path=docProps/app.xml><?xml version="1.0" encoding="utf-8"?>
<Properties xmlns="http://schemas.openxmlformats.org/officeDocument/2006/extended-properties" xmlns:vt="http://schemas.openxmlformats.org/officeDocument/2006/docPropsVTypes">
  <Template>Madera</Template>
  <TotalTime>89</TotalTime>
  <Words>340</Words>
  <Application>Microsoft Office PowerPoint</Application>
  <PresentationFormat>Panorámica</PresentationFormat>
  <Paragraphs>72</Paragraphs>
  <Slides>11</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11</vt:i4>
      </vt:variant>
    </vt:vector>
  </HeadingPairs>
  <TitlesOfParts>
    <vt:vector size="15" baseType="lpstr">
      <vt:lpstr>Rockwell</vt:lpstr>
      <vt:lpstr>Rockwell Condensed</vt:lpstr>
      <vt:lpstr>Wingdings</vt:lpstr>
      <vt:lpstr>Tipo de madera</vt:lpstr>
      <vt:lpstr>Unidad 2 Análisis</vt:lpstr>
      <vt:lpstr>Presentación de PowerPoint</vt:lpstr>
      <vt:lpstr>Actividad 2</vt:lpstr>
      <vt:lpstr>Actividad 3</vt:lpstr>
      <vt:lpstr>Actividad 4</vt:lpstr>
      <vt:lpstr>Evidencia de Aprendizaje</vt:lpstr>
      <vt:lpstr>Normalizacion</vt:lpstr>
      <vt:lpstr>Primera forma normal</vt:lpstr>
      <vt:lpstr>Primera Forma Normal</vt:lpstr>
      <vt:lpstr>Segunda Forma normal</vt:lpstr>
      <vt:lpstr>Tercera forma Normal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Unidad 2 Análisis</dc:title>
  <dc:creator>Hernandez, Alfredo</dc:creator>
  <cp:lastModifiedBy>Alfredo Hernandez Gallardo</cp:lastModifiedBy>
  <cp:revision>10</cp:revision>
  <dcterms:created xsi:type="dcterms:W3CDTF">2019-10-10T18:09:36Z</dcterms:created>
  <dcterms:modified xsi:type="dcterms:W3CDTF">2019-10-11T02:00:02Z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0x010100699D05EFB542BD4C92EC19B48D9B1E75</vt:lpwstr>
  </property>
</Properties>
</file>