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presentation.xml" ContentType="application/vnd.openxmlformats-officedocument.presentationml.presentation.main+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24.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5.xml" ContentType="application/vnd.openxmlformats-officedocument.presentationml.notesSlide+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8"/>
  </p:notesMasterIdLst>
  <p:handoutMasterIdLst>
    <p:handoutMasterId r:id="rId59"/>
  </p:handoutMasterIdLst>
  <p:sldIdLst>
    <p:sldId id="467" r:id="rId2"/>
    <p:sldId id="529" r:id="rId3"/>
    <p:sldId id="417" r:id="rId4"/>
    <p:sldId id="472" r:id="rId5"/>
    <p:sldId id="473" r:id="rId6"/>
    <p:sldId id="530" r:id="rId7"/>
    <p:sldId id="476" r:id="rId8"/>
    <p:sldId id="479" r:id="rId9"/>
    <p:sldId id="480" r:id="rId10"/>
    <p:sldId id="481" r:id="rId11"/>
    <p:sldId id="482" r:id="rId12"/>
    <p:sldId id="517" r:id="rId13"/>
    <p:sldId id="484" r:id="rId14"/>
    <p:sldId id="485" r:id="rId15"/>
    <p:sldId id="478" r:id="rId16"/>
    <p:sldId id="486" r:id="rId17"/>
    <p:sldId id="487" r:id="rId18"/>
    <p:sldId id="488" r:id="rId19"/>
    <p:sldId id="489" r:id="rId20"/>
    <p:sldId id="490" r:id="rId21"/>
    <p:sldId id="532" r:id="rId22"/>
    <p:sldId id="533" r:id="rId23"/>
    <p:sldId id="534" r:id="rId24"/>
    <p:sldId id="535" r:id="rId25"/>
    <p:sldId id="491" r:id="rId26"/>
    <p:sldId id="492" r:id="rId27"/>
    <p:sldId id="493" r:id="rId28"/>
    <p:sldId id="494" r:id="rId29"/>
    <p:sldId id="495" r:id="rId30"/>
    <p:sldId id="496" r:id="rId31"/>
    <p:sldId id="513" r:id="rId32"/>
    <p:sldId id="514" r:id="rId33"/>
    <p:sldId id="504" r:id="rId34"/>
    <p:sldId id="505" r:id="rId35"/>
    <p:sldId id="506" r:id="rId36"/>
    <p:sldId id="507" r:id="rId37"/>
    <p:sldId id="508" r:id="rId38"/>
    <p:sldId id="509" r:id="rId39"/>
    <p:sldId id="510" r:id="rId40"/>
    <p:sldId id="511" r:id="rId41"/>
    <p:sldId id="512" r:id="rId42"/>
    <p:sldId id="497" r:id="rId43"/>
    <p:sldId id="498" r:id="rId44"/>
    <p:sldId id="499" r:id="rId45"/>
    <p:sldId id="500" r:id="rId46"/>
    <p:sldId id="501" r:id="rId47"/>
    <p:sldId id="502" r:id="rId48"/>
    <p:sldId id="516" r:id="rId49"/>
    <p:sldId id="518" r:id="rId50"/>
    <p:sldId id="531" r:id="rId51"/>
    <p:sldId id="519" r:id="rId52"/>
    <p:sldId id="520" r:id="rId53"/>
    <p:sldId id="521" r:id="rId54"/>
    <p:sldId id="522" r:id="rId55"/>
    <p:sldId id="523" r:id="rId56"/>
    <p:sldId id="524" r:id="rId57"/>
  </p:sldIdLst>
  <p:sldSz cx="9144000" cy="6858000" type="screen4x3"/>
  <p:notesSz cx="6997700" cy="9283700"/>
  <p:defaultTextStyle>
    <a:defPPr>
      <a:defRPr lang="en-US"/>
    </a:defPPr>
    <a:lvl1pPr algn="l" rtl="0" fontAlgn="base">
      <a:spcBef>
        <a:spcPct val="0"/>
      </a:spcBef>
      <a:spcAft>
        <a:spcPct val="0"/>
      </a:spcAft>
      <a:defRPr sz="3200" b="1" kern="1200">
        <a:solidFill>
          <a:schemeClr val="tx1"/>
        </a:solidFill>
        <a:effectLst>
          <a:outerShdw blurRad="38100" dist="38100" dir="2700000" algn="tl">
            <a:srgbClr val="000000">
              <a:alpha val="43137"/>
            </a:srgbClr>
          </a:outerShdw>
        </a:effectLst>
        <a:latin typeface="Arial" panose="020B0604020202020204" pitchFamily="34" charset="0"/>
        <a:ea typeface="+mn-ea"/>
        <a:cs typeface="+mn-cs"/>
      </a:defRPr>
    </a:lvl1pPr>
    <a:lvl2pPr marL="457200" algn="l" rtl="0" fontAlgn="base">
      <a:spcBef>
        <a:spcPct val="0"/>
      </a:spcBef>
      <a:spcAft>
        <a:spcPct val="0"/>
      </a:spcAft>
      <a:defRPr sz="3200" b="1" kern="1200">
        <a:solidFill>
          <a:schemeClr val="tx1"/>
        </a:solidFill>
        <a:effectLst>
          <a:outerShdw blurRad="38100" dist="38100" dir="2700000" algn="tl">
            <a:srgbClr val="000000">
              <a:alpha val="43137"/>
            </a:srgbClr>
          </a:outerShdw>
        </a:effectLst>
        <a:latin typeface="Arial" panose="020B0604020202020204" pitchFamily="34" charset="0"/>
        <a:ea typeface="+mn-ea"/>
        <a:cs typeface="+mn-cs"/>
      </a:defRPr>
    </a:lvl2pPr>
    <a:lvl3pPr marL="914400" algn="l" rtl="0" fontAlgn="base">
      <a:spcBef>
        <a:spcPct val="0"/>
      </a:spcBef>
      <a:spcAft>
        <a:spcPct val="0"/>
      </a:spcAft>
      <a:defRPr sz="3200" b="1" kern="1200">
        <a:solidFill>
          <a:schemeClr val="tx1"/>
        </a:solidFill>
        <a:effectLst>
          <a:outerShdw blurRad="38100" dist="38100" dir="2700000" algn="tl">
            <a:srgbClr val="000000">
              <a:alpha val="43137"/>
            </a:srgbClr>
          </a:outerShdw>
        </a:effectLst>
        <a:latin typeface="Arial" panose="020B0604020202020204" pitchFamily="34" charset="0"/>
        <a:ea typeface="+mn-ea"/>
        <a:cs typeface="+mn-cs"/>
      </a:defRPr>
    </a:lvl3pPr>
    <a:lvl4pPr marL="1371600" algn="l" rtl="0" fontAlgn="base">
      <a:spcBef>
        <a:spcPct val="0"/>
      </a:spcBef>
      <a:spcAft>
        <a:spcPct val="0"/>
      </a:spcAft>
      <a:defRPr sz="3200" b="1" kern="1200">
        <a:solidFill>
          <a:schemeClr val="tx1"/>
        </a:solidFill>
        <a:effectLst>
          <a:outerShdw blurRad="38100" dist="38100" dir="2700000" algn="tl">
            <a:srgbClr val="000000">
              <a:alpha val="43137"/>
            </a:srgbClr>
          </a:outerShdw>
        </a:effectLst>
        <a:latin typeface="Arial" panose="020B0604020202020204" pitchFamily="34" charset="0"/>
        <a:ea typeface="+mn-ea"/>
        <a:cs typeface="+mn-cs"/>
      </a:defRPr>
    </a:lvl4pPr>
    <a:lvl5pPr marL="1828800" algn="l" rtl="0" fontAlgn="base">
      <a:spcBef>
        <a:spcPct val="0"/>
      </a:spcBef>
      <a:spcAft>
        <a:spcPct val="0"/>
      </a:spcAft>
      <a:defRPr sz="3200" b="1" kern="1200">
        <a:solidFill>
          <a:schemeClr val="tx1"/>
        </a:solidFill>
        <a:effectLst>
          <a:outerShdw blurRad="38100" dist="38100" dir="2700000" algn="tl">
            <a:srgbClr val="000000">
              <a:alpha val="43137"/>
            </a:srgbClr>
          </a:outerShdw>
        </a:effectLst>
        <a:latin typeface="Arial" panose="020B0604020202020204" pitchFamily="34" charset="0"/>
        <a:ea typeface="+mn-ea"/>
        <a:cs typeface="+mn-cs"/>
      </a:defRPr>
    </a:lvl5pPr>
    <a:lvl6pPr marL="2286000" algn="l" defTabSz="914400" rtl="0" eaLnBrk="1" latinLnBrk="0" hangingPunct="1">
      <a:defRPr sz="3200" b="1" kern="1200">
        <a:solidFill>
          <a:schemeClr val="tx1"/>
        </a:solidFill>
        <a:effectLst>
          <a:outerShdw blurRad="38100" dist="38100" dir="2700000" algn="tl">
            <a:srgbClr val="000000">
              <a:alpha val="43137"/>
            </a:srgbClr>
          </a:outerShdw>
        </a:effectLst>
        <a:latin typeface="Arial" panose="020B0604020202020204" pitchFamily="34" charset="0"/>
        <a:ea typeface="+mn-ea"/>
        <a:cs typeface="+mn-cs"/>
      </a:defRPr>
    </a:lvl6pPr>
    <a:lvl7pPr marL="2743200" algn="l" defTabSz="914400" rtl="0" eaLnBrk="1" latinLnBrk="0" hangingPunct="1">
      <a:defRPr sz="3200" b="1" kern="1200">
        <a:solidFill>
          <a:schemeClr val="tx1"/>
        </a:solidFill>
        <a:effectLst>
          <a:outerShdw blurRad="38100" dist="38100" dir="2700000" algn="tl">
            <a:srgbClr val="000000">
              <a:alpha val="43137"/>
            </a:srgbClr>
          </a:outerShdw>
        </a:effectLst>
        <a:latin typeface="Arial" panose="020B0604020202020204" pitchFamily="34" charset="0"/>
        <a:ea typeface="+mn-ea"/>
        <a:cs typeface="+mn-cs"/>
      </a:defRPr>
    </a:lvl7pPr>
    <a:lvl8pPr marL="3200400" algn="l" defTabSz="914400" rtl="0" eaLnBrk="1" latinLnBrk="0" hangingPunct="1">
      <a:defRPr sz="3200" b="1" kern="1200">
        <a:solidFill>
          <a:schemeClr val="tx1"/>
        </a:solidFill>
        <a:effectLst>
          <a:outerShdw blurRad="38100" dist="38100" dir="2700000" algn="tl">
            <a:srgbClr val="000000">
              <a:alpha val="43137"/>
            </a:srgbClr>
          </a:outerShdw>
        </a:effectLst>
        <a:latin typeface="Arial" panose="020B0604020202020204" pitchFamily="34" charset="0"/>
        <a:ea typeface="+mn-ea"/>
        <a:cs typeface="+mn-cs"/>
      </a:defRPr>
    </a:lvl8pPr>
    <a:lvl9pPr marL="3657600" algn="l" defTabSz="914400" rtl="0" eaLnBrk="1" latinLnBrk="0" hangingPunct="1">
      <a:defRPr sz="3200" b="1" kern="1200">
        <a:solidFill>
          <a:schemeClr val="tx1"/>
        </a:solidFill>
        <a:effectLst>
          <a:outerShdw blurRad="38100" dist="38100" dir="2700000" algn="tl">
            <a:srgbClr val="000000">
              <a:alpha val="43137"/>
            </a:srgbClr>
          </a:outerShdw>
        </a:effectLst>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144">
          <p15:clr>
            <a:srgbClr val="A4A3A4"/>
          </p15:clr>
        </p15:guide>
        <p15:guide id="3" orient="horz" pos="891">
          <p15:clr>
            <a:srgbClr val="A4A3A4"/>
          </p15:clr>
        </p15:guide>
        <p15:guide id="4" orient="horz" pos="1200">
          <p15:clr>
            <a:srgbClr val="A4A3A4"/>
          </p15:clr>
        </p15:guide>
        <p15:guide id="5" orient="horz" pos="1488">
          <p15:clr>
            <a:srgbClr val="A4A3A4"/>
          </p15:clr>
        </p15:guide>
        <p15:guide id="6" pos="2880">
          <p15:clr>
            <a:srgbClr val="A4A3A4"/>
          </p15:clr>
        </p15:guide>
        <p15:guide id="7" pos="240">
          <p15:clr>
            <a:srgbClr val="A4A3A4"/>
          </p15:clr>
        </p15:guide>
      </p15:sldGuideLst>
    </p:ext>
    <p:ext uri="{2D200454-40CA-4A62-9FC3-DE9A4176ACB9}">
      <p15:notesGuideLst xmlns:p15="http://schemas.microsoft.com/office/powerpoint/2012/main">
        <p15:guide id="1" orient="horz" pos="2924">
          <p15:clr>
            <a:srgbClr val="A4A3A4"/>
          </p15:clr>
        </p15:guide>
        <p15:guide id="2" pos="22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a  Templeton" initials="" lastIdx="3" clrIdx="0"/>
  <p:cmAuthor id="2" name="johncase"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003399"/>
    <a:srgbClr val="3366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83" autoAdjust="0"/>
    <p:restoredTop sz="76017" autoAdjust="0"/>
  </p:normalViewPr>
  <p:slideViewPr>
    <p:cSldViewPr showGuides="1">
      <p:cViewPr varScale="1">
        <p:scale>
          <a:sx n="51" d="100"/>
          <a:sy n="51" d="100"/>
        </p:scale>
        <p:origin x="1890" y="72"/>
      </p:cViewPr>
      <p:guideLst>
        <p:guide orient="horz" pos="2160"/>
        <p:guide orient="horz" pos="144"/>
        <p:guide orient="horz" pos="891"/>
        <p:guide orient="horz" pos="1200"/>
        <p:guide orient="horz" pos="1488"/>
        <p:guide pos="2880"/>
        <p:guide pos="24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00" d="100"/>
        <a:sy n="100" d="100"/>
      </p:scale>
      <p:origin x="0" y="5490"/>
    </p:cViewPr>
  </p:sorterViewPr>
  <p:notesViewPr>
    <p:cSldViewPr showGuides="1">
      <p:cViewPr varScale="1">
        <p:scale>
          <a:sx n="54" d="100"/>
          <a:sy n="54" d="100"/>
        </p:scale>
        <p:origin x="-810" y="-102"/>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66" Type="http://schemas.openxmlformats.org/officeDocument/2006/relationships/customXml" Target="../customXml/item2.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 Id="rId67" Type="http://schemas.openxmlformats.org/officeDocument/2006/relationships/customXml" Target="../customXml/item3.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commentAuthors" Target="commentAuthors.xml"/><Relationship Id="rId65"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_rels/viewProps.xml.rels><?xml version="1.0" encoding="UTF-8" standalone="yes"?>
<Relationships xmlns="http://schemas.openxmlformats.org/package/2006/relationships"><Relationship Id="rId1" Type="http://schemas.openxmlformats.org/officeDocument/2006/relationships/slide" Target="slides/slide5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31417897-9F90-4B86-8C07-ABCA49191E9E}"/>
              </a:ext>
            </a:extLst>
          </p:cNvPr>
          <p:cNvSpPr>
            <a:spLocks noGrp="1" noChangeArrowheads="1"/>
          </p:cNvSpPr>
          <p:nvPr>
            <p:ph type="hdr" sz="quarter"/>
          </p:nvPr>
        </p:nvSpPr>
        <p:spPr bwMode="auto">
          <a:xfrm>
            <a:off x="0" y="0"/>
            <a:ext cx="3032125"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031" tIns="46516" rIns="93031" bIns="46516" numCol="1" anchor="t" anchorCtr="0" compatLnSpc="1">
            <a:prstTxWarp prst="textNoShape">
              <a:avLst/>
            </a:prstTxWarp>
          </a:bodyPr>
          <a:lstStyle>
            <a:lvl1pPr defTabSz="930275">
              <a:defRPr sz="1200">
                <a:effectLst/>
              </a:defRPr>
            </a:lvl1pPr>
          </a:lstStyle>
          <a:p>
            <a:endParaRPr lang="en-US" altLang="es-MX"/>
          </a:p>
        </p:txBody>
      </p:sp>
      <p:sp>
        <p:nvSpPr>
          <p:cNvPr id="19459" name="Rectangle 3">
            <a:extLst>
              <a:ext uri="{FF2B5EF4-FFF2-40B4-BE49-F238E27FC236}">
                <a16:creationId xmlns:a16="http://schemas.microsoft.com/office/drawing/2014/main" id="{0DAB6A5D-F549-4DDC-8137-731433DF057A}"/>
              </a:ext>
            </a:extLst>
          </p:cNvPr>
          <p:cNvSpPr>
            <a:spLocks noGrp="1" noChangeArrowheads="1"/>
          </p:cNvSpPr>
          <p:nvPr>
            <p:ph type="dt" sz="quarter" idx="1"/>
          </p:nvPr>
        </p:nvSpPr>
        <p:spPr bwMode="auto">
          <a:xfrm>
            <a:off x="3965575" y="0"/>
            <a:ext cx="3032125"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031" tIns="46516" rIns="93031" bIns="46516" numCol="1" anchor="t" anchorCtr="0" compatLnSpc="1">
            <a:prstTxWarp prst="textNoShape">
              <a:avLst/>
            </a:prstTxWarp>
          </a:bodyPr>
          <a:lstStyle>
            <a:lvl1pPr algn="r" defTabSz="930275">
              <a:defRPr sz="1200">
                <a:effectLst/>
              </a:defRPr>
            </a:lvl1pPr>
          </a:lstStyle>
          <a:p>
            <a:endParaRPr lang="en-US" altLang="es-MX"/>
          </a:p>
        </p:txBody>
      </p:sp>
      <p:sp>
        <p:nvSpPr>
          <p:cNvPr id="19460" name="Rectangle 4">
            <a:extLst>
              <a:ext uri="{FF2B5EF4-FFF2-40B4-BE49-F238E27FC236}">
                <a16:creationId xmlns:a16="http://schemas.microsoft.com/office/drawing/2014/main" id="{4B32D6CD-7821-4513-A6E9-0E5698997BAC}"/>
              </a:ext>
            </a:extLst>
          </p:cNvPr>
          <p:cNvSpPr>
            <a:spLocks noGrp="1" noChangeArrowheads="1"/>
          </p:cNvSpPr>
          <p:nvPr>
            <p:ph type="ftr" sz="quarter" idx="2"/>
          </p:nvPr>
        </p:nvSpPr>
        <p:spPr bwMode="auto">
          <a:xfrm>
            <a:off x="0" y="8820150"/>
            <a:ext cx="3032125"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031" tIns="46516" rIns="93031" bIns="46516" numCol="1" anchor="b" anchorCtr="0" compatLnSpc="1">
            <a:prstTxWarp prst="textNoShape">
              <a:avLst/>
            </a:prstTxWarp>
          </a:bodyPr>
          <a:lstStyle>
            <a:lvl1pPr defTabSz="930275">
              <a:defRPr sz="1200">
                <a:effectLst/>
              </a:defRPr>
            </a:lvl1pPr>
          </a:lstStyle>
          <a:p>
            <a:r>
              <a:rPr lang="en-US" altLang="es-MX"/>
              <a:t>&lt;footer&gt;</a:t>
            </a:r>
          </a:p>
        </p:txBody>
      </p:sp>
      <p:sp>
        <p:nvSpPr>
          <p:cNvPr id="19461" name="Rectangle 5">
            <a:extLst>
              <a:ext uri="{FF2B5EF4-FFF2-40B4-BE49-F238E27FC236}">
                <a16:creationId xmlns:a16="http://schemas.microsoft.com/office/drawing/2014/main" id="{A66CAA73-302F-4C26-B9AD-AE81C64D9723}"/>
              </a:ext>
            </a:extLst>
          </p:cNvPr>
          <p:cNvSpPr>
            <a:spLocks noGrp="1" noChangeArrowheads="1"/>
          </p:cNvSpPr>
          <p:nvPr>
            <p:ph type="sldNum" sz="quarter" idx="3"/>
          </p:nvPr>
        </p:nvSpPr>
        <p:spPr bwMode="auto">
          <a:xfrm>
            <a:off x="3965575" y="8820150"/>
            <a:ext cx="3032125"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031" tIns="46516" rIns="93031" bIns="46516" numCol="1" anchor="b" anchorCtr="0" compatLnSpc="1">
            <a:prstTxWarp prst="textNoShape">
              <a:avLst/>
            </a:prstTxWarp>
          </a:bodyPr>
          <a:lstStyle>
            <a:lvl1pPr algn="r" defTabSz="930275">
              <a:defRPr sz="1200">
                <a:effectLst/>
              </a:defRPr>
            </a:lvl1pPr>
          </a:lstStyle>
          <a:p>
            <a:fld id="{6A8D6F01-6546-4057-9B71-4254F8D77C97}" type="slidenum">
              <a:rPr lang="en-US" altLang="es-MX"/>
              <a:pPr/>
              <a:t>‹Nº›</a:t>
            </a:fld>
            <a:endParaRPr lang="en-US" altLang="es-MX"/>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7042" name="Rectangle 2">
            <a:extLst>
              <a:ext uri="{FF2B5EF4-FFF2-40B4-BE49-F238E27FC236}">
                <a16:creationId xmlns:a16="http://schemas.microsoft.com/office/drawing/2014/main" id="{A9C34853-5D82-4A07-BC35-5EBB3841104E}"/>
              </a:ext>
            </a:extLst>
          </p:cNvPr>
          <p:cNvSpPr>
            <a:spLocks noGrp="1" noChangeArrowheads="1"/>
          </p:cNvSpPr>
          <p:nvPr>
            <p:ph type="hdr" sz="quarter"/>
          </p:nvPr>
        </p:nvSpPr>
        <p:spPr bwMode="auto">
          <a:xfrm>
            <a:off x="0" y="0"/>
            <a:ext cx="3032125"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031" tIns="46516" rIns="93031" bIns="46516" numCol="1" anchor="t" anchorCtr="0" compatLnSpc="1">
            <a:prstTxWarp prst="textNoShape">
              <a:avLst/>
            </a:prstTxWarp>
          </a:bodyPr>
          <a:lstStyle>
            <a:lvl1pPr defTabSz="930275">
              <a:defRPr sz="1200" b="0">
                <a:effectLst/>
                <a:latin typeface="Times New Roman" panose="02020603050405020304" pitchFamily="18" charset="0"/>
              </a:defRPr>
            </a:lvl1pPr>
          </a:lstStyle>
          <a:p>
            <a:endParaRPr lang="en-US" altLang="es-MX"/>
          </a:p>
        </p:txBody>
      </p:sp>
      <p:sp>
        <p:nvSpPr>
          <p:cNvPr id="87043" name="Rectangle 3">
            <a:extLst>
              <a:ext uri="{FF2B5EF4-FFF2-40B4-BE49-F238E27FC236}">
                <a16:creationId xmlns:a16="http://schemas.microsoft.com/office/drawing/2014/main" id="{0A65C8FF-2E87-4C1D-BDE0-8A8DD80B8D30}"/>
              </a:ext>
            </a:extLst>
          </p:cNvPr>
          <p:cNvSpPr>
            <a:spLocks noGrp="1" noChangeArrowheads="1"/>
          </p:cNvSpPr>
          <p:nvPr>
            <p:ph type="dt" idx="1"/>
          </p:nvPr>
        </p:nvSpPr>
        <p:spPr bwMode="auto">
          <a:xfrm>
            <a:off x="3963988" y="0"/>
            <a:ext cx="3032125"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031" tIns="46516" rIns="93031" bIns="46516" numCol="1" anchor="t" anchorCtr="0" compatLnSpc="1">
            <a:prstTxWarp prst="textNoShape">
              <a:avLst/>
            </a:prstTxWarp>
          </a:bodyPr>
          <a:lstStyle>
            <a:lvl1pPr algn="r" defTabSz="930275">
              <a:defRPr sz="1200" b="0">
                <a:effectLst/>
                <a:latin typeface="Times New Roman" panose="02020603050405020304" pitchFamily="18" charset="0"/>
              </a:defRPr>
            </a:lvl1pPr>
          </a:lstStyle>
          <a:p>
            <a:endParaRPr lang="en-US" altLang="es-MX"/>
          </a:p>
        </p:txBody>
      </p:sp>
      <p:sp>
        <p:nvSpPr>
          <p:cNvPr id="87044" name="Rectangle 4">
            <a:extLst>
              <a:ext uri="{FF2B5EF4-FFF2-40B4-BE49-F238E27FC236}">
                <a16:creationId xmlns:a16="http://schemas.microsoft.com/office/drawing/2014/main" id="{C71B3B60-C255-43FD-8DA7-0967EF4F76D4}"/>
              </a:ext>
            </a:extLst>
          </p:cNvPr>
          <p:cNvSpPr>
            <a:spLocks noRo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7045" name="Rectangle 5">
            <a:extLst>
              <a:ext uri="{FF2B5EF4-FFF2-40B4-BE49-F238E27FC236}">
                <a16:creationId xmlns:a16="http://schemas.microsoft.com/office/drawing/2014/main" id="{3B10CD44-97D9-44C0-898A-C88BB5C70844}"/>
              </a:ext>
            </a:extLst>
          </p:cNvPr>
          <p:cNvSpPr>
            <a:spLocks noGrp="1" noChangeArrowheads="1"/>
          </p:cNvSpPr>
          <p:nvPr>
            <p:ph type="body" sz="quarter" idx="3"/>
          </p:nvPr>
        </p:nvSpPr>
        <p:spPr bwMode="auto">
          <a:xfrm>
            <a:off x="700088" y="4410075"/>
            <a:ext cx="5597525" cy="417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031" tIns="46516" rIns="93031" bIns="46516" numCol="1" anchor="t" anchorCtr="0" compatLnSpc="1">
            <a:prstTxWarp prst="textNoShape">
              <a:avLst/>
            </a:prstTxWarp>
          </a:bodyPr>
          <a:lstStyle/>
          <a:p>
            <a:pPr lvl="0"/>
            <a:r>
              <a:rPr lang="en-US" altLang="es-MX"/>
              <a:t>Click to edit Master text styles</a:t>
            </a:r>
          </a:p>
          <a:p>
            <a:pPr lvl="1"/>
            <a:r>
              <a:rPr lang="en-US" altLang="es-MX"/>
              <a:t>Second level</a:t>
            </a:r>
          </a:p>
          <a:p>
            <a:pPr lvl="2"/>
            <a:r>
              <a:rPr lang="en-US" altLang="es-MX"/>
              <a:t>Third level</a:t>
            </a:r>
          </a:p>
          <a:p>
            <a:pPr lvl="3"/>
            <a:r>
              <a:rPr lang="en-US" altLang="es-MX"/>
              <a:t>Fourth level</a:t>
            </a:r>
          </a:p>
          <a:p>
            <a:pPr lvl="4"/>
            <a:r>
              <a:rPr lang="en-US" altLang="es-MX"/>
              <a:t>Fifth level</a:t>
            </a:r>
          </a:p>
        </p:txBody>
      </p:sp>
      <p:sp>
        <p:nvSpPr>
          <p:cNvPr id="87046" name="Rectangle 6">
            <a:extLst>
              <a:ext uri="{FF2B5EF4-FFF2-40B4-BE49-F238E27FC236}">
                <a16:creationId xmlns:a16="http://schemas.microsoft.com/office/drawing/2014/main" id="{659DA35D-5355-4FDD-B4D0-3CB2EAC5C6E0}"/>
              </a:ext>
            </a:extLst>
          </p:cNvPr>
          <p:cNvSpPr>
            <a:spLocks noGrp="1" noChangeArrowheads="1"/>
          </p:cNvSpPr>
          <p:nvPr>
            <p:ph type="ftr" sz="quarter" idx="4"/>
          </p:nvPr>
        </p:nvSpPr>
        <p:spPr bwMode="auto">
          <a:xfrm>
            <a:off x="0" y="8818563"/>
            <a:ext cx="3032125"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031" tIns="46516" rIns="93031" bIns="46516" numCol="1" anchor="b" anchorCtr="0" compatLnSpc="1">
            <a:prstTxWarp prst="textNoShape">
              <a:avLst/>
            </a:prstTxWarp>
          </a:bodyPr>
          <a:lstStyle>
            <a:lvl1pPr defTabSz="930275">
              <a:defRPr sz="1200" b="0">
                <a:effectLst/>
                <a:latin typeface="Times New Roman" panose="02020603050405020304" pitchFamily="18" charset="0"/>
              </a:defRPr>
            </a:lvl1pPr>
          </a:lstStyle>
          <a:p>
            <a:endParaRPr lang="en-US" altLang="es-MX"/>
          </a:p>
        </p:txBody>
      </p:sp>
      <p:sp>
        <p:nvSpPr>
          <p:cNvPr id="87047" name="Rectangle 7">
            <a:extLst>
              <a:ext uri="{FF2B5EF4-FFF2-40B4-BE49-F238E27FC236}">
                <a16:creationId xmlns:a16="http://schemas.microsoft.com/office/drawing/2014/main" id="{6504DDE6-0F1F-4860-A960-690735BE2694}"/>
              </a:ext>
            </a:extLst>
          </p:cNvPr>
          <p:cNvSpPr>
            <a:spLocks noGrp="1" noChangeArrowheads="1"/>
          </p:cNvSpPr>
          <p:nvPr>
            <p:ph type="sldNum" sz="quarter" idx="5"/>
          </p:nvPr>
        </p:nvSpPr>
        <p:spPr bwMode="auto">
          <a:xfrm>
            <a:off x="3963988" y="8818563"/>
            <a:ext cx="3032125"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031" tIns="46516" rIns="93031" bIns="46516" numCol="1" anchor="b" anchorCtr="0" compatLnSpc="1">
            <a:prstTxWarp prst="textNoShape">
              <a:avLst/>
            </a:prstTxWarp>
          </a:bodyPr>
          <a:lstStyle>
            <a:lvl1pPr algn="r" defTabSz="930275">
              <a:defRPr sz="1200" b="0">
                <a:effectLst/>
                <a:latin typeface="Times New Roman" panose="02020603050405020304" pitchFamily="18" charset="0"/>
              </a:defRPr>
            </a:lvl1pPr>
          </a:lstStyle>
          <a:p>
            <a:fld id="{5BABF8B5-20A0-46B5-9572-55EF4036A160}" type="slidenum">
              <a:rPr lang="en-US" altLang="es-MX"/>
              <a:pPr/>
              <a:t>‹Nº›</a:t>
            </a:fld>
            <a:endParaRPr lang="en-US" altLang="es-MX"/>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21B88571-9B5E-4C8E-89A6-BBD168E4E761}"/>
              </a:ext>
            </a:extLst>
          </p:cNvPr>
          <p:cNvSpPr>
            <a:spLocks noGrp="1" noChangeArrowheads="1"/>
          </p:cNvSpPr>
          <p:nvPr>
            <p:ph type="sldNum" sz="quarter" idx="5"/>
          </p:nvPr>
        </p:nvSpPr>
        <p:spPr>
          <a:ln/>
        </p:spPr>
        <p:txBody>
          <a:bodyPr/>
          <a:lstStyle/>
          <a:p>
            <a:fld id="{32D12375-FB31-4DEB-A382-FE719E194613}" type="slidenum">
              <a:rPr lang="en-US" altLang="es-MX"/>
              <a:pPr/>
              <a:t>1</a:t>
            </a:fld>
            <a:endParaRPr lang="en-US" altLang="es-MX"/>
          </a:p>
        </p:txBody>
      </p:sp>
      <p:sp>
        <p:nvSpPr>
          <p:cNvPr id="811010" name="Rectangle 2">
            <a:extLst>
              <a:ext uri="{FF2B5EF4-FFF2-40B4-BE49-F238E27FC236}">
                <a16:creationId xmlns:a16="http://schemas.microsoft.com/office/drawing/2014/main" id="{241E0F95-D931-4F79-99E7-A42D88DB29F8}"/>
              </a:ext>
            </a:extLst>
          </p:cNvPr>
          <p:cNvSpPr>
            <a:spLocks noRot="1" noChangeArrowheads="1" noTextEdit="1"/>
          </p:cNvSpPr>
          <p:nvPr>
            <p:ph type="sldImg"/>
          </p:nvPr>
        </p:nvSpPr>
        <p:spPr>
          <a:ln/>
        </p:spPr>
      </p:sp>
      <p:sp>
        <p:nvSpPr>
          <p:cNvPr id="811011" name="Rectangle 3">
            <a:extLst>
              <a:ext uri="{FF2B5EF4-FFF2-40B4-BE49-F238E27FC236}">
                <a16:creationId xmlns:a16="http://schemas.microsoft.com/office/drawing/2014/main" id="{6D09A110-B57A-4E1F-BD53-8A81A3A2BFB6}"/>
              </a:ext>
            </a:extLst>
          </p:cNvPr>
          <p:cNvSpPr>
            <a:spLocks noGrp="1" noChangeArrowheads="1"/>
          </p:cNvSpPr>
          <p:nvPr>
            <p:ph type="body" idx="1"/>
          </p:nvPr>
        </p:nvSpPr>
        <p:spPr/>
        <p:txBody>
          <a:bodyPr/>
          <a:lstStyle/>
          <a:p>
            <a:endParaRPr lang="es-MX" altLang="es-MX"/>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768CC1E-3CCB-4772-8FF9-BD4349FA0F70}"/>
              </a:ext>
            </a:extLst>
          </p:cNvPr>
          <p:cNvSpPr>
            <a:spLocks noGrp="1" noChangeArrowheads="1"/>
          </p:cNvSpPr>
          <p:nvPr>
            <p:ph type="sldNum" sz="quarter" idx="5"/>
          </p:nvPr>
        </p:nvSpPr>
        <p:spPr>
          <a:ln/>
        </p:spPr>
        <p:txBody>
          <a:bodyPr/>
          <a:lstStyle/>
          <a:p>
            <a:fld id="{D55A1103-8707-494E-B990-B17166634B46}" type="slidenum">
              <a:rPr lang="en-US" altLang="es-MX"/>
              <a:pPr/>
              <a:t>10</a:t>
            </a:fld>
            <a:endParaRPr lang="en-US" altLang="es-MX"/>
          </a:p>
        </p:txBody>
      </p:sp>
      <p:sp>
        <p:nvSpPr>
          <p:cNvPr id="839682" name="Rectangle 2">
            <a:extLst>
              <a:ext uri="{FF2B5EF4-FFF2-40B4-BE49-F238E27FC236}">
                <a16:creationId xmlns:a16="http://schemas.microsoft.com/office/drawing/2014/main" id="{C68BB306-B505-461C-AE86-8959871FDF4B}"/>
              </a:ext>
            </a:extLst>
          </p:cNvPr>
          <p:cNvSpPr>
            <a:spLocks noRot="1" noChangeArrowheads="1" noTextEdit="1"/>
          </p:cNvSpPr>
          <p:nvPr>
            <p:ph type="sldImg"/>
          </p:nvPr>
        </p:nvSpPr>
        <p:spPr>
          <a:ln/>
        </p:spPr>
      </p:sp>
      <p:sp>
        <p:nvSpPr>
          <p:cNvPr id="839683" name="Rectangle 3">
            <a:extLst>
              <a:ext uri="{FF2B5EF4-FFF2-40B4-BE49-F238E27FC236}">
                <a16:creationId xmlns:a16="http://schemas.microsoft.com/office/drawing/2014/main" id="{3B75B3F9-A288-4488-8BF4-FDF4D7CB18AB}"/>
              </a:ext>
            </a:extLst>
          </p:cNvPr>
          <p:cNvSpPr>
            <a:spLocks noGrp="1" noChangeArrowheads="1"/>
          </p:cNvSpPr>
          <p:nvPr>
            <p:ph type="body" idx="1"/>
          </p:nvPr>
        </p:nvSpPr>
        <p:spPr/>
        <p:txBody>
          <a:bodyPr/>
          <a:lstStyle/>
          <a:p>
            <a:r>
              <a:rPr lang="es-ES" altLang="es-MX"/>
              <a:t>Como puede observarse, las propiedades encapsulan los atributos de una clase y permiten realizar la asignación y obtención de valores</a:t>
            </a:r>
            <a:endParaRPr lang="en-US" altLang="es-MX"/>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A096225-091E-49BB-AC36-D65707529E1A}"/>
              </a:ext>
            </a:extLst>
          </p:cNvPr>
          <p:cNvSpPr>
            <a:spLocks noGrp="1" noChangeArrowheads="1"/>
          </p:cNvSpPr>
          <p:nvPr>
            <p:ph type="sldNum" sz="quarter" idx="5"/>
          </p:nvPr>
        </p:nvSpPr>
        <p:spPr>
          <a:ln/>
        </p:spPr>
        <p:txBody>
          <a:bodyPr/>
          <a:lstStyle/>
          <a:p>
            <a:fld id="{E5B4BE80-4410-4C15-AF6E-2974B53DC2DE}" type="slidenum">
              <a:rPr lang="en-US" altLang="es-MX"/>
              <a:pPr/>
              <a:t>11</a:t>
            </a:fld>
            <a:endParaRPr lang="en-US" altLang="es-MX"/>
          </a:p>
        </p:txBody>
      </p:sp>
      <p:sp>
        <p:nvSpPr>
          <p:cNvPr id="841730" name="Rectangle 2">
            <a:extLst>
              <a:ext uri="{FF2B5EF4-FFF2-40B4-BE49-F238E27FC236}">
                <a16:creationId xmlns:a16="http://schemas.microsoft.com/office/drawing/2014/main" id="{9F754051-7A3C-455E-9F80-B0564267DD00}"/>
              </a:ext>
            </a:extLst>
          </p:cNvPr>
          <p:cNvSpPr>
            <a:spLocks noRot="1" noChangeArrowheads="1" noTextEdit="1"/>
          </p:cNvSpPr>
          <p:nvPr>
            <p:ph type="sldImg"/>
          </p:nvPr>
        </p:nvSpPr>
        <p:spPr>
          <a:ln/>
        </p:spPr>
      </p:sp>
      <p:sp>
        <p:nvSpPr>
          <p:cNvPr id="841731" name="Rectangle 3">
            <a:extLst>
              <a:ext uri="{FF2B5EF4-FFF2-40B4-BE49-F238E27FC236}">
                <a16:creationId xmlns:a16="http://schemas.microsoft.com/office/drawing/2014/main" id="{385485F4-4FF8-4F9E-A2DD-A2E551E90EF8}"/>
              </a:ext>
            </a:extLst>
          </p:cNvPr>
          <p:cNvSpPr>
            <a:spLocks noGrp="1" noChangeArrowheads="1"/>
          </p:cNvSpPr>
          <p:nvPr>
            <p:ph type="body" idx="1"/>
          </p:nvPr>
        </p:nvSpPr>
        <p:spPr/>
        <p:txBody>
          <a:bodyPr/>
          <a:lstStyle/>
          <a:p>
            <a:r>
              <a:rPr lang="pt-BR" altLang="es-MX"/>
              <a:t>Una función es una rutina a ser ejecutada que siempre deberá devolver algo de un tipo, por ejemplo un string, un integer, un DataSet, etc.</a:t>
            </a:r>
          </a:p>
          <a:p>
            <a:r>
              <a:rPr lang="pt-BR" altLang="es-MX"/>
              <a:t>Una función puede o no contener argumentos. En caso de tenerlos, es necesario definir sus nombres y tipos de dato.</a:t>
            </a:r>
          </a:p>
          <a:p>
            <a:r>
              <a:rPr lang="es-ES" altLang="es-MX"/>
              <a:t>Si una función ya existe internamente en el .NET Framework debemos utilizarla en lugar de crear una nueva personalizada, ya que de nada sirve reinventar la rueda. Existen centenares de funciones en el Framework listas para ser utilizadas, y vale la pena buscar cual de ellas es la más apropiada para una determinada situación.</a:t>
            </a:r>
          </a:p>
          <a:p>
            <a:endParaRPr lang="es-ES" altLang="es-MX"/>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EB58671D-D3A1-4B23-BC69-A92CC606A469}"/>
              </a:ext>
            </a:extLst>
          </p:cNvPr>
          <p:cNvSpPr>
            <a:spLocks noGrp="1" noChangeArrowheads="1"/>
          </p:cNvSpPr>
          <p:nvPr>
            <p:ph type="sldNum" sz="quarter" idx="5"/>
          </p:nvPr>
        </p:nvSpPr>
        <p:spPr>
          <a:ln/>
        </p:spPr>
        <p:txBody>
          <a:bodyPr/>
          <a:lstStyle/>
          <a:p>
            <a:fld id="{5480FD2A-DE48-4F45-B7E4-B595C4232B4C}" type="slidenum">
              <a:rPr lang="en-US" altLang="es-MX"/>
              <a:pPr/>
              <a:t>12</a:t>
            </a:fld>
            <a:endParaRPr lang="en-US" altLang="es-MX"/>
          </a:p>
        </p:txBody>
      </p:sp>
      <p:sp>
        <p:nvSpPr>
          <p:cNvPr id="913410" name="Rectangle 2">
            <a:extLst>
              <a:ext uri="{FF2B5EF4-FFF2-40B4-BE49-F238E27FC236}">
                <a16:creationId xmlns:a16="http://schemas.microsoft.com/office/drawing/2014/main" id="{A757BACD-86C5-4160-A0CE-68B3ACF6C749}"/>
              </a:ext>
            </a:extLst>
          </p:cNvPr>
          <p:cNvSpPr>
            <a:spLocks noRot="1" noChangeArrowheads="1" noTextEdit="1"/>
          </p:cNvSpPr>
          <p:nvPr>
            <p:ph type="sldImg"/>
          </p:nvPr>
        </p:nvSpPr>
        <p:spPr>
          <a:ln/>
        </p:spPr>
      </p:sp>
      <p:sp>
        <p:nvSpPr>
          <p:cNvPr id="913411" name="Rectangle 3">
            <a:extLst>
              <a:ext uri="{FF2B5EF4-FFF2-40B4-BE49-F238E27FC236}">
                <a16:creationId xmlns:a16="http://schemas.microsoft.com/office/drawing/2014/main" id="{AEED3EB4-F84D-450E-A12F-327503D92BD0}"/>
              </a:ext>
            </a:extLst>
          </p:cNvPr>
          <p:cNvSpPr>
            <a:spLocks noGrp="1" noChangeArrowheads="1"/>
          </p:cNvSpPr>
          <p:nvPr>
            <p:ph type="body" idx="1"/>
          </p:nvPr>
        </p:nvSpPr>
        <p:spPr/>
        <p:txBody>
          <a:bodyPr/>
          <a:lstStyle/>
          <a:p>
            <a:r>
              <a:rPr lang="es-ES" altLang="es-MX"/>
              <a:t>La idea principal de sobrecarga de métodos es evitar que el desarrollador deba recordar distintos nombres para métodos que hacen cosas parecidas. Por ejemplo, el método ConvertirATexto podría tener varias sobrecargas, una que reciba un entero, otro un decimal, etc. </a:t>
            </a:r>
          </a:p>
          <a:p>
            <a:endParaRPr lang="es-ES" altLang="es-MX"/>
          </a:p>
          <a:p>
            <a:r>
              <a:rPr lang="es-ES" altLang="es-MX"/>
              <a:t>Un ejemplo muy utilzado de sobrecarga es Console.WriteLine(), que posee diversas sobrecargas.</a:t>
            </a:r>
            <a:endParaRPr lang="en-US" altLang="es-MX"/>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5AB5892-B740-47E6-A444-216AAAFCAA9B}"/>
              </a:ext>
            </a:extLst>
          </p:cNvPr>
          <p:cNvSpPr>
            <a:spLocks noGrp="1" noChangeArrowheads="1"/>
          </p:cNvSpPr>
          <p:nvPr>
            <p:ph type="sldNum" sz="quarter" idx="5"/>
          </p:nvPr>
        </p:nvSpPr>
        <p:spPr>
          <a:ln/>
        </p:spPr>
        <p:txBody>
          <a:bodyPr/>
          <a:lstStyle/>
          <a:p>
            <a:fld id="{A21C576D-7BB6-46DC-92AE-51E7403467B4}" type="slidenum">
              <a:rPr lang="en-US" altLang="es-MX"/>
              <a:pPr/>
              <a:t>13</a:t>
            </a:fld>
            <a:endParaRPr lang="en-US" altLang="es-MX"/>
          </a:p>
        </p:txBody>
      </p:sp>
      <p:sp>
        <p:nvSpPr>
          <p:cNvPr id="845826" name="Rectangle 2">
            <a:extLst>
              <a:ext uri="{FF2B5EF4-FFF2-40B4-BE49-F238E27FC236}">
                <a16:creationId xmlns:a16="http://schemas.microsoft.com/office/drawing/2014/main" id="{02F851F3-502C-4894-8267-634ECC1F1641}"/>
              </a:ext>
            </a:extLst>
          </p:cNvPr>
          <p:cNvSpPr>
            <a:spLocks noRot="1" noChangeArrowheads="1" noTextEdit="1"/>
          </p:cNvSpPr>
          <p:nvPr>
            <p:ph type="sldImg"/>
          </p:nvPr>
        </p:nvSpPr>
        <p:spPr>
          <a:ln/>
        </p:spPr>
      </p:sp>
      <p:sp>
        <p:nvSpPr>
          <p:cNvPr id="845827" name="Rectangle 3">
            <a:extLst>
              <a:ext uri="{FF2B5EF4-FFF2-40B4-BE49-F238E27FC236}">
                <a16:creationId xmlns:a16="http://schemas.microsoft.com/office/drawing/2014/main" id="{FB703146-DF3E-44FC-8D3B-E25B6F04A665}"/>
              </a:ext>
            </a:extLst>
          </p:cNvPr>
          <p:cNvSpPr>
            <a:spLocks noGrp="1" noChangeArrowheads="1"/>
          </p:cNvSpPr>
          <p:nvPr>
            <p:ph type="body" idx="1"/>
          </p:nvPr>
        </p:nvSpPr>
        <p:spPr/>
        <p:txBody>
          <a:bodyPr/>
          <a:lstStyle/>
          <a:p>
            <a:r>
              <a:rPr lang="es-ES" altLang="es-MX"/>
              <a:t>Tal como se explicó cuando se vió .NET Framework, los namespaces son agrupaciones lógicas de clases. Esta es la forma de declararlos. Toda clase estará dentro de un namespace. </a:t>
            </a:r>
          </a:p>
          <a:p>
            <a:endParaRPr lang="es-ES" altLang="es-MX"/>
          </a:p>
          <a:p>
            <a:r>
              <a:rPr lang="es-ES" altLang="es-MX"/>
              <a:t>Las directivas using en C# y Imports en VB.NET permiten el uso de un tipo de un namespace, sin necesidad de escribirlo completo.</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E0DE514-25D9-4207-841F-30766264751A}"/>
              </a:ext>
            </a:extLst>
          </p:cNvPr>
          <p:cNvSpPr>
            <a:spLocks noGrp="1" noChangeArrowheads="1"/>
          </p:cNvSpPr>
          <p:nvPr>
            <p:ph type="sldNum" sz="quarter" idx="5"/>
          </p:nvPr>
        </p:nvSpPr>
        <p:spPr>
          <a:ln/>
        </p:spPr>
        <p:txBody>
          <a:bodyPr/>
          <a:lstStyle/>
          <a:p>
            <a:fld id="{8F021A61-2301-4A00-9867-90B1F92D02F4}" type="slidenum">
              <a:rPr lang="en-US" altLang="es-MX"/>
              <a:pPr/>
              <a:t>14</a:t>
            </a:fld>
            <a:endParaRPr lang="en-US" altLang="es-MX"/>
          </a:p>
        </p:txBody>
      </p:sp>
      <p:sp>
        <p:nvSpPr>
          <p:cNvPr id="847874" name="Rectangle 2">
            <a:extLst>
              <a:ext uri="{FF2B5EF4-FFF2-40B4-BE49-F238E27FC236}">
                <a16:creationId xmlns:a16="http://schemas.microsoft.com/office/drawing/2014/main" id="{0460AAF3-BF7F-4716-8179-31C2EAE13F6E}"/>
              </a:ext>
            </a:extLst>
          </p:cNvPr>
          <p:cNvSpPr>
            <a:spLocks noRot="1" noChangeArrowheads="1" noTextEdit="1"/>
          </p:cNvSpPr>
          <p:nvPr>
            <p:ph type="sldImg"/>
          </p:nvPr>
        </p:nvSpPr>
        <p:spPr>
          <a:ln/>
        </p:spPr>
      </p:sp>
      <p:sp>
        <p:nvSpPr>
          <p:cNvPr id="847875" name="Rectangle 3">
            <a:extLst>
              <a:ext uri="{FF2B5EF4-FFF2-40B4-BE49-F238E27FC236}">
                <a16:creationId xmlns:a16="http://schemas.microsoft.com/office/drawing/2014/main" id="{6345B74B-A076-4D6F-8659-EC2A1C2CF13D}"/>
              </a:ext>
            </a:extLst>
          </p:cNvPr>
          <p:cNvSpPr>
            <a:spLocks noGrp="1" noChangeArrowheads="1"/>
          </p:cNvSpPr>
          <p:nvPr>
            <p:ph type="body" idx="1"/>
          </p:nvPr>
        </p:nvSpPr>
        <p:spPr/>
        <p:txBody>
          <a:bodyPr/>
          <a:lstStyle/>
          <a:p>
            <a:endParaRPr lang="es-MX" altLang="es-MX"/>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3FEF437-E9A2-43B6-90D2-D2FB7701897F}"/>
              </a:ext>
            </a:extLst>
          </p:cNvPr>
          <p:cNvSpPr>
            <a:spLocks noGrp="1" noChangeArrowheads="1"/>
          </p:cNvSpPr>
          <p:nvPr>
            <p:ph type="sldNum" sz="quarter" idx="5"/>
          </p:nvPr>
        </p:nvSpPr>
        <p:spPr>
          <a:ln/>
        </p:spPr>
        <p:txBody>
          <a:bodyPr/>
          <a:lstStyle/>
          <a:p>
            <a:fld id="{BA1727D1-FFC6-4904-9039-059237A6CF82}" type="slidenum">
              <a:rPr lang="en-US" altLang="es-MX"/>
              <a:pPr/>
              <a:t>15</a:t>
            </a:fld>
            <a:endParaRPr lang="en-US" altLang="es-MX"/>
          </a:p>
        </p:txBody>
      </p:sp>
      <p:sp>
        <p:nvSpPr>
          <p:cNvPr id="833538" name="Rectangle 2">
            <a:extLst>
              <a:ext uri="{FF2B5EF4-FFF2-40B4-BE49-F238E27FC236}">
                <a16:creationId xmlns:a16="http://schemas.microsoft.com/office/drawing/2014/main" id="{0667C27B-D5CB-4B39-895E-C63937CADFCC}"/>
              </a:ext>
            </a:extLst>
          </p:cNvPr>
          <p:cNvSpPr>
            <a:spLocks noRot="1" noChangeArrowheads="1" noTextEdit="1"/>
          </p:cNvSpPr>
          <p:nvPr>
            <p:ph type="sldImg"/>
          </p:nvPr>
        </p:nvSpPr>
        <p:spPr>
          <a:ln/>
        </p:spPr>
      </p:sp>
      <p:sp>
        <p:nvSpPr>
          <p:cNvPr id="833539" name="Rectangle 3">
            <a:extLst>
              <a:ext uri="{FF2B5EF4-FFF2-40B4-BE49-F238E27FC236}">
                <a16:creationId xmlns:a16="http://schemas.microsoft.com/office/drawing/2014/main" id="{5CA3213F-CE69-4BC4-8985-E6DBDE3FF5E3}"/>
              </a:ext>
            </a:extLst>
          </p:cNvPr>
          <p:cNvSpPr>
            <a:spLocks noGrp="1" noChangeArrowheads="1"/>
          </p:cNvSpPr>
          <p:nvPr>
            <p:ph type="body" idx="1"/>
          </p:nvPr>
        </p:nvSpPr>
        <p:spPr/>
        <p:txBody>
          <a:bodyPr/>
          <a:lstStyle/>
          <a:p>
            <a:endParaRPr lang="es-MX" altLang="es-MX"/>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1D05DD7-1664-4871-85F2-1EB45B889A23}"/>
              </a:ext>
            </a:extLst>
          </p:cNvPr>
          <p:cNvSpPr>
            <a:spLocks noGrp="1" noChangeArrowheads="1"/>
          </p:cNvSpPr>
          <p:nvPr>
            <p:ph type="sldNum" sz="quarter" idx="5"/>
          </p:nvPr>
        </p:nvSpPr>
        <p:spPr>
          <a:ln/>
        </p:spPr>
        <p:txBody>
          <a:bodyPr/>
          <a:lstStyle/>
          <a:p>
            <a:fld id="{B3E4DF02-C76D-445C-B20B-8AEA7110580F}" type="slidenum">
              <a:rPr lang="en-US" altLang="es-MX"/>
              <a:pPr/>
              <a:t>16</a:t>
            </a:fld>
            <a:endParaRPr lang="en-US" altLang="es-MX"/>
          </a:p>
        </p:txBody>
      </p:sp>
      <p:sp>
        <p:nvSpPr>
          <p:cNvPr id="849922" name="Rectangle 2">
            <a:extLst>
              <a:ext uri="{FF2B5EF4-FFF2-40B4-BE49-F238E27FC236}">
                <a16:creationId xmlns:a16="http://schemas.microsoft.com/office/drawing/2014/main" id="{A55ABF2E-31D7-44DC-AE5E-75602082A8AD}"/>
              </a:ext>
            </a:extLst>
          </p:cNvPr>
          <p:cNvSpPr>
            <a:spLocks noRot="1" noChangeArrowheads="1" noTextEdit="1"/>
          </p:cNvSpPr>
          <p:nvPr>
            <p:ph type="sldImg"/>
          </p:nvPr>
        </p:nvSpPr>
        <p:spPr>
          <a:ln/>
        </p:spPr>
      </p:sp>
      <p:sp>
        <p:nvSpPr>
          <p:cNvPr id="849923" name="Rectangle 3">
            <a:extLst>
              <a:ext uri="{FF2B5EF4-FFF2-40B4-BE49-F238E27FC236}">
                <a16:creationId xmlns:a16="http://schemas.microsoft.com/office/drawing/2014/main" id="{5DBEE0E0-E674-4772-84CE-9818379D1AF5}"/>
              </a:ext>
            </a:extLst>
          </p:cNvPr>
          <p:cNvSpPr>
            <a:spLocks noGrp="1" noChangeArrowheads="1"/>
          </p:cNvSpPr>
          <p:nvPr>
            <p:ph type="body" idx="1"/>
          </p:nvPr>
        </p:nvSpPr>
        <p:spPr/>
        <p:txBody>
          <a:bodyPr/>
          <a:lstStyle/>
          <a:p>
            <a:r>
              <a:rPr lang="es-ES" altLang="es-MX"/>
              <a:t>La palabra clave “abstract” permite crear clases y miembros de clases únicamente para el propósito de herencia, definiendo características de las clases derivadas que no serán abtractas. Las clases abstract no pueden ser instanciadas.</a:t>
            </a:r>
          </a:p>
          <a:p>
            <a:endParaRPr lang="es-ES" altLang="es-MX"/>
          </a:p>
          <a:p>
            <a:r>
              <a:rPr lang="es-ES" altLang="es-MX"/>
              <a:t>La palabra clave “sealed” permite prevenir la herencia de una clase o algun miembro de la clase que fue definido previamente como virtual. Un método sealed sobreescribe a un método en la clase base (que era virtual), pero este no podrá ser sobreescrito posteriormente en clases derivadas.</a:t>
            </a:r>
          </a:p>
          <a:p>
            <a:endParaRPr lang="es-ES" altLang="es-MX"/>
          </a:p>
          <a:p>
            <a:r>
              <a:rPr lang="es-ES" altLang="es-MX"/>
              <a:t>El MustInherit es similar al abstract y el NotInheritable de VB.NET es equiparable al sealed de C# para una clase.</a:t>
            </a:r>
            <a:endParaRPr lang="en-US" altLang="es-MX"/>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60E44E85-537E-41AF-9AAE-22DDEB554CD7}"/>
              </a:ext>
            </a:extLst>
          </p:cNvPr>
          <p:cNvSpPr>
            <a:spLocks noGrp="1" noChangeArrowheads="1"/>
          </p:cNvSpPr>
          <p:nvPr>
            <p:ph type="sldNum" sz="quarter" idx="5"/>
          </p:nvPr>
        </p:nvSpPr>
        <p:spPr>
          <a:ln/>
        </p:spPr>
        <p:txBody>
          <a:bodyPr/>
          <a:lstStyle/>
          <a:p>
            <a:fld id="{4B1413B5-350C-484D-8256-3A8F1BAD8E1D}" type="slidenum">
              <a:rPr lang="en-US" altLang="es-MX"/>
              <a:pPr/>
              <a:t>17</a:t>
            </a:fld>
            <a:endParaRPr lang="en-US" altLang="es-MX"/>
          </a:p>
        </p:txBody>
      </p:sp>
      <p:sp>
        <p:nvSpPr>
          <p:cNvPr id="851970" name="Rectangle 2">
            <a:extLst>
              <a:ext uri="{FF2B5EF4-FFF2-40B4-BE49-F238E27FC236}">
                <a16:creationId xmlns:a16="http://schemas.microsoft.com/office/drawing/2014/main" id="{F66E933C-116B-4A8C-9187-895BCD2B5D05}"/>
              </a:ext>
            </a:extLst>
          </p:cNvPr>
          <p:cNvSpPr>
            <a:spLocks noRot="1" noChangeArrowheads="1" noTextEdit="1"/>
          </p:cNvSpPr>
          <p:nvPr>
            <p:ph type="sldImg"/>
          </p:nvPr>
        </p:nvSpPr>
        <p:spPr>
          <a:ln/>
        </p:spPr>
      </p:sp>
      <p:sp>
        <p:nvSpPr>
          <p:cNvPr id="851971" name="Rectangle 3">
            <a:extLst>
              <a:ext uri="{FF2B5EF4-FFF2-40B4-BE49-F238E27FC236}">
                <a16:creationId xmlns:a16="http://schemas.microsoft.com/office/drawing/2014/main" id="{DD514107-2169-4197-BBF2-ABCD27E2847B}"/>
              </a:ext>
            </a:extLst>
          </p:cNvPr>
          <p:cNvSpPr>
            <a:spLocks noGrp="1" noChangeArrowheads="1"/>
          </p:cNvSpPr>
          <p:nvPr>
            <p:ph type="body" idx="1"/>
          </p:nvPr>
        </p:nvSpPr>
        <p:spPr/>
        <p:txBody>
          <a:bodyPr/>
          <a:lstStyle/>
          <a:p>
            <a:endParaRPr lang="es-MX" altLang="es-MX"/>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E7325D7-D45E-4AB8-B05E-E728611ADFA0}"/>
              </a:ext>
            </a:extLst>
          </p:cNvPr>
          <p:cNvSpPr>
            <a:spLocks noGrp="1" noChangeArrowheads="1"/>
          </p:cNvSpPr>
          <p:nvPr>
            <p:ph type="sldNum" sz="quarter" idx="5"/>
          </p:nvPr>
        </p:nvSpPr>
        <p:spPr>
          <a:ln/>
        </p:spPr>
        <p:txBody>
          <a:bodyPr/>
          <a:lstStyle/>
          <a:p>
            <a:fld id="{FC7A6AA8-D83F-4DE3-94B0-F1E7FEAFBF9D}" type="slidenum">
              <a:rPr lang="en-US" altLang="es-MX"/>
              <a:pPr/>
              <a:t>18</a:t>
            </a:fld>
            <a:endParaRPr lang="en-US" altLang="es-MX"/>
          </a:p>
        </p:txBody>
      </p:sp>
      <p:sp>
        <p:nvSpPr>
          <p:cNvPr id="854018" name="Rectangle 2">
            <a:extLst>
              <a:ext uri="{FF2B5EF4-FFF2-40B4-BE49-F238E27FC236}">
                <a16:creationId xmlns:a16="http://schemas.microsoft.com/office/drawing/2014/main" id="{95323E9F-03AA-4D2D-A12E-E6B630215630}"/>
              </a:ext>
            </a:extLst>
          </p:cNvPr>
          <p:cNvSpPr>
            <a:spLocks noRot="1" noChangeArrowheads="1" noTextEdit="1"/>
          </p:cNvSpPr>
          <p:nvPr>
            <p:ph type="sldImg"/>
          </p:nvPr>
        </p:nvSpPr>
        <p:spPr>
          <a:ln/>
        </p:spPr>
      </p:sp>
      <p:sp>
        <p:nvSpPr>
          <p:cNvPr id="854019" name="Rectangle 3">
            <a:extLst>
              <a:ext uri="{FF2B5EF4-FFF2-40B4-BE49-F238E27FC236}">
                <a16:creationId xmlns:a16="http://schemas.microsoft.com/office/drawing/2014/main" id="{B858B3F6-216E-4FD2-8DCC-A94F2D668B67}"/>
              </a:ext>
            </a:extLst>
          </p:cNvPr>
          <p:cNvSpPr>
            <a:spLocks noGrp="1" noChangeArrowheads="1"/>
          </p:cNvSpPr>
          <p:nvPr>
            <p:ph type="body" idx="1"/>
          </p:nvPr>
        </p:nvSpPr>
        <p:spPr/>
        <p:txBody>
          <a:bodyPr/>
          <a:lstStyle/>
          <a:p>
            <a:endParaRPr lang="es-MX" altLang="es-MX"/>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125B4152-7917-4941-8FB5-05F9FF56D71B}"/>
              </a:ext>
            </a:extLst>
          </p:cNvPr>
          <p:cNvSpPr>
            <a:spLocks noGrp="1" noChangeArrowheads="1"/>
          </p:cNvSpPr>
          <p:nvPr>
            <p:ph type="sldNum" sz="quarter" idx="5"/>
          </p:nvPr>
        </p:nvSpPr>
        <p:spPr>
          <a:ln/>
        </p:spPr>
        <p:txBody>
          <a:bodyPr/>
          <a:lstStyle/>
          <a:p>
            <a:fld id="{DDB37B3F-F51F-45FF-A7DC-AD590C04D530}" type="slidenum">
              <a:rPr lang="en-US" altLang="es-MX"/>
              <a:pPr/>
              <a:t>19</a:t>
            </a:fld>
            <a:endParaRPr lang="en-US" altLang="es-MX"/>
          </a:p>
        </p:txBody>
      </p:sp>
      <p:sp>
        <p:nvSpPr>
          <p:cNvPr id="856066" name="Rectangle 2">
            <a:extLst>
              <a:ext uri="{FF2B5EF4-FFF2-40B4-BE49-F238E27FC236}">
                <a16:creationId xmlns:a16="http://schemas.microsoft.com/office/drawing/2014/main" id="{C539897B-FB82-4AC5-9325-DDFDFFC1256B}"/>
              </a:ext>
            </a:extLst>
          </p:cNvPr>
          <p:cNvSpPr>
            <a:spLocks noRot="1" noChangeArrowheads="1" noTextEdit="1"/>
          </p:cNvSpPr>
          <p:nvPr>
            <p:ph type="sldImg"/>
          </p:nvPr>
        </p:nvSpPr>
        <p:spPr>
          <a:ln/>
        </p:spPr>
      </p:sp>
      <p:sp>
        <p:nvSpPr>
          <p:cNvPr id="856067" name="Rectangle 3">
            <a:extLst>
              <a:ext uri="{FF2B5EF4-FFF2-40B4-BE49-F238E27FC236}">
                <a16:creationId xmlns:a16="http://schemas.microsoft.com/office/drawing/2014/main" id="{35A60DEA-E1DF-4AC5-BD8B-3212AA4F07F7}"/>
              </a:ext>
            </a:extLst>
          </p:cNvPr>
          <p:cNvSpPr>
            <a:spLocks noGrp="1" noChangeArrowheads="1"/>
          </p:cNvSpPr>
          <p:nvPr>
            <p:ph type="body" idx="1"/>
          </p:nvPr>
        </p:nvSpPr>
        <p:spPr/>
        <p:txBody>
          <a:bodyPr/>
          <a:lstStyle/>
          <a:p>
            <a:r>
              <a:rPr lang="es-ES" altLang="es-MX"/>
              <a:t>Al declarar un atributo como protected, este será publico a las clases derivadas, es decir que lo podrán ver y utilizar, pero será privado a las clases externas. MyBaseClass declara field como protected. MyDerivedClass, heredera de MyBaseClass, tiene a field como atributo publico. ThirdLevel, que hereda de MyDerivedClass, también tiene a field como público. Una clase OtherClass, que no entra dentro de esta jerarquía de herencia, no conocerá a field. Ese atributo será inaccesible.</a:t>
            </a:r>
            <a:endParaRPr lang="en-US" alt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7CE0AD4-7F5C-4161-8B77-60923484A9BE}"/>
              </a:ext>
            </a:extLst>
          </p:cNvPr>
          <p:cNvSpPr>
            <a:spLocks noGrp="1" noChangeArrowheads="1"/>
          </p:cNvSpPr>
          <p:nvPr>
            <p:ph type="sldNum" sz="quarter" idx="5"/>
          </p:nvPr>
        </p:nvSpPr>
        <p:spPr>
          <a:ln/>
        </p:spPr>
        <p:txBody>
          <a:bodyPr/>
          <a:lstStyle/>
          <a:p>
            <a:fld id="{C9D80F71-82FC-4952-8A2C-95F41F7F652E}" type="slidenum">
              <a:rPr lang="en-US" altLang="es-MX"/>
              <a:pPr/>
              <a:t>2</a:t>
            </a:fld>
            <a:endParaRPr lang="en-US" altLang="es-MX"/>
          </a:p>
        </p:txBody>
      </p:sp>
      <p:sp>
        <p:nvSpPr>
          <p:cNvPr id="937986" name="Rectangle 2">
            <a:extLst>
              <a:ext uri="{FF2B5EF4-FFF2-40B4-BE49-F238E27FC236}">
                <a16:creationId xmlns:a16="http://schemas.microsoft.com/office/drawing/2014/main" id="{C2E4EA3D-E55F-4F93-B146-537E278646C7}"/>
              </a:ext>
            </a:extLst>
          </p:cNvPr>
          <p:cNvSpPr>
            <a:spLocks noRot="1" noChangeArrowheads="1" noTextEdit="1"/>
          </p:cNvSpPr>
          <p:nvPr>
            <p:ph type="sldImg"/>
          </p:nvPr>
        </p:nvSpPr>
        <p:spPr>
          <a:ln/>
        </p:spPr>
      </p:sp>
      <p:sp>
        <p:nvSpPr>
          <p:cNvPr id="937987" name="Rectangle 3">
            <a:extLst>
              <a:ext uri="{FF2B5EF4-FFF2-40B4-BE49-F238E27FC236}">
                <a16:creationId xmlns:a16="http://schemas.microsoft.com/office/drawing/2014/main" id="{905C6824-ED32-4EF7-84FD-074851D9DD94}"/>
              </a:ext>
            </a:extLst>
          </p:cNvPr>
          <p:cNvSpPr>
            <a:spLocks noGrp="1" noChangeArrowheads="1"/>
          </p:cNvSpPr>
          <p:nvPr>
            <p:ph type="body" idx="1"/>
          </p:nvPr>
        </p:nvSpPr>
        <p:spPr/>
        <p:txBody>
          <a:bodyPr/>
          <a:lstStyle/>
          <a:p>
            <a:endParaRPr lang="es-MX" altLang="es-MX"/>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78E1543-0E86-4F97-9E30-04CAFE514E44}"/>
              </a:ext>
            </a:extLst>
          </p:cNvPr>
          <p:cNvSpPr>
            <a:spLocks noGrp="1" noChangeArrowheads="1"/>
          </p:cNvSpPr>
          <p:nvPr>
            <p:ph type="sldNum" sz="quarter" idx="5"/>
          </p:nvPr>
        </p:nvSpPr>
        <p:spPr>
          <a:ln/>
        </p:spPr>
        <p:txBody>
          <a:bodyPr/>
          <a:lstStyle/>
          <a:p>
            <a:fld id="{70641A0A-75E3-4FE1-9E09-8CC0E2AE7FBD}" type="slidenum">
              <a:rPr lang="en-US" altLang="es-MX"/>
              <a:pPr/>
              <a:t>20</a:t>
            </a:fld>
            <a:endParaRPr lang="en-US" altLang="es-MX"/>
          </a:p>
        </p:txBody>
      </p:sp>
      <p:sp>
        <p:nvSpPr>
          <p:cNvPr id="858114" name="Rectangle 2">
            <a:extLst>
              <a:ext uri="{FF2B5EF4-FFF2-40B4-BE49-F238E27FC236}">
                <a16:creationId xmlns:a16="http://schemas.microsoft.com/office/drawing/2014/main" id="{C85C3626-5BD8-4C1F-957D-D071D5FE88F8}"/>
              </a:ext>
            </a:extLst>
          </p:cNvPr>
          <p:cNvSpPr>
            <a:spLocks noRot="1" noChangeArrowheads="1" noTextEdit="1"/>
          </p:cNvSpPr>
          <p:nvPr>
            <p:ph type="sldImg"/>
          </p:nvPr>
        </p:nvSpPr>
        <p:spPr>
          <a:ln/>
        </p:spPr>
      </p:sp>
      <p:sp>
        <p:nvSpPr>
          <p:cNvPr id="858115" name="Rectangle 3">
            <a:extLst>
              <a:ext uri="{FF2B5EF4-FFF2-40B4-BE49-F238E27FC236}">
                <a16:creationId xmlns:a16="http://schemas.microsoft.com/office/drawing/2014/main" id="{BCD2F576-2409-4216-8301-6251A71A37D7}"/>
              </a:ext>
            </a:extLst>
          </p:cNvPr>
          <p:cNvSpPr>
            <a:spLocks noGrp="1" noChangeArrowheads="1"/>
          </p:cNvSpPr>
          <p:nvPr>
            <p:ph type="body" idx="1"/>
          </p:nvPr>
        </p:nvSpPr>
        <p:spPr/>
        <p:txBody>
          <a:bodyPr/>
          <a:lstStyle/>
          <a:p>
            <a:r>
              <a:rPr lang="es-ES" altLang="es-MX"/>
              <a:t>En VB.NET, si bien la sintaxis es diferente, el comportamiento de alcance de los miembros opera de la misma forma.</a:t>
            </a:r>
            <a:endParaRPr lang="en-US" altLang="es-MX"/>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7C4CED8-07DF-4E60-89D7-FC64D065F498}"/>
              </a:ext>
            </a:extLst>
          </p:cNvPr>
          <p:cNvSpPr>
            <a:spLocks noGrp="1" noChangeArrowheads="1"/>
          </p:cNvSpPr>
          <p:nvPr>
            <p:ph type="sldNum" sz="quarter" idx="5"/>
          </p:nvPr>
        </p:nvSpPr>
        <p:spPr>
          <a:ln/>
        </p:spPr>
        <p:txBody>
          <a:bodyPr/>
          <a:lstStyle/>
          <a:p>
            <a:fld id="{9E1798C2-EA28-49FF-A1BB-D81ABA53E3A4}" type="slidenum">
              <a:rPr lang="en-US" altLang="es-MX"/>
              <a:pPr/>
              <a:t>21</a:t>
            </a:fld>
            <a:endParaRPr lang="en-US" altLang="es-MX"/>
          </a:p>
        </p:txBody>
      </p:sp>
      <p:sp>
        <p:nvSpPr>
          <p:cNvPr id="946178" name="Rectangle 2">
            <a:extLst>
              <a:ext uri="{FF2B5EF4-FFF2-40B4-BE49-F238E27FC236}">
                <a16:creationId xmlns:a16="http://schemas.microsoft.com/office/drawing/2014/main" id="{349132E1-C519-4ACD-9703-95E2F25D9FA8}"/>
              </a:ext>
            </a:extLst>
          </p:cNvPr>
          <p:cNvSpPr>
            <a:spLocks noRot="1" noChangeArrowheads="1" noTextEdit="1"/>
          </p:cNvSpPr>
          <p:nvPr>
            <p:ph type="sldImg"/>
          </p:nvPr>
        </p:nvSpPr>
        <p:spPr>
          <a:ln/>
        </p:spPr>
      </p:sp>
      <p:sp>
        <p:nvSpPr>
          <p:cNvPr id="946179" name="Rectangle 3">
            <a:extLst>
              <a:ext uri="{FF2B5EF4-FFF2-40B4-BE49-F238E27FC236}">
                <a16:creationId xmlns:a16="http://schemas.microsoft.com/office/drawing/2014/main" id="{73BA7111-A5BA-467C-85FB-4A7FBB8441A4}"/>
              </a:ext>
            </a:extLst>
          </p:cNvPr>
          <p:cNvSpPr>
            <a:spLocks noGrp="1" noChangeArrowheads="1"/>
          </p:cNvSpPr>
          <p:nvPr>
            <p:ph type="body" idx="1"/>
          </p:nvPr>
        </p:nvSpPr>
        <p:spPr/>
        <p:txBody>
          <a:bodyPr/>
          <a:lstStyle/>
          <a:p>
            <a:r>
              <a:rPr lang="es-AR" altLang="es-MX"/>
              <a:t>Ahora demostraremos en los siguientes slides, la implementación de los partial class entre c# y vb.net.</a:t>
            </a:r>
          </a:p>
          <a:p>
            <a:r>
              <a:rPr lang="es-AR" altLang="es-MX"/>
              <a:t>En particular, VisualBasic.net no sopporta el concepto de “partial interfaces”; ésta caracteristica está solamente habilitado en Visual C#.</a:t>
            </a:r>
            <a:endParaRPr lang="en-US" altLang="es-MX"/>
          </a:p>
          <a:p>
            <a:endParaRPr lang="en-US" altLang="es-MX"/>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3DDBC04-85FB-4647-9DD7-39B6C184DA41}"/>
              </a:ext>
            </a:extLst>
          </p:cNvPr>
          <p:cNvSpPr>
            <a:spLocks noGrp="1" noChangeArrowheads="1"/>
          </p:cNvSpPr>
          <p:nvPr>
            <p:ph type="sldNum" sz="quarter" idx="5"/>
          </p:nvPr>
        </p:nvSpPr>
        <p:spPr>
          <a:ln/>
        </p:spPr>
        <p:txBody>
          <a:bodyPr/>
          <a:lstStyle/>
          <a:p>
            <a:fld id="{6A74B43E-8BCD-4761-8AAA-5722FEDA49DE}" type="slidenum">
              <a:rPr lang="en-US" altLang="es-MX"/>
              <a:pPr/>
              <a:t>22</a:t>
            </a:fld>
            <a:endParaRPr lang="en-US" altLang="es-MX"/>
          </a:p>
        </p:txBody>
      </p:sp>
      <p:sp>
        <p:nvSpPr>
          <p:cNvPr id="948226" name="Rectangle 2">
            <a:extLst>
              <a:ext uri="{FF2B5EF4-FFF2-40B4-BE49-F238E27FC236}">
                <a16:creationId xmlns:a16="http://schemas.microsoft.com/office/drawing/2014/main" id="{DD003335-CC16-4493-8C3A-E287B6BE2095}"/>
              </a:ext>
            </a:extLst>
          </p:cNvPr>
          <p:cNvSpPr>
            <a:spLocks noRot="1" noChangeArrowheads="1" noTextEdit="1"/>
          </p:cNvSpPr>
          <p:nvPr>
            <p:ph type="sldImg"/>
          </p:nvPr>
        </p:nvSpPr>
        <p:spPr>
          <a:ln/>
        </p:spPr>
      </p:sp>
      <p:sp>
        <p:nvSpPr>
          <p:cNvPr id="948227" name="Rectangle 3">
            <a:extLst>
              <a:ext uri="{FF2B5EF4-FFF2-40B4-BE49-F238E27FC236}">
                <a16:creationId xmlns:a16="http://schemas.microsoft.com/office/drawing/2014/main" id="{49CDEE3D-2468-4F3D-AB15-31D263530A01}"/>
              </a:ext>
            </a:extLst>
          </p:cNvPr>
          <p:cNvSpPr>
            <a:spLocks noGrp="1" noChangeArrowheads="1"/>
          </p:cNvSpPr>
          <p:nvPr>
            <p:ph type="body" idx="1"/>
          </p:nvPr>
        </p:nvSpPr>
        <p:spPr/>
        <p:txBody>
          <a:bodyPr/>
          <a:lstStyle/>
          <a:p>
            <a:r>
              <a:rPr lang="en-GB" altLang="es-MX"/>
              <a:t>En éste codigo demostramos commo usar el partial class y un número destacado de problemas comunes</a:t>
            </a:r>
          </a:p>
          <a:p>
            <a:endParaRPr lang="en-GB" altLang="es-MX"/>
          </a:p>
          <a:p>
            <a:r>
              <a:rPr lang="en-GB" altLang="es-MX"/>
              <a:t>Error 1: Este es causado porque por la carencia del partial class en la declaración de la clase; en C# todas las partes de un partial class son declaradas como “partial”</a:t>
            </a:r>
          </a:p>
          <a:p>
            <a:endParaRPr lang="en-GB" altLang="es-MX"/>
          </a:p>
          <a:p>
            <a:r>
              <a:rPr lang="en-GB" altLang="es-MX"/>
              <a:t>Error 2: Este es debido a la redeclaracion del campo “I” cual es actualmente declarado en el archivo class2</a:t>
            </a:r>
          </a:p>
          <a:p>
            <a:endParaRPr lang="en-GB" altLang="es-MX" sz="600">
              <a:solidFill>
                <a:srgbClr val="99FF33"/>
              </a:solidFill>
              <a:latin typeface="Courier New" panose="02070309020205020404" pitchFamily="49" charset="0"/>
              <a:ea typeface="Times New Roman" panose="02020603050405020304" pitchFamily="18" charset="0"/>
              <a:cs typeface="Courier New" panose="02070309020205020404" pitchFamily="49" charset="0"/>
            </a:endParaRPr>
          </a:p>
          <a:p>
            <a:r>
              <a:rPr lang="en-GB" altLang="es-MX" sz="600">
                <a:solidFill>
                  <a:srgbClr val="99FF33"/>
                </a:solidFill>
                <a:latin typeface="Courier New" panose="02070309020205020404" pitchFamily="49" charset="0"/>
                <a:ea typeface="Times New Roman" panose="02020603050405020304" pitchFamily="18" charset="0"/>
                <a:cs typeface="Courier New" panose="02070309020205020404" pitchFamily="49" charset="0"/>
              </a:rPr>
              <a:t>Error 3: Ést error es más sutíl y es debido al factor de que aunque en el archivo 1 se incluye la directiva using para el namespace System( éste namespace contiene la clase Console), el archivo class3 no lo tiene.</a:t>
            </a:r>
          </a:p>
          <a:p>
            <a:endParaRPr lang="en-GB" altLang="es-MX" sz="700">
              <a:solidFill>
                <a:srgbClr val="99FF33"/>
              </a:solidFill>
              <a:latin typeface="Courier New" panose="02070309020205020404" pitchFamily="49" charset="0"/>
              <a:cs typeface="Times New Roman" panose="02020603050405020304" pitchFamily="18"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E6826A27-B32D-4991-AD3A-486FEAA67087}"/>
              </a:ext>
            </a:extLst>
          </p:cNvPr>
          <p:cNvSpPr>
            <a:spLocks noGrp="1" noChangeArrowheads="1"/>
          </p:cNvSpPr>
          <p:nvPr>
            <p:ph type="sldNum" sz="quarter" idx="5"/>
          </p:nvPr>
        </p:nvSpPr>
        <p:spPr>
          <a:ln/>
        </p:spPr>
        <p:txBody>
          <a:bodyPr/>
          <a:lstStyle/>
          <a:p>
            <a:fld id="{9301B3BF-83C5-4B72-AA7A-55C4418ACD22}" type="slidenum">
              <a:rPr lang="en-US" altLang="es-MX"/>
              <a:pPr/>
              <a:t>23</a:t>
            </a:fld>
            <a:endParaRPr lang="en-US" altLang="es-MX"/>
          </a:p>
        </p:txBody>
      </p:sp>
      <p:sp>
        <p:nvSpPr>
          <p:cNvPr id="950274" name="Rectangle 2">
            <a:extLst>
              <a:ext uri="{FF2B5EF4-FFF2-40B4-BE49-F238E27FC236}">
                <a16:creationId xmlns:a16="http://schemas.microsoft.com/office/drawing/2014/main" id="{6F70EA9B-A429-407F-8737-B5A33A391DD5}"/>
              </a:ext>
            </a:extLst>
          </p:cNvPr>
          <p:cNvSpPr>
            <a:spLocks noRot="1" noChangeArrowheads="1" noTextEdit="1"/>
          </p:cNvSpPr>
          <p:nvPr>
            <p:ph type="sldImg"/>
          </p:nvPr>
        </p:nvSpPr>
        <p:spPr>
          <a:ln/>
        </p:spPr>
      </p:sp>
      <p:sp>
        <p:nvSpPr>
          <p:cNvPr id="950275" name="Rectangle 3">
            <a:extLst>
              <a:ext uri="{FF2B5EF4-FFF2-40B4-BE49-F238E27FC236}">
                <a16:creationId xmlns:a16="http://schemas.microsoft.com/office/drawing/2014/main" id="{B3FC8120-6777-4FA1-99F9-41ECB7EEA238}"/>
              </a:ext>
            </a:extLst>
          </p:cNvPr>
          <p:cNvSpPr>
            <a:spLocks noGrp="1" noChangeArrowheads="1"/>
          </p:cNvSpPr>
          <p:nvPr>
            <p:ph type="body" idx="1"/>
          </p:nvPr>
        </p:nvSpPr>
        <p:spPr/>
        <p:txBody>
          <a:bodyPr/>
          <a:lstStyle/>
          <a:p>
            <a:r>
              <a:rPr lang="en-GB" altLang="es-MX"/>
              <a:t>En éste codigo demostramos commo usar el partial class y un número destacado de problemas comunes</a:t>
            </a:r>
          </a:p>
          <a:p>
            <a:endParaRPr lang="en-GB" altLang="es-MX"/>
          </a:p>
          <a:p>
            <a:r>
              <a:rPr lang="en-GB" altLang="es-MX"/>
              <a:t>Error 1: Este es causado porque por la carencia del partial class en la declaración de la clase; en C# todas las partes de un partial class son declaradas como “partial”</a:t>
            </a:r>
          </a:p>
          <a:p>
            <a:endParaRPr lang="en-GB" altLang="es-MX"/>
          </a:p>
          <a:p>
            <a:r>
              <a:rPr lang="en-GB" altLang="es-MX"/>
              <a:t>Error 2: Este es debido a la redeclaracion del campo “I” cual es actualmente declarado en el archivo class2</a:t>
            </a:r>
          </a:p>
          <a:p>
            <a:endParaRPr lang="en-GB" altLang="es-MX" sz="600">
              <a:solidFill>
                <a:srgbClr val="99FF33"/>
              </a:solidFill>
              <a:latin typeface="Courier New" panose="02070309020205020404" pitchFamily="49" charset="0"/>
              <a:ea typeface="Times New Roman" panose="02020603050405020304" pitchFamily="18" charset="0"/>
              <a:cs typeface="Courier New" panose="02070309020205020404" pitchFamily="49" charset="0"/>
            </a:endParaRPr>
          </a:p>
          <a:p>
            <a:r>
              <a:rPr lang="en-GB" altLang="es-MX" sz="600">
                <a:solidFill>
                  <a:srgbClr val="99FF33"/>
                </a:solidFill>
                <a:latin typeface="Courier New" panose="02070309020205020404" pitchFamily="49" charset="0"/>
                <a:ea typeface="Times New Roman" panose="02020603050405020304" pitchFamily="18" charset="0"/>
                <a:cs typeface="Courier New" panose="02070309020205020404" pitchFamily="49" charset="0"/>
              </a:rPr>
              <a:t>Error 3: Ést error es más sutíl y es debido al factor de que aunque en el archivo 1 se incluye la directiva using para el namespace System( éste namespace contiene la clase Console), el archivo class3 no lo tiene.</a:t>
            </a:r>
          </a:p>
          <a:p>
            <a:endParaRPr lang="en-GB" altLang="es-MX" sz="700">
              <a:solidFill>
                <a:srgbClr val="99FF33"/>
              </a:solidFill>
              <a:latin typeface="Courier New" panose="02070309020205020404" pitchFamily="49" charset="0"/>
              <a:cs typeface="Times New Roman" panose="02020603050405020304" pitchFamily="18"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6CD32441-FB89-4DD3-97FB-4FEA5E8DAF29}"/>
              </a:ext>
            </a:extLst>
          </p:cNvPr>
          <p:cNvSpPr>
            <a:spLocks noGrp="1" noChangeArrowheads="1"/>
          </p:cNvSpPr>
          <p:nvPr>
            <p:ph type="sldNum" sz="quarter" idx="5"/>
          </p:nvPr>
        </p:nvSpPr>
        <p:spPr>
          <a:ln/>
        </p:spPr>
        <p:txBody>
          <a:bodyPr/>
          <a:lstStyle/>
          <a:p>
            <a:fld id="{5CE501A7-43DF-4DFE-9C65-04EC0C04550C}" type="slidenum">
              <a:rPr lang="en-US" altLang="es-MX"/>
              <a:pPr/>
              <a:t>24</a:t>
            </a:fld>
            <a:endParaRPr lang="en-US" altLang="es-MX"/>
          </a:p>
        </p:txBody>
      </p:sp>
      <p:sp>
        <p:nvSpPr>
          <p:cNvPr id="952322" name="Rectangle 2">
            <a:extLst>
              <a:ext uri="{FF2B5EF4-FFF2-40B4-BE49-F238E27FC236}">
                <a16:creationId xmlns:a16="http://schemas.microsoft.com/office/drawing/2014/main" id="{2CA25DF3-D718-47C0-9FEF-E6CF41A173D7}"/>
              </a:ext>
            </a:extLst>
          </p:cNvPr>
          <p:cNvSpPr>
            <a:spLocks noRot="1" noChangeArrowheads="1" noTextEdit="1"/>
          </p:cNvSpPr>
          <p:nvPr>
            <p:ph type="sldImg"/>
          </p:nvPr>
        </p:nvSpPr>
        <p:spPr>
          <a:ln/>
        </p:spPr>
      </p:sp>
      <p:sp>
        <p:nvSpPr>
          <p:cNvPr id="952323" name="Rectangle 3">
            <a:extLst>
              <a:ext uri="{FF2B5EF4-FFF2-40B4-BE49-F238E27FC236}">
                <a16:creationId xmlns:a16="http://schemas.microsoft.com/office/drawing/2014/main" id="{0503BEAB-B915-45DE-88A7-B9B9B0BEA317}"/>
              </a:ext>
            </a:extLst>
          </p:cNvPr>
          <p:cNvSpPr>
            <a:spLocks noGrp="1" noChangeArrowheads="1"/>
          </p:cNvSpPr>
          <p:nvPr>
            <p:ph type="body" idx="1"/>
          </p:nvPr>
        </p:nvSpPr>
        <p:spPr/>
        <p:txBody>
          <a:bodyPr/>
          <a:lstStyle/>
          <a:p>
            <a:r>
              <a:rPr lang="es-AR" altLang="es-MX"/>
              <a:t>Compilando un tipo desde un número parcial de elementos produce el mismo resultado final que compilar lo mismo en un único archivo.</a:t>
            </a:r>
          </a:p>
          <a:p>
            <a:r>
              <a:rPr lang="es-AR" altLang="es-MX"/>
              <a:t>Porque todo el código fuente de un partial class son combinados en el momento de compilación.</a:t>
            </a:r>
          </a:p>
          <a:p>
            <a:endParaRPr lang="en-US" altLang="es-MX"/>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66E5FA7F-A358-415E-9C65-A4C76FB44431}"/>
              </a:ext>
            </a:extLst>
          </p:cNvPr>
          <p:cNvSpPr>
            <a:spLocks noGrp="1" noChangeArrowheads="1"/>
          </p:cNvSpPr>
          <p:nvPr>
            <p:ph type="sldNum" sz="quarter" idx="5"/>
          </p:nvPr>
        </p:nvSpPr>
        <p:spPr>
          <a:ln/>
        </p:spPr>
        <p:txBody>
          <a:bodyPr/>
          <a:lstStyle/>
          <a:p>
            <a:fld id="{1B7981CC-3061-42EA-8AB6-F158F0180A57}" type="slidenum">
              <a:rPr lang="en-US" altLang="es-MX"/>
              <a:pPr/>
              <a:t>25</a:t>
            </a:fld>
            <a:endParaRPr lang="en-US" altLang="es-MX"/>
          </a:p>
        </p:txBody>
      </p:sp>
      <p:sp>
        <p:nvSpPr>
          <p:cNvPr id="860162" name="Rectangle 2">
            <a:extLst>
              <a:ext uri="{FF2B5EF4-FFF2-40B4-BE49-F238E27FC236}">
                <a16:creationId xmlns:a16="http://schemas.microsoft.com/office/drawing/2014/main" id="{B927A917-6CA3-4AA8-9163-20D44DBD2B1E}"/>
              </a:ext>
            </a:extLst>
          </p:cNvPr>
          <p:cNvSpPr>
            <a:spLocks noRot="1" noChangeArrowheads="1" noTextEdit="1"/>
          </p:cNvSpPr>
          <p:nvPr>
            <p:ph type="sldImg"/>
          </p:nvPr>
        </p:nvSpPr>
        <p:spPr>
          <a:ln/>
        </p:spPr>
      </p:sp>
      <p:sp>
        <p:nvSpPr>
          <p:cNvPr id="860163" name="Rectangle 3">
            <a:extLst>
              <a:ext uri="{FF2B5EF4-FFF2-40B4-BE49-F238E27FC236}">
                <a16:creationId xmlns:a16="http://schemas.microsoft.com/office/drawing/2014/main" id="{9DAFCD0D-4C8B-459C-BB66-FCBED285BEAD}"/>
              </a:ext>
            </a:extLst>
          </p:cNvPr>
          <p:cNvSpPr>
            <a:spLocks noGrp="1" noChangeArrowheads="1"/>
          </p:cNvSpPr>
          <p:nvPr>
            <p:ph type="body" idx="1"/>
          </p:nvPr>
        </p:nvSpPr>
        <p:spPr/>
        <p:txBody>
          <a:bodyPr/>
          <a:lstStyle/>
          <a:p>
            <a:endParaRPr lang="es-MX" altLang="es-MX"/>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3670922C-786D-443A-B215-0C79C73906C4}"/>
              </a:ext>
            </a:extLst>
          </p:cNvPr>
          <p:cNvSpPr>
            <a:spLocks noGrp="1" noChangeArrowheads="1"/>
          </p:cNvSpPr>
          <p:nvPr>
            <p:ph type="sldNum" sz="quarter" idx="5"/>
          </p:nvPr>
        </p:nvSpPr>
        <p:spPr>
          <a:ln/>
        </p:spPr>
        <p:txBody>
          <a:bodyPr/>
          <a:lstStyle/>
          <a:p>
            <a:fld id="{A769E51E-5BC5-49A3-8F0A-3A566C934765}" type="slidenum">
              <a:rPr lang="en-US" altLang="es-MX"/>
              <a:pPr/>
              <a:t>26</a:t>
            </a:fld>
            <a:endParaRPr lang="en-US" altLang="es-MX"/>
          </a:p>
        </p:txBody>
      </p:sp>
      <p:sp>
        <p:nvSpPr>
          <p:cNvPr id="862210" name="Rectangle 2">
            <a:extLst>
              <a:ext uri="{FF2B5EF4-FFF2-40B4-BE49-F238E27FC236}">
                <a16:creationId xmlns:a16="http://schemas.microsoft.com/office/drawing/2014/main" id="{9912E8BB-8977-423A-A01D-6C974FD92E30}"/>
              </a:ext>
            </a:extLst>
          </p:cNvPr>
          <p:cNvSpPr>
            <a:spLocks noRot="1" noChangeArrowheads="1" noTextEdit="1"/>
          </p:cNvSpPr>
          <p:nvPr>
            <p:ph type="sldImg"/>
          </p:nvPr>
        </p:nvSpPr>
        <p:spPr>
          <a:ln/>
        </p:spPr>
      </p:sp>
      <p:sp>
        <p:nvSpPr>
          <p:cNvPr id="862211" name="Rectangle 3">
            <a:extLst>
              <a:ext uri="{FF2B5EF4-FFF2-40B4-BE49-F238E27FC236}">
                <a16:creationId xmlns:a16="http://schemas.microsoft.com/office/drawing/2014/main" id="{4B6F5161-52B2-4AD9-9383-26327991F1A1}"/>
              </a:ext>
            </a:extLst>
          </p:cNvPr>
          <p:cNvSpPr>
            <a:spLocks noGrp="1" noChangeArrowheads="1"/>
          </p:cNvSpPr>
          <p:nvPr>
            <p:ph type="body" idx="1"/>
          </p:nvPr>
        </p:nvSpPr>
        <p:spPr/>
        <p:txBody>
          <a:bodyPr/>
          <a:lstStyle/>
          <a:p>
            <a:r>
              <a:rPr lang="es-ES" altLang="es-MX"/>
              <a:t>Las clases derivadas de clases base con métodos virtuales, deben implementar esos métodos obligatoriamente, sino, se genera un error en tiempo de complicación. </a:t>
            </a:r>
            <a:endParaRPr lang="en-US" altLang="es-MX"/>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37CD9A0-4D37-4EF5-BDE5-2D6B3A0C164F}"/>
              </a:ext>
            </a:extLst>
          </p:cNvPr>
          <p:cNvSpPr>
            <a:spLocks noGrp="1" noChangeArrowheads="1"/>
          </p:cNvSpPr>
          <p:nvPr>
            <p:ph type="sldNum" sz="quarter" idx="5"/>
          </p:nvPr>
        </p:nvSpPr>
        <p:spPr>
          <a:ln/>
        </p:spPr>
        <p:txBody>
          <a:bodyPr/>
          <a:lstStyle/>
          <a:p>
            <a:fld id="{46CEF7C8-ED1A-4892-A969-66424A7B55E9}" type="slidenum">
              <a:rPr lang="en-US" altLang="es-MX"/>
              <a:pPr/>
              <a:t>27</a:t>
            </a:fld>
            <a:endParaRPr lang="en-US" altLang="es-MX"/>
          </a:p>
        </p:txBody>
      </p:sp>
      <p:sp>
        <p:nvSpPr>
          <p:cNvPr id="864258" name="Rectangle 2">
            <a:extLst>
              <a:ext uri="{FF2B5EF4-FFF2-40B4-BE49-F238E27FC236}">
                <a16:creationId xmlns:a16="http://schemas.microsoft.com/office/drawing/2014/main" id="{5B6690FC-351E-4075-8CF9-8FCE82294A04}"/>
              </a:ext>
            </a:extLst>
          </p:cNvPr>
          <p:cNvSpPr>
            <a:spLocks noRot="1" noChangeArrowheads="1" noTextEdit="1"/>
          </p:cNvSpPr>
          <p:nvPr>
            <p:ph type="sldImg"/>
          </p:nvPr>
        </p:nvSpPr>
        <p:spPr>
          <a:ln/>
        </p:spPr>
      </p:sp>
      <p:sp>
        <p:nvSpPr>
          <p:cNvPr id="864259" name="Rectangle 3">
            <a:extLst>
              <a:ext uri="{FF2B5EF4-FFF2-40B4-BE49-F238E27FC236}">
                <a16:creationId xmlns:a16="http://schemas.microsoft.com/office/drawing/2014/main" id="{3F70E77B-7F55-461A-B63F-7EE432DA7FC1}"/>
              </a:ext>
            </a:extLst>
          </p:cNvPr>
          <p:cNvSpPr>
            <a:spLocks noGrp="1" noChangeArrowheads="1"/>
          </p:cNvSpPr>
          <p:nvPr>
            <p:ph type="body" idx="1"/>
          </p:nvPr>
        </p:nvSpPr>
        <p:spPr/>
        <p:txBody>
          <a:bodyPr/>
          <a:lstStyle/>
          <a:p>
            <a:r>
              <a:rPr lang="en-US" altLang="es-MX"/>
              <a:t>Es la capacidad de ocultar los detalles internos del comportamiento de una Clase y exponer sólo los detalles que sean necesarios para el resto del sistema. </a:t>
            </a:r>
          </a:p>
          <a:p>
            <a:endParaRPr lang="en-US" altLang="es-MX"/>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7043A0A-F07E-41F8-8F23-6CF1E140FCAF}"/>
              </a:ext>
            </a:extLst>
          </p:cNvPr>
          <p:cNvSpPr>
            <a:spLocks noGrp="1" noChangeArrowheads="1"/>
          </p:cNvSpPr>
          <p:nvPr>
            <p:ph type="sldNum" sz="quarter" idx="5"/>
          </p:nvPr>
        </p:nvSpPr>
        <p:spPr>
          <a:ln/>
        </p:spPr>
        <p:txBody>
          <a:bodyPr/>
          <a:lstStyle/>
          <a:p>
            <a:fld id="{FD75CAE6-F918-4FF4-991F-CF7800CCAA2C}" type="slidenum">
              <a:rPr lang="en-US" altLang="es-MX"/>
              <a:pPr/>
              <a:t>28</a:t>
            </a:fld>
            <a:endParaRPr lang="en-US" altLang="es-MX"/>
          </a:p>
        </p:txBody>
      </p:sp>
      <p:sp>
        <p:nvSpPr>
          <p:cNvPr id="866306" name="Rectangle 2">
            <a:extLst>
              <a:ext uri="{FF2B5EF4-FFF2-40B4-BE49-F238E27FC236}">
                <a16:creationId xmlns:a16="http://schemas.microsoft.com/office/drawing/2014/main" id="{DFDF5B5A-1A2B-4A10-97C8-5DE2580F218E}"/>
              </a:ext>
            </a:extLst>
          </p:cNvPr>
          <p:cNvSpPr>
            <a:spLocks noRot="1" noChangeArrowheads="1" noTextEdit="1"/>
          </p:cNvSpPr>
          <p:nvPr>
            <p:ph type="sldImg"/>
          </p:nvPr>
        </p:nvSpPr>
        <p:spPr>
          <a:ln/>
        </p:spPr>
      </p:sp>
      <p:sp>
        <p:nvSpPr>
          <p:cNvPr id="866307" name="Rectangle 3">
            <a:extLst>
              <a:ext uri="{FF2B5EF4-FFF2-40B4-BE49-F238E27FC236}">
                <a16:creationId xmlns:a16="http://schemas.microsoft.com/office/drawing/2014/main" id="{E70AAE6D-3692-49C2-9594-0A2CEC412B97}"/>
              </a:ext>
            </a:extLst>
          </p:cNvPr>
          <p:cNvSpPr>
            <a:spLocks noGrp="1" noChangeArrowheads="1"/>
          </p:cNvSpPr>
          <p:nvPr>
            <p:ph type="body" idx="1"/>
          </p:nvPr>
        </p:nvSpPr>
        <p:spPr/>
        <p:txBody>
          <a:bodyPr/>
          <a:lstStyle/>
          <a:p>
            <a:r>
              <a:rPr lang="es-ES" altLang="es-MX"/>
              <a:t>Se permite la redefinición de métodos heredados en la case derivada, con el costo de ocultar los heredados. El modificador new permite ocultar le método de la clase heredera en la derivada.</a:t>
            </a:r>
            <a:r>
              <a:rPr lang="en-US" altLang="es-MX"/>
              <a:t> El beneficio real de esta caracteristica es asegurarse de que se desea intencionalmente ocultar el metodo base y no fue un hecho accidental. </a:t>
            </a:r>
          </a:p>
          <a:p>
            <a:endParaRPr lang="es-ES" altLang="es-MX"/>
          </a:p>
          <a:p>
            <a:r>
              <a:rPr lang="es-ES" altLang="es-MX"/>
              <a:t>Un método con el modificador override provee una nueva implementación de un miembro heredado de una clase base. El método sobreescrito debe tener la misma firma que el que lo sobrescribe. No se puede sobreescribir metodos no virtuales o estáticos. El método sobreescrito debe ser virtual, abstract y override.</a:t>
            </a:r>
            <a:endParaRPr lang="en-US" altLang="es-MX"/>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4258478-ABAF-4160-AD8D-2E906A41CD8C}"/>
              </a:ext>
            </a:extLst>
          </p:cNvPr>
          <p:cNvSpPr>
            <a:spLocks noGrp="1" noChangeArrowheads="1"/>
          </p:cNvSpPr>
          <p:nvPr>
            <p:ph type="sldNum" sz="quarter" idx="5"/>
          </p:nvPr>
        </p:nvSpPr>
        <p:spPr>
          <a:ln/>
        </p:spPr>
        <p:txBody>
          <a:bodyPr/>
          <a:lstStyle/>
          <a:p>
            <a:fld id="{68F1F335-C334-4A48-909A-39C47631F914}" type="slidenum">
              <a:rPr lang="en-US" altLang="es-MX"/>
              <a:pPr/>
              <a:t>29</a:t>
            </a:fld>
            <a:endParaRPr lang="en-US" altLang="es-MX"/>
          </a:p>
        </p:txBody>
      </p:sp>
      <p:sp>
        <p:nvSpPr>
          <p:cNvPr id="868354" name="Rectangle 2">
            <a:extLst>
              <a:ext uri="{FF2B5EF4-FFF2-40B4-BE49-F238E27FC236}">
                <a16:creationId xmlns:a16="http://schemas.microsoft.com/office/drawing/2014/main" id="{644D300C-595B-46EC-A270-905C9505F23C}"/>
              </a:ext>
            </a:extLst>
          </p:cNvPr>
          <p:cNvSpPr>
            <a:spLocks noRot="1" noChangeArrowheads="1" noTextEdit="1"/>
          </p:cNvSpPr>
          <p:nvPr>
            <p:ph type="sldImg"/>
          </p:nvPr>
        </p:nvSpPr>
        <p:spPr>
          <a:ln/>
        </p:spPr>
      </p:sp>
      <p:sp>
        <p:nvSpPr>
          <p:cNvPr id="868355" name="Rectangle 3">
            <a:extLst>
              <a:ext uri="{FF2B5EF4-FFF2-40B4-BE49-F238E27FC236}">
                <a16:creationId xmlns:a16="http://schemas.microsoft.com/office/drawing/2014/main" id="{7AE954E6-B81F-4373-BBC8-5A994075A70B}"/>
              </a:ext>
            </a:extLst>
          </p:cNvPr>
          <p:cNvSpPr>
            <a:spLocks noGrp="1" noChangeArrowheads="1"/>
          </p:cNvSpPr>
          <p:nvPr>
            <p:ph type="body" idx="1"/>
          </p:nvPr>
        </p:nvSpPr>
        <p:spPr/>
        <p:txBody>
          <a:bodyPr/>
          <a:lstStyle/>
          <a:p>
            <a:endParaRPr lang="es-MX" alt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974E31B-60D2-4127-8D97-510A3F8CB4EB}"/>
              </a:ext>
            </a:extLst>
          </p:cNvPr>
          <p:cNvSpPr>
            <a:spLocks noGrp="1" noChangeArrowheads="1"/>
          </p:cNvSpPr>
          <p:nvPr>
            <p:ph type="sldNum" sz="quarter" idx="5"/>
          </p:nvPr>
        </p:nvSpPr>
        <p:spPr>
          <a:ln/>
        </p:spPr>
        <p:txBody>
          <a:bodyPr/>
          <a:lstStyle/>
          <a:p>
            <a:fld id="{A07D854F-E6D2-4BCD-B86B-FE2020BFECC5}" type="slidenum">
              <a:rPr lang="en-US" altLang="es-MX"/>
              <a:pPr/>
              <a:t>3</a:t>
            </a:fld>
            <a:endParaRPr lang="en-US" altLang="es-MX"/>
          </a:p>
        </p:txBody>
      </p:sp>
      <p:sp>
        <p:nvSpPr>
          <p:cNvPr id="691202" name="Rectangle 2">
            <a:extLst>
              <a:ext uri="{FF2B5EF4-FFF2-40B4-BE49-F238E27FC236}">
                <a16:creationId xmlns:a16="http://schemas.microsoft.com/office/drawing/2014/main" id="{373C79E1-7B91-494A-9BF6-83B8CCDC3E73}"/>
              </a:ext>
            </a:extLst>
          </p:cNvPr>
          <p:cNvSpPr>
            <a:spLocks noRot="1" noChangeArrowheads="1" noTextEdit="1"/>
          </p:cNvSpPr>
          <p:nvPr>
            <p:ph type="sldImg"/>
          </p:nvPr>
        </p:nvSpPr>
        <p:spPr>
          <a:ln/>
        </p:spPr>
      </p:sp>
      <p:sp>
        <p:nvSpPr>
          <p:cNvPr id="691203" name="Rectangle 3">
            <a:extLst>
              <a:ext uri="{FF2B5EF4-FFF2-40B4-BE49-F238E27FC236}">
                <a16:creationId xmlns:a16="http://schemas.microsoft.com/office/drawing/2014/main" id="{04B0E1B3-333F-4230-BFE1-602E6460E065}"/>
              </a:ext>
            </a:extLst>
          </p:cNvPr>
          <p:cNvSpPr>
            <a:spLocks noGrp="1" noChangeArrowheads="1"/>
          </p:cNvSpPr>
          <p:nvPr>
            <p:ph type="body" idx="1"/>
          </p:nvPr>
        </p:nvSpPr>
        <p:spPr/>
        <p:txBody>
          <a:bodyPr/>
          <a:lstStyle/>
          <a:p>
            <a:endParaRPr lang="es-MX" altLang="es-MX"/>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2D29F83-C514-40F7-8AF1-0AAC794D63BC}"/>
              </a:ext>
            </a:extLst>
          </p:cNvPr>
          <p:cNvSpPr>
            <a:spLocks noGrp="1" noChangeArrowheads="1"/>
          </p:cNvSpPr>
          <p:nvPr>
            <p:ph type="sldNum" sz="quarter" idx="5"/>
          </p:nvPr>
        </p:nvSpPr>
        <p:spPr>
          <a:ln/>
        </p:spPr>
        <p:txBody>
          <a:bodyPr/>
          <a:lstStyle/>
          <a:p>
            <a:fld id="{9BDDA350-331B-414C-880D-7DA8BBCEC5F0}" type="slidenum">
              <a:rPr lang="en-US" altLang="es-MX"/>
              <a:pPr/>
              <a:t>30</a:t>
            </a:fld>
            <a:endParaRPr lang="en-US" altLang="es-MX"/>
          </a:p>
        </p:txBody>
      </p:sp>
      <p:sp>
        <p:nvSpPr>
          <p:cNvPr id="870402" name="Rectangle 2">
            <a:extLst>
              <a:ext uri="{FF2B5EF4-FFF2-40B4-BE49-F238E27FC236}">
                <a16:creationId xmlns:a16="http://schemas.microsoft.com/office/drawing/2014/main" id="{41D645A4-4681-48B4-A253-2FB101329B0D}"/>
              </a:ext>
            </a:extLst>
          </p:cNvPr>
          <p:cNvSpPr>
            <a:spLocks noRot="1" noChangeArrowheads="1" noTextEdit="1"/>
          </p:cNvSpPr>
          <p:nvPr>
            <p:ph type="sldImg"/>
          </p:nvPr>
        </p:nvSpPr>
        <p:spPr>
          <a:ln/>
        </p:spPr>
      </p:sp>
      <p:sp>
        <p:nvSpPr>
          <p:cNvPr id="870403" name="Rectangle 3">
            <a:extLst>
              <a:ext uri="{FF2B5EF4-FFF2-40B4-BE49-F238E27FC236}">
                <a16:creationId xmlns:a16="http://schemas.microsoft.com/office/drawing/2014/main" id="{E4D6F3A8-A80E-47B0-9894-7FC6858B9B9B}"/>
              </a:ext>
            </a:extLst>
          </p:cNvPr>
          <p:cNvSpPr>
            <a:spLocks noGrp="1" noChangeArrowheads="1"/>
          </p:cNvSpPr>
          <p:nvPr>
            <p:ph type="body" idx="1"/>
          </p:nvPr>
        </p:nvSpPr>
        <p:spPr/>
        <p:txBody>
          <a:bodyPr/>
          <a:lstStyle/>
          <a:p>
            <a:endParaRPr lang="es-MX" altLang="es-MX"/>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CB39FC76-4925-42C6-B40D-92A345DE6981}"/>
              </a:ext>
            </a:extLst>
          </p:cNvPr>
          <p:cNvSpPr>
            <a:spLocks noGrp="1" noChangeArrowheads="1"/>
          </p:cNvSpPr>
          <p:nvPr>
            <p:ph type="sldNum" sz="quarter" idx="5"/>
          </p:nvPr>
        </p:nvSpPr>
        <p:spPr>
          <a:ln/>
        </p:spPr>
        <p:txBody>
          <a:bodyPr/>
          <a:lstStyle/>
          <a:p>
            <a:fld id="{33FC3958-5047-4195-973B-752DC15290ED}" type="slidenum">
              <a:rPr lang="en-US" altLang="es-MX"/>
              <a:pPr/>
              <a:t>31</a:t>
            </a:fld>
            <a:endParaRPr lang="en-US" altLang="es-MX"/>
          </a:p>
        </p:txBody>
      </p:sp>
      <p:sp>
        <p:nvSpPr>
          <p:cNvPr id="905218" name="Rectangle 2">
            <a:extLst>
              <a:ext uri="{FF2B5EF4-FFF2-40B4-BE49-F238E27FC236}">
                <a16:creationId xmlns:a16="http://schemas.microsoft.com/office/drawing/2014/main" id="{AEB55186-704D-4795-8E20-DF8EA8263406}"/>
              </a:ext>
            </a:extLst>
          </p:cNvPr>
          <p:cNvSpPr>
            <a:spLocks noRot="1" noChangeArrowheads="1" noTextEdit="1"/>
          </p:cNvSpPr>
          <p:nvPr>
            <p:ph type="sldImg"/>
          </p:nvPr>
        </p:nvSpPr>
        <p:spPr>
          <a:ln/>
        </p:spPr>
      </p:sp>
      <p:sp>
        <p:nvSpPr>
          <p:cNvPr id="905219" name="Rectangle 3">
            <a:extLst>
              <a:ext uri="{FF2B5EF4-FFF2-40B4-BE49-F238E27FC236}">
                <a16:creationId xmlns:a16="http://schemas.microsoft.com/office/drawing/2014/main" id="{D943C067-F7E6-4DE4-A95C-36004EC2466E}"/>
              </a:ext>
            </a:extLst>
          </p:cNvPr>
          <p:cNvSpPr>
            <a:spLocks noGrp="1" noChangeArrowheads="1"/>
          </p:cNvSpPr>
          <p:nvPr>
            <p:ph type="body" idx="1"/>
          </p:nvPr>
        </p:nvSpPr>
        <p:spPr/>
        <p:txBody>
          <a:bodyPr/>
          <a:lstStyle/>
          <a:p>
            <a:r>
              <a:rPr lang="es-AR" altLang="es-MX"/>
              <a:t>Son clases que no tienen implementación. Sirven como tipos de otras clases. Todos sus métodos son abstractos. Una clase puede implementar varias interfases. Implican un contrato, una “protocolo” para que una clase y otra, que es utilizada por esta, se puedan comunicar.</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C90DED26-D8D9-44FA-82F5-C71D4304AF7D}"/>
              </a:ext>
            </a:extLst>
          </p:cNvPr>
          <p:cNvSpPr>
            <a:spLocks noGrp="1" noChangeArrowheads="1"/>
          </p:cNvSpPr>
          <p:nvPr>
            <p:ph type="sldNum" sz="quarter" idx="5"/>
          </p:nvPr>
        </p:nvSpPr>
        <p:spPr>
          <a:ln/>
        </p:spPr>
        <p:txBody>
          <a:bodyPr/>
          <a:lstStyle/>
          <a:p>
            <a:fld id="{FC4CC583-F2F0-4FE5-BC66-B43F919FD4E8}" type="slidenum">
              <a:rPr lang="en-US" altLang="es-MX"/>
              <a:pPr/>
              <a:t>32</a:t>
            </a:fld>
            <a:endParaRPr lang="en-US" altLang="es-MX"/>
          </a:p>
        </p:txBody>
      </p:sp>
      <p:sp>
        <p:nvSpPr>
          <p:cNvPr id="907266" name="Rectangle 2">
            <a:extLst>
              <a:ext uri="{FF2B5EF4-FFF2-40B4-BE49-F238E27FC236}">
                <a16:creationId xmlns:a16="http://schemas.microsoft.com/office/drawing/2014/main" id="{E7753483-4005-4C85-B7CC-7960954D0F33}"/>
              </a:ext>
            </a:extLst>
          </p:cNvPr>
          <p:cNvSpPr>
            <a:spLocks noRot="1" noChangeArrowheads="1" noTextEdit="1"/>
          </p:cNvSpPr>
          <p:nvPr>
            <p:ph type="sldImg"/>
          </p:nvPr>
        </p:nvSpPr>
        <p:spPr>
          <a:ln/>
        </p:spPr>
      </p:sp>
      <p:sp>
        <p:nvSpPr>
          <p:cNvPr id="907267" name="Rectangle 3">
            <a:extLst>
              <a:ext uri="{FF2B5EF4-FFF2-40B4-BE49-F238E27FC236}">
                <a16:creationId xmlns:a16="http://schemas.microsoft.com/office/drawing/2014/main" id="{88D8BDB4-0C0B-4B4F-80E6-6DFE64B28D56}"/>
              </a:ext>
            </a:extLst>
          </p:cNvPr>
          <p:cNvSpPr>
            <a:spLocks noGrp="1" noChangeArrowheads="1"/>
          </p:cNvSpPr>
          <p:nvPr>
            <p:ph type="body" idx="1"/>
          </p:nvPr>
        </p:nvSpPr>
        <p:spPr/>
        <p:txBody>
          <a:bodyPr/>
          <a:lstStyle/>
          <a:p>
            <a:r>
              <a:rPr lang="es-ES" altLang="es-MX"/>
              <a:t>Una interfase define un contrato. Una clase o estructura que implementa una interfase se adhiere a ese contrato. Una interfase puede heredar de varias interfaces base, y una clase o estructura puede implementar varias interfaces.</a:t>
            </a:r>
            <a:r>
              <a:rPr lang="en-US" altLang="es-MX"/>
              <a:t> </a:t>
            </a:r>
          </a:p>
          <a:p>
            <a:endParaRPr lang="en-US" altLang="es-MX"/>
          </a:p>
          <a:p>
            <a:r>
              <a:rPr lang="es-ES" altLang="es-MX"/>
              <a:t>Las interfaces pueden contener métodos, propiedades, eventos e indexadores. Por si misma no provee implementaciones para los miembros que define. Solamente especifica los miembros que deben ser suministrados por las clases que la implementan.</a:t>
            </a:r>
          </a:p>
          <a:p>
            <a:endParaRPr lang="es-ES" altLang="es-MX"/>
          </a:p>
          <a:p>
            <a:r>
              <a:rPr lang="es-ES" altLang="es-MX"/>
              <a:t>En C#, las implementaciones se definen siguiendo al nombre de la clase por un :, en VB.NET, debe utilizarse Implements</a:t>
            </a:r>
            <a:endParaRPr lang="en-US" altLang="es-MX"/>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6AE6B4F-CCB9-4611-A4B8-B1ED7B36BB36}"/>
              </a:ext>
            </a:extLst>
          </p:cNvPr>
          <p:cNvSpPr>
            <a:spLocks noGrp="1" noChangeArrowheads="1"/>
          </p:cNvSpPr>
          <p:nvPr>
            <p:ph type="sldNum" sz="quarter" idx="5"/>
          </p:nvPr>
        </p:nvSpPr>
        <p:spPr>
          <a:ln/>
        </p:spPr>
        <p:txBody>
          <a:bodyPr/>
          <a:lstStyle/>
          <a:p>
            <a:fld id="{84206AD3-0553-41CD-9D3A-C9A8AF113907}" type="slidenum">
              <a:rPr lang="en-US" altLang="es-MX"/>
              <a:pPr/>
              <a:t>33</a:t>
            </a:fld>
            <a:endParaRPr lang="en-US" altLang="es-MX"/>
          </a:p>
        </p:txBody>
      </p:sp>
      <p:sp>
        <p:nvSpPr>
          <p:cNvPr id="886786" name="Rectangle 2">
            <a:extLst>
              <a:ext uri="{FF2B5EF4-FFF2-40B4-BE49-F238E27FC236}">
                <a16:creationId xmlns:a16="http://schemas.microsoft.com/office/drawing/2014/main" id="{C6CFBE18-7ECC-40BC-8652-E5C7C059CC1E}"/>
              </a:ext>
            </a:extLst>
          </p:cNvPr>
          <p:cNvSpPr>
            <a:spLocks noRot="1" noChangeArrowheads="1" noTextEdit="1"/>
          </p:cNvSpPr>
          <p:nvPr>
            <p:ph type="sldImg"/>
          </p:nvPr>
        </p:nvSpPr>
        <p:spPr>
          <a:ln/>
        </p:spPr>
      </p:sp>
      <p:sp>
        <p:nvSpPr>
          <p:cNvPr id="886787" name="Rectangle 3">
            <a:extLst>
              <a:ext uri="{FF2B5EF4-FFF2-40B4-BE49-F238E27FC236}">
                <a16:creationId xmlns:a16="http://schemas.microsoft.com/office/drawing/2014/main" id="{81897F6E-077E-4EBF-B6B6-B4D88B125D84}"/>
              </a:ext>
            </a:extLst>
          </p:cNvPr>
          <p:cNvSpPr>
            <a:spLocks noGrp="1" noChangeArrowheads="1"/>
          </p:cNvSpPr>
          <p:nvPr>
            <p:ph type="body" idx="1"/>
          </p:nvPr>
        </p:nvSpPr>
        <p:spPr/>
        <p:txBody>
          <a:bodyPr/>
          <a:lstStyle/>
          <a:p>
            <a:endParaRPr lang="es-MX" altLang="es-MX"/>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F5D21AB-5D37-4022-9E57-8643B3102DA8}"/>
              </a:ext>
            </a:extLst>
          </p:cNvPr>
          <p:cNvSpPr>
            <a:spLocks noGrp="1" noChangeArrowheads="1"/>
          </p:cNvSpPr>
          <p:nvPr>
            <p:ph type="sldNum" sz="quarter" idx="5"/>
          </p:nvPr>
        </p:nvSpPr>
        <p:spPr>
          <a:ln/>
        </p:spPr>
        <p:txBody>
          <a:bodyPr/>
          <a:lstStyle/>
          <a:p>
            <a:fld id="{94FAA7D8-9301-4FEF-8156-47FBDB936D8C}" type="slidenum">
              <a:rPr lang="en-US" altLang="es-MX"/>
              <a:pPr/>
              <a:t>34</a:t>
            </a:fld>
            <a:endParaRPr lang="en-US" altLang="es-MX"/>
          </a:p>
        </p:txBody>
      </p:sp>
      <p:sp>
        <p:nvSpPr>
          <p:cNvPr id="888834" name="Rectangle 2">
            <a:extLst>
              <a:ext uri="{FF2B5EF4-FFF2-40B4-BE49-F238E27FC236}">
                <a16:creationId xmlns:a16="http://schemas.microsoft.com/office/drawing/2014/main" id="{F4FD7724-59FB-48DA-9DD2-788A0392ABEE}"/>
              </a:ext>
            </a:extLst>
          </p:cNvPr>
          <p:cNvSpPr>
            <a:spLocks noRot="1" noChangeArrowheads="1" noTextEdit="1"/>
          </p:cNvSpPr>
          <p:nvPr>
            <p:ph type="sldImg"/>
          </p:nvPr>
        </p:nvSpPr>
        <p:spPr>
          <a:ln/>
        </p:spPr>
      </p:sp>
      <p:sp>
        <p:nvSpPr>
          <p:cNvPr id="888835" name="Rectangle 3">
            <a:extLst>
              <a:ext uri="{FF2B5EF4-FFF2-40B4-BE49-F238E27FC236}">
                <a16:creationId xmlns:a16="http://schemas.microsoft.com/office/drawing/2014/main" id="{CCE9D3FC-730D-4E3C-83A7-A19E7EA2038E}"/>
              </a:ext>
            </a:extLst>
          </p:cNvPr>
          <p:cNvSpPr>
            <a:spLocks noGrp="1" noChangeArrowheads="1"/>
          </p:cNvSpPr>
          <p:nvPr>
            <p:ph type="body" idx="1"/>
          </p:nvPr>
        </p:nvSpPr>
        <p:spPr/>
        <p:txBody>
          <a:bodyPr/>
          <a:lstStyle/>
          <a:p>
            <a:endParaRPr lang="es-MX" altLang="es-MX"/>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5F8732C-8608-4DD5-B112-32776E582530}"/>
              </a:ext>
            </a:extLst>
          </p:cNvPr>
          <p:cNvSpPr>
            <a:spLocks noGrp="1" noChangeArrowheads="1"/>
          </p:cNvSpPr>
          <p:nvPr>
            <p:ph type="sldNum" sz="quarter" idx="5"/>
          </p:nvPr>
        </p:nvSpPr>
        <p:spPr>
          <a:ln/>
        </p:spPr>
        <p:txBody>
          <a:bodyPr/>
          <a:lstStyle/>
          <a:p>
            <a:fld id="{C1AE6CE2-BD0C-4DC4-B66D-749FCE143A7E}" type="slidenum">
              <a:rPr lang="en-US" altLang="es-MX"/>
              <a:pPr/>
              <a:t>35</a:t>
            </a:fld>
            <a:endParaRPr lang="en-US" altLang="es-MX"/>
          </a:p>
        </p:txBody>
      </p:sp>
      <p:sp>
        <p:nvSpPr>
          <p:cNvPr id="890882" name="Rectangle 2">
            <a:extLst>
              <a:ext uri="{FF2B5EF4-FFF2-40B4-BE49-F238E27FC236}">
                <a16:creationId xmlns:a16="http://schemas.microsoft.com/office/drawing/2014/main" id="{BE47A81D-89EA-454C-B682-04D6AD514F30}"/>
              </a:ext>
            </a:extLst>
          </p:cNvPr>
          <p:cNvSpPr>
            <a:spLocks noRot="1" noChangeArrowheads="1" noTextEdit="1"/>
          </p:cNvSpPr>
          <p:nvPr>
            <p:ph type="sldImg"/>
          </p:nvPr>
        </p:nvSpPr>
        <p:spPr>
          <a:ln/>
        </p:spPr>
      </p:sp>
      <p:sp>
        <p:nvSpPr>
          <p:cNvPr id="890883" name="Rectangle 3">
            <a:extLst>
              <a:ext uri="{FF2B5EF4-FFF2-40B4-BE49-F238E27FC236}">
                <a16:creationId xmlns:a16="http://schemas.microsoft.com/office/drawing/2014/main" id="{5EC00C31-4B43-48EA-B018-41F9B1301201}"/>
              </a:ext>
            </a:extLst>
          </p:cNvPr>
          <p:cNvSpPr>
            <a:spLocks noGrp="1" noChangeArrowheads="1"/>
          </p:cNvSpPr>
          <p:nvPr>
            <p:ph type="body" idx="1"/>
          </p:nvPr>
        </p:nvSpPr>
        <p:spPr/>
        <p:txBody>
          <a:bodyPr/>
          <a:lstStyle/>
          <a:p>
            <a:endParaRPr lang="es-MX" altLang="es-MX"/>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78765C40-59A5-4A2B-B676-CB71D17F2FCC}"/>
              </a:ext>
            </a:extLst>
          </p:cNvPr>
          <p:cNvSpPr>
            <a:spLocks noGrp="1" noChangeArrowheads="1"/>
          </p:cNvSpPr>
          <p:nvPr>
            <p:ph type="sldNum" sz="quarter" idx="5"/>
          </p:nvPr>
        </p:nvSpPr>
        <p:spPr>
          <a:ln/>
        </p:spPr>
        <p:txBody>
          <a:bodyPr/>
          <a:lstStyle/>
          <a:p>
            <a:fld id="{19D644C0-F9F8-4569-8295-5F7373EC2A9B}" type="slidenum">
              <a:rPr lang="en-US" altLang="es-MX"/>
              <a:pPr/>
              <a:t>36</a:t>
            </a:fld>
            <a:endParaRPr lang="en-US" altLang="es-MX"/>
          </a:p>
        </p:txBody>
      </p:sp>
      <p:sp>
        <p:nvSpPr>
          <p:cNvPr id="892930" name="Rectangle 2">
            <a:extLst>
              <a:ext uri="{FF2B5EF4-FFF2-40B4-BE49-F238E27FC236}">
                <a16:creationId xmlns:a16="http://schemas.microsoft.com/office/drawing/2014/main" id="{A77FC50D-7B24-4F88-81A0-209C8E540FBE}"/>
              </a:ext>
            </a:extLst>
          </p:cNvPr>
          <p:cNvSpPr>
            <a:spLocks noRot="1" noChangeArrowheads="1" noTextEdit="1"/>
          </p:cNvSpPr>
          <p:nvPr>
            <p:ph type="sldImg"/>
          </p:nvPr>
        </p:nvSpPr>
        <p:spPr>
          <a:ln/>
        </p:spPr>
      </p:sp>
      <p:sp>
        <p:nvSpPr>
          <p:cNvPr id="892931" name="Rectangle 3">
            <a:extLst>
              <a:ext uri="{FF2B5EF4-FFF2-40B4-BE49-F238E27FC236}">
                <a16:creationId xmlns:a16="http://schemas.microsoft.com/office/drawing/2014/main" id="{A3F7A3CC-3904-4CA1-9B76-4222BC73A779}"/>
              </a:ext>
            </a:extLst>
          </p:cNvPr>
          <p:cNvSpPr>
            <a:spLocks noGrp="1" noChangeArrowheads="1"/>
          </p:cNvSpPr>
          <p:nvPr>
            <p:ph type="body" idx="1"/>
          </p:nvPr>
        </p:nvSpPr>
        <p:spPr/>
        <p:txBody>
          <a:bodyPr/>
          <a:lstStyle/>
          <a:p>
            <a:endParaRPr lang="es-MX" altLang="es-MX"/>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E37692E6-0AB7-4593-BC1C-BEEA07D4719A}"/>
              </a:ext>
            </a:extLst>
          </p:cNvPr>
          <p:cNvSpPr>
            <a:spLocks noGrp="1" noChangeArrowheads="1"/>
          </p:cNvSpPr>
          <p:nvPr>
            <p:ph type="sldNum" sz="quarter" idx="5"/>
          </p:nvPr>
        </p:nvSpPr>
        <p:spPr>
          <a:ln/>
        </p:spPr>
        <p:txBody>
          <a:bodyPr/>
          <a:lstStyle/>
          <a:p>
            <a:fld id="{E33DD8C9-FB6C-4779-B489-E663A78EFFB9}" type="slidenum">
              <a:rPr lang="en-US" altLang="es-MX"/>
              <a:pPr/>
              <a:t>37</a:t>
            </a:fld>
            <a:endParaRPr lang="en-US" altLang="es-MX"/>
          </a:p>
        </p:txBody>
      </p:sp>
      <p:sp>
        <p:nvSpPr>
          <p:cNvPr id="894978" name="Rectangle 2">
            <a:extLst>
              <a:ext uri="{FF2B5EF4-FFF2-40B4-BE49-F238E27FC236}">
                <a16:creationId xmlns:a16="http://schemas.microsoft.com/office/drawing/2014/main" id="{128B8D50-11AA-443D-B3B7-68A7ECCBEFA9}"/>
              </a:ext>
            </a:extLst>
          </p:cNvPr>
          <p:cNvSpPr>
            <a:spLocks noRot="1" noChangeArrowheads="1" noTextEdit="1"/>
          </p:cNvSpPr>
          <p:nvPr>
            <p:ph type="sldImg"/>
          </p:nvPr>
        </p:nvSpPr>
        <p:spPr>
          <a:ln/>
        </p:spPr>
      </p:sp>
      <p:sp>
        <p:nvSpPr>
          <p:cNvPr id="894979" name="Rectangle 3">
            <a:extLst>
              <a:ext uri="{FF2B5EF4-FFF2-40B4-BE49-F238E27FC236}">
                <a16:creationId xmlns:a16="http://schemas.microsoft.com/office/drawing/2014/main" id="{F4789D2B-D95C-4E50-9569-7CEA28FA34C2}"/>
              </a:ext>
            </a:extLst>
          </p:cNvPr>
          <p:cNvSpPr>
            <a:spLocks noGrp="1" noChangeArrowheads="1"/>
          </p:cNvSpPr>
          <p:nvPr>
            <p:ph type="body" idx="1"/>
          </p:nvPr>
        </p:nvSpPr>
        <p:spPr/>
        <p:txBody>
          <a:bodyPr/>
          <a:lstStyle/>
          <a:p>
            <a:endParaRPr lang="es-MX" altLang="es-MX"/>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3AC607A5-FF42-4D24-9D1F-B3780E1D86E1}"/>
              </a:ext>
            </a:extLst>
          </p:cNvPr>
          <p:cNvSpPr>
            <a:spLocks noGrp="1" noChangeArrowheads="1"/>
          </p:cNvSpPr>
          <p:nvPr>
            <p:ph type="sldNum" sz="quarter" idx="5"/>
          </p:nvPr>
        </p:nvSpPr>
        <p:spPr>
          <a:ln/>
        </p:spPr>
        <p:txBody>
          <a:bodyPr/>
          <a:lstStyle/>
          <a:p>
            <a:fld id="{D142FAD8-E404-4138-8169-81167480EDD1}" type="slidenum">
              <a:rPr lang="en-US" altLang="es-MX"/>
              <a:pPr/>
              <a:t>38</a:t>
            </a:fld>
            <a:endParaRPr lang="en-US" altLang="es-MX"/>
          </a:p>
        </p:txBody>
      </p:sp>
      <p:sp>
        <p:nvSpPr>
          <p:cNvPr id="897026" name="Rectangle 2">
            <a:extLst>
              <a:ext uri="{FF2B5EF4-FFF2-40B4-BE49-F238E27FC236}">
                <a16:creationId xmlns:a16="http://schemas.microsoft.com/office/drawing/2014/main" id="{9C2DEA98-14B0-4880-BA59-78ED32A10950}"/>
              </a:ext>
            </a:extLst>
          </p:cNvPr>
          <p:cNvSpPr>
            <a:spLocks noRot="1" noChangeArrowheads="1" noTextEdit="1"/>
          </p:cNvSpPr>
          <p:nvPr>
            <p:ph type="sldImg"/>
          </p:nvPr>
        </p:nvSpPr>
        <p:spPr>
          <a:ln/>
        </p:spPr>
      </p:sp>
      <p:sp>
        <p:nvSpPr>
          <p:cNvPr id="897027" name="Rectangle 3">
            <a:extLst>
              <a:ext uri="{FF2B5EF4-FFF2-40B4-BE49-F238E27FC236}">
                <a16:creationId xmlns:a16="http://schemas.microsoft.com/office/drawing/2014/main" id="{A8D31F60-4A6E-4B19-8F51-8D740A2A9716}"/>
              </a:ext>
            </a:extLst>
          </p:cNvPr>
          <p:cNvSpPr>
            <a:spLocks noGrp="1" noChangeArrowheads="1"/>
          </p:cNvSpPr>
          <p:nvPr>
            <p:ph type="body" idx="1"/>
          </p:nvPr>
        </p:nvSpPr>
        <p:spPr/>
        <p:txBody>
          <a:bodyPr/>
          <a:lstStyle/>
          <a:p>
            <a:endParaRPr lang="es-MX" altLang="es-MX"/>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69A5D7B-3024-4615-9624-D440EADD7DBC}"/>
              </a:ext>
            </a:extLst>
          </p:cNvPr>
          <p:cNvSpPr>
            <a:spLocks noGrp="1" noChangeArrowheads="1"/>
          </p:cNvSpPr>
          <p:nvPr>
            <p:ph type="sldNum" sz="quarter" idx="5"/>
          </p:nvPr>
        </p:nvSpPr>
        <p:spPr>
          <a:ln/>
        </p:spPr>
        <p:txBody>
          <a:bodyPr/>
          <a:lstStyle/>
          <a:p>
            <a:fld id="{F0DEBBDC-A0A0-45C3-8A81-0174BAD7AAE5}" type="slidenum">
              <a:rPr lang="en-US" altLang="es-MX"/>
              <a:pPr/>
              <a:t>39</a:t>
            </a:fld>
            <a:endParaRPr lang="en-US" altLang="es-MX"/>
          </a:p>
        </p:txBody>
      </p:sp>
      <p:sp>
        <p:nvSpPr>
          <p:cNvPr id="899074" name="Rectangle 2">
            <a:extLst>
              <a:ext uri="{FF2B5EF4-FFF2-40B4-BE49-F238E27FC236}">
                <a16:creationId xmlns:a16="http://schemas.microsoft.com/office/drawing/2014/main" id="{26DABEBC-BA68-4295-8948-1BF59B6F690F}"/>
              </a:ext>
            </a:extLst>
          </p:cNvPr>
          <p:cNvSpPr>
            <a:spLocks noRot="1" noChangeArrowheads="1" noTextEdit="1"/>
          </p:cNvSpPr>
          <p:nvPr>
            <p:ph type="sldImg"/>
          </p:nvPr>
        </p:nvSpPr>
        <p:spPr>
          <a:ln/>
        </p:spPr>
      </p:sp>
      <p:sp>
        <p:nvSpPr>
          <p:cNvPr id="899075" name="Rectangle 3">
            <a:extLst>
              <a:ext uri="{FF2B5EF4-FFF2-40B4-BE49-F238E27FC236}">
                <a16:creationId xmlns:a16="http://schemas.microsoft.com/office/drawing/2014/main" id="{D68E1235-0AB5-4100-933B-9A54752D63BA}"/>
              </a:ext>
            </a:extLst>
          </p:cNvPr>
          <p:cNvSpPr>
            <a:spLocks noGrp="1" noChangeArrowheads="1"/>
          </p:cNvSpPr>
          <p:nvPr>
            <p:ph type="body" idx="1"/>
          </p:nvPr>
        </p:nvSpPr>
        <p:spPr/>
        <p:txBody>
          <a:bodyPr/>
          <a:lstStyle/>
          <a:p>
            <a:endParaRPr lang="es-MX" alt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B8AB796-16FB-461E-AE39-2FD1C012A7DB}"/>
              </a:ext>
            </a:extLst>
          </p:cNvPr>
          <p:cNvSpPr>
            <a:spLocks noGrp="1" noChangeArrowheads="1"/>
          </p:cNvSpPr>
          <p:nvPr>
            <p:ph type="sldNum" sz="quarter" idx="5"/>
          </p:nvPr>
        </p:nvSpPr>
        <p:spPr>
          <a:ln/>
        </p:spPr>
        <p:txBody>
          <a:bodyPr/>
          <a:lstStyle/>
          <a:p>
            <a:fld id="{DC640AB6-D635-445B-8F6F-E81ED28E6591}" type="slidenum">
              <a:rPr lang="en-US" altLang="es-MX"/>
              <a:pPr/>
              <a:t>4</a:t>
            </a:fld>
            <a:endParaRPr lang="en-US" altLang="es-MX"/>
          </a:p>
        </p:txBody>
      </p:sp>
      <p:sp>
        <p:nvSpPr>
          <p:cNvPr id="821250" name="Rectangle 2">
            <a:extLst>
              <a:ext uri="{FF2B5EF4-FFF2-40B4-BE49-F238E27FC236}">
                <a16:creationId xmlns:a16="http://schemas.microsoft.com/office/drawing/2014/main" id="{6A43F6F1-0B1A-4CC0-B02E-FE5A038C1B59}"/>
              </a:ext>
            </a:extLst>
          </p:cNvPr>
          <p:cNvSpPr>
            <a:spLocks noRot="1" noChangeArrowheads="1" noTextEdit="1"/>
          </p:cNvSpPr>
          <p:nvPr>
            <p:ph type="sldImg"/>
          </p:nvPr>
        </p:nvSpPr>
        <p:spPr>
          <a:ln/>
        </p:spPr>
      </p:sp>
      <p:sp>
        <p:nvSpPr>
          <p:cNvPr id="821251" name="Rectangle 3">
            <a:extLst>
              <a:ext uri="{FF2B5EF4-FFF2-40B4-BE49-F238E27FC236}">
                <a16:creationId xmlns:a16="http://schemas.microsoft.com/office/drawing/2014/main" id="{170142B4-70AF-4F94-93E0-A676DF4CCDB0}"/>
              </a:ext>
            </a:extLst>
          </p:cNvPr>
          <p:cNvSpPr>
            <a:spLocks noGrp="1" noChangeArrowheads="1"/>
          </p:cNvSpPr>
          <p:nvPr>
            <p:ph type="body" idx="1"/>
          </p:nvPr>
        </p:nvSpPr>
        <p:spPr/>
        <p:txBody>
          <a:bodyPr/>
          <a:lstStyle/>
          <a:p>
            <a:endParaRPr lang="es-MX" altLang="es-MX"/>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8D66EE2-7C6B-4E91-A9EC-39D929719A53}"/>
              </a:ext>
            </a:extLst>
          </p:cNvPr>
          <p:cNvSpPr>
            <a:spLocks noGrp="1" noChangeArrowheads="1"/>
          </p:cNvSpPr>
          <p:nvPr>
            <p:ph type="sldNum" sz="quarter" idx="5"/>
          </p:nvPr>
        </p:nvSpPr>
        <p:spPr>
          <a:ln/>
        </p:spPr>
        <p:txBody>
          <a:bodyPr/>
          <a:lstStyle/>
          <a:p>
            <a:fld id="{1D1829A5-C0BE-4B11-8AF1-0957E162C1C2}" type="slidenum">
              <a:rPr lang="en-US" altLang="es-MX"/>
              <a:pPr/>
              <a:t>40</a:t>
            </a:fld>
            <a:endParaRPr lang="en-US" altLang="es-MX"/>
          </a:p>
        </p:txBody>
      </p:sp>
      <p:sp>
        <p:nvSpPr>
          <p:cNvPr id="901122" name="Rectangle 2">
            <a:extLst>
              <a:ext uri="{FF2B5EF4-FFF2-40B4-BE49-F238E27FC236}">
                <a16:creationId xmlns:a16="http://schemas.microsoft.com/office/drawing/2014/main" id="{35E05570-DDB4-411C-8D88-92D088C47F0F}"/>
              </a:ext>
            </a:extLst>
          </p:cNvPr>
          <p:cNvSpPr>
            <a:spLocks noRot="1" noChangeArrowheads="1" noTextEdit="1"/>
          </p:cNvSpPr>
          <p:nvPr>
            <p:ph type="sldImg"/>
          </p:nvPr>
        </p:nvSpPr>
        <p:spPr>
          <a:ln/>
        </p:spPr>
      </p:sp>
      <p:sp>
        <p:nvSpPr>
          <p:cNvPr id="901123" name="Rectangle 3">
            <a:extLst>
              <a:ext uri="{FF2B5EF4-FFF2-40B4-BE49-F238E27FC236}">
                <a16:creationId xmlns:a16="http://schemas.microsoft.com/office/drawing/2014/main" id="{A996DFFA-0625-45EE-8F08-457AFE5374F2}"/>
              </a:ext>
            </a:extLst>
          </p:cNvPr>
          <p:cNvSpPr>
            <a:spLocks noGrp="1" noChangeArrowheads="1"/>
          </p:cNvSpPr>
          <p:nvPr>
            <p:ph type="body" idx="1"/>
          </p:nvPr>
        </p:nvSpPr>
        <p:spPr/>
        <p:txBody>
          <a:bodyPr/>
          <a:lstStyle/>
          <a:p>
            <a:endParaRPr lang="es-MX" altLang="es-MX"/>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05A832B6-4A2C-4E45-BD3F-0D0942A14917}"/>
              </a:ext>
            </a:extLst>
          </p:cNvPr>
          <p:cNvSpPr>
            <a:spLocks noGrp="1" noChangeArrowheads="1"/>
          </p:cNvSpPr>
          <p:nvPr>
            <p:ph type="sldNum" sz="quarter" idx="5"/>
          </p:nvPr>
        </p:nvSpPr>
        <p:spPr>
          <a:ln/>
        </p:spPr>
        <p:txBody>
          <a:bodyPr/>
          <a:lstStyle/>
          <a:p>
            <a:fld id="{46DD8D6A-6DD1-4DF2-AFCA-ED74886E84B5}" type="slidenum">
              <a:rPr lang="en-US" altLang="es-MX"/>
              <a:pPr/>
              <a:t>41</a:t>
            </a:fld>
            <a:endParaRPr lang="en-US" altLang="es-MX"/>
          </a:p>
        </p:txBody>
      </p:sp>
      <p:sp>
        <p:nvSpPr>
          <p:cNvPr id="903170" name="Rectangle 2">
            <a:extLst>
              <a:ext uri="{FF2B5EF4-FFF2-40B4-BE49-F238E27FC236}">
                <a16:creationId xmlns:a16="http://schemas.microsoft.com/office/drawing/2014/main" id="{30B5C85B-52A5-4D4E-94A3-87FABC5A176B}"/>
              </a:ext>
            </a:extLst>
          </p:cNvPr>
          <p:cNvSpPr>
            <a:spLocks noRot="1" noChangeArrowheads="1" noTextEdit="1"/>
          </p:cNvSpPr>
          <p:nvPr>
            <p:ph type="sldImg"/>
          </p:nvPr>
        </p:nvSpPr>
        <p:spPr>
          <a:ln/>
        </p:spPr>
      </p:sp>
      <p:sp>
        <p:nvSpPr>
          <p:cNvPr id="903171" name="Rectangle 3">
            <a:extLst>
              <a:ext uri="{FF2B5EF4-FFF2-40B4-BE49-F238E27FC236}">
                <a16:creationId xmlns:a16="http://schemas.microsoft.com/office/drawing/2014/main" id="{A4C80652-F723-48CF-A32E-6F86631C0B89}"/>
              </a:ext>
            </a:extLst>
          </p:cNvPr>
          <p:cNvSpPr>
            <a:spLocks noGrp="1" noChangeArrowheads="1"/>
          </p:cNvSpPr>
          <p:nvPr>
            <p:ph type="body" idx="1"/>
          </p:nvPr>
        </p:nvSpPr>
        <p:spPr/>
        <p:txBody>
          <a:bodyPr/>
          <a:lstStyle/>
          <a:p>
            <a:endParaRPr lang="es-MX" altLang="es-MX"/>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E96E405-ADA3-4FD2-B308-916B4F5E17CB}"/>
              </a:ext>
            </a:extLst>
          </p:cNvPr>
          <p:cNvSpPr>
            <a:spLocks noGrp="1" noChangeArrowheads="1"/>
          </p:cNvSpPr>
          <p:nvPr>
            <p:ph type="sldNum" sz="quarter" idx="5"/>
          </p:nvPr>
        </p:nvSpPr>
        <p:spPr>
          <a:ln/>
        </p:spPr>
        <p:txBody>
          <a:bodyPr/>
          <a:lstStyle/>
          <a:p>
            <a:fld id="{14BFC65A-0BA8-4DB7-A177-E1B7A3BF0CF6}" type="slidenum">
              <a:rPr lang="en-US" altLang="es-MX"/>
              <a:pPr/>
              <a:t>42</a:t>
            </a:fld>
            <a:endParaRPr lang="en-US" altLang="es-MX"/>
          </a:p>
        </p:txBody>
      </p:sp>
      <p:sp>
        <p:nvSpPr>
          <p:cNvPr id="872450" name="Rectangle 2">
            <a:extLst>
              <a:ext uri="{FF2B5EF4-FFF2-40B4-BE49-F238E27FC236}">
                <a16:creationId xmlns:a16="http://schemas.microsoft.com/office/drawing/2014/main" id="{9FDBDE6F-EF8D-49FD-9783-9A4D0E91BCD7}"/>
              </a:ext>
            </a:extLst>
          </p:cNvPr>
          <p:cNvSpPr>
            <a:spLocks noRot="1" noChangeArrowheads="1" noTextEdit="1"/>
          </p:cNvSpPr>
          <p:nvPr>
            <p:ph type="sldImg"/>
          </p:nvPr>
        </p:nvSpPr>
        <p:spPr>
          <a:ln/>
        </p:spPr>
      </p:sp>
      <p:sp>
        <p:nvSpPr>
          <p:cNvPr id="872451" name="Rectangle 3">
            <a:extLst>
              <a:ext uri="{FF2B5EF4-FFF2-40B4-BE49-F238E27FC236}">
                <a16:creationId xmlns:a16="http://schemas.microsoft.com/office/drawing/2014/main" id="{C2B234D8-6893-40FD-9D51-60FF7E4398D8}"/>
              </a:ext>
            </a:extLst>
          </p:cNvPr>
          <p:cNvSpPr>
            <a:spLocks noGrp="1" noChangeArrowheads="1"/>
          </p:cNvSpPr>
          <p:nvPr>
            <p:ph type="body" idx="1"/>
          </p:nvPr>
        </p:nvSpPr>
        <p:spPr/>
        <p:txBody>
          <a:bodyPr/>
          <a:lstStyle/>
          <a:p>
            <a:r>
              <a:rPr lang="es-ES" altLang="es-MX"/>
              <a:t>Nunca una clase abstracta podrá ser instanciada. Tiene métodos comunes a varias clases, pero no puede ser una instancia en si. Por ejemplo, la clase Animal, de la que heredan perro, gato y caballo. </a:t>
            </a:r>
            <a:endParaRPr lang="en-US" altLang="es-MX"/>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19E4B2EC-6609-4A88-BD49-DBF61A1E5538}"/>
              </a:ext>
            </a:extLst>
          </p:cNvPr>
          <p:cNvSpPr>
            <a:spLocks noGrp="1" noChangeArrowheads="1"/>
          </p:cNvSpPr>
          <p:nvPr>
            <p:ph type="sldNum" sz="quarter" idx="5"/>
          </p:nvPr>
        </p:nvSpPr>
        <p:spPr>
          <a:ln/>
        </p:spPr>
        <p:txBody>
          <a:bodyPr/>
          <a:lstStyle/>
          <a:p>
            <a:fld id="{E0E66F49-E1C7-43D9-9419-6068BBF811B1}" type="slidenum">
              <a:rPr lang="en-US" altLang="es-MX"/>
              <a:pPr/>
              <a:t>43</a:t>
            </a:fld>
            <a:endParaRPr lang="en-US" altLang="es-MX"/>
          </a:p>
        </p:txBody>
      </p:sp>
      <p:sp>
        <p:nvSpPr>
          <p:cNvPr id="874498" name="Rectangle 2">
            <a:extLst>
              <a:ext uri="{FF2B5EF4-FFF2-40B4-BE49-F238E27FC236}">
                <a16:creationId xmlns:a16="http://schemas.microsoft.com/office/drawing/2014/main" id="{FC1DE1A9-CBFF-4901-8899-1EB669ED97AE}"/>
              </a:ext>
            </a:extLst>
          </p:cNvPr>
          <p:cNvSpPr>
            <a:spLocks noRot="1" noChangeArrowheads="1" noTextEdit="1"/>
          </p:cNvSpPr>
          <p:nvPr>
            <p:ph type="sldImg"/>
          </p:nvPr>
        </p:nvSpPr>
        <p:spPr>
          <a:ln/>
        </p:spPr>
      </p:sp>
      <p:sp>
        <p:nvSpPr>
          <p:cNvPr id="874499" name="Rectangle 3">
            <a:extLst>
              <a:ext uri="{FF2B5EF4-FFF2-40B4-BE49-F238E27FC236}">
                <a16:creationId xmlns:a16="http://schemas.microsoft.com/office/drawing/2014/main" id="{75044D01-84D8-4E9F-909F-DFB8690FC2F9}"/>
              </a:ext>
            </a:extLst>
          </p:cNvPr>
          <p:cNvSpPr>
            <a:spLocks noGrp="1" noChangeArrowheads="1"/>
          </p:cNvSpPr>
          <p:nvPr>
            <p:ph type="body" idx="1"/>
          </p:nvPr>
        </p:nvSpPr>
        <p:spPr/>
        <p:txBody>
          <a:bodyPr/>
          <a:lstStyle/>
          <a:p>
            <a:endParaRPr lang="es-MX" altLang="es-MX"/>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04BFCB5-5A6D-46D2-96DE-E0EAABAFD071}"/>
              </a:ext>
            </a:extLst>
          </p:cNvPr>
          <p:cNvSpPr>
            <a:spLocks noGrp="1" noChangeArrowheads="1"/>
          </p:cNvSpPr>
          <p:nvPr>
            <p:ph type="sldNum" sz="quarter" idx="5"/>
          </p:nvPr>
        </p:nvSpPr>
        <p:spPr>
          <a:ln/>
        </p:spPr>
        <p:txBody>
          <a:bodyPr/>
          <a:lstStyle/>
          <a:p>
            <a:fld id="{36635AC3-9BC6-4453-9F33-7813B60610A6}" type="slidenum">
              <a:rPr lang="en-US" altLang="es-MX"/>
              <a:pPr/>
              <a:t>44</a:t>
            </a:fld>
            <a:endParaRPr lang="en-US" altLang="es-MX"/>
          </a:p>
        </p:txBody>
      </p:sp>
      <p:sp>
        <p:nvSpPr>
          <p:cNvPr id="876546" name="Rectangle 2">
            <a:extLst>
              <a:ext uri="{FF2B5EF4-FFF2-40B4-BE49-F238E27FC236}">
                <a16:creationId xmlns:a16="http://schemas.microsoft.com/office/drawing/2014/main" id="{0ED52039-11F1-43A2-BAE8-46F7A49A1B29}"/>
              </a:ext>
            </a:extLst>
          </p:cNvPr>
          <p:cNvSpPr>
            <a:spLocks noRot="1" noChangeArrowheads="1" noTextEdit="1"/>
          </p:cNvSpPr>
          <p:nvPr>
            <p:ph type="sldImg"/>
          </p:nvPr>
        </p:nvSpPr>
        <p:spPr>
          <a:ln/>
        </p:spPr>
      </p:sp>
      <p:sp>
        <p:nvSpPr>
          <p:cNvPr id="876547" name="Rectangle 3">
            <a:extLst>
              <a:ext uri="{FF2B5EF4-FFF2-40B4-BE49-F238E27FC236}">
                <a16:creationId xmlns:a16="http://schemas.microsoft.com/office/drawing/2014/main" id="{9701A27E-0DC4-4FC9-91DD-170C88524C5C}"/>
              </a:ext>
            </a:extLst>
          </p:cNvPr>
          <p:cNvSpPr>
            <a:spLocks noGrp="1" noChangeArrowheads="1"/>
          </p:cNvSpPr>
          <p:nvPr>
            <p:ph type="body" idx="1"/>
          </p:nvPr>
        </p:nvSpPr>
        <p:spPr/>
        <p:txBody>
          <a:bodyPr/>
          <a:lstStyle/>
          <a:p>
            <a:endParaRPr lang="es-MX" altLang="es-MX"/>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ED5A2AD1-7C9F-42F1-B23B-356661647278}"/>
              </a:ext>
            </a:extLst>
          </p:cNvPr>
          <p:cNvSpPr>
            <a:spLocks noGrp="1" noChangeArrowheads="1"/>
          </p:cNvSpPr>
          <p:nvPr>
            <p:ph type="sldNum" sz="quarter" idx="5"/>
          </p:nvPr>
        </p:nvSpPr>
        <p:spPr>
          <a:ln/>
        </p:spPr>
        <p:txBody>
          <a:bodyPr/>
          <a:lstStyle/>
          <a:p>
            <a:fld id="{72BA6580-BDDC-4523-ACC9-86BC114F2369}" type="slidenum">
              <a:rPr lang="en-US" altLang="es-MX"/>
              <a:pPr/>
              <a:t>45</a:t>
            </a:fld>
            <a:endParaRPr lang="en-US" altLang="es-MX"/>
          </a:p>
        </p:txBody>
      </p:sp>
      <p:sp>
        <p:nvSpPr>
          <p:cNvPr id="878594" name="Rectangle 2">
            <a:extLst>
              <a:ext uri="{FF2B5EF4-FFF2-40B4-BE49-F238E27FC236}">
                <a16:creationId xmlns:a16="http://schemas.microsoft.com/office/drawing/2014/main" id="{45074E2C-B68E-4692-B6BC-E810E6A08650}"/>
              </a:ext>
            </a:extLst>
          </p:cNvPr>
          <p:cNvSpPr>
            <a:spLocks noRot="1" noChangeArrowheads="1" noTextEdit="1"/>
          </p:cNvSpPr>
          <p:nvPr>
            <p:ph type="sldImg"/>
          </p:nvPr>
        </p:nvSpPr>
        <p:spPr>
          <a:ln/>
        </p:spPr>
      </p:sp>
      <p:sp>
        <p:nvSpPr>
          <p:cNvPr id="878595" name="Rectangle 3">
            <a:extLst>
              <a:ext uri="{FF2B5EF4-FFF2-40B4-BE49-F238E27FC236}">
                <a16:creationId xmlns:a16="http://schemas.microsoft.com/office/drawing/2014/main" id="{FCA419B0-D558-48B8-9EEF-6DB6F37C60D1}"/>
              </a:ext>
            </a:extLst>
          </p:cNvPr>
          <p:cNvSpPr>
            <a:spLocks noGrp="1" noChangeArrowheads="1"/>
          </p:cNvSpPr>
          <p:nvPr>
            <p:ph type="body" idx="1"/>
          </p:nvPr>
        </p:nvSpPr>
        <p:spPr/>
        <p:txBody>
          <a:bodyPr/>
          <a:lstStyle/>
          <a:p>
            <a:endParaRPr lang="es-MX" altLang="es-MX"/>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FAA82AB-1621-4056-97F1-268F977D72D6}"/>
              </a:ext>
            </a:extLst>
          </p:cNvPr>
          <p:cNvSpPr>
            <a:spLocks noGrp="1" noChangeArrowheads="1"/>
          </p:cNvSpPr>
          <p:nvPr>
            <p:ph type="sldNum" sz="quarter" idx="5"/>
          </p:nvPr>
        </p:nvSpPr>
        <p:spPr>
          <a:ln/>
        </p:spPr>
        <p:txBody>
          <a:bodyPr/>
          <a:lstStyle/>
          <a:p>
            <a:fld id="{0C801394-D238-46EC-9810-C95C1BA42F34}" type="slidenum">
              <a:rPr lang="en-US" altLang="es-MX"/>
              <a:pPr/>
              <a:t>46</a:t>
            </a:fld>
            <a:endParaRPr lang="en-US" altLang="es-MX"/>
          </a:p>
        </p:txBody>
      </p:sp>
      <p:sp>
        <p:nvSpPr>
          <p:cNvPr id="880642" name="Rectangle 2">
            <a:extLst>
              <a:ext uri="{FF2B5EF4-FFF2-40B4-BE49-F238E27FC236}">
                <a16:creationId xmlns:a16="http://schemas.microsoft.com/office/drawing/2014/main" id="{2C8B10EF-A7AF-425F-B508-556F0D0B8485}"/>
              </a:ext>
            </a:extLst>
          </p:cNvPr>
          <p:cNvSpPr>
            <a:spLocks noRot="1" noChangeArrowheads="1" noTextEdit="1"/>
          </p:cNvSpPr>
          <p:nvPr>
            <p:ph type="sldImg"/>
          </p:nvPr>
        </p:nvSpPr>
        <p:spPr>
          <a:ln/>
        </p:spPr>
      </p:sp>
      <p:sp>
        <p:nvSpPr>
          <p:cNvPr id="880643" name="Rectangle 3">
            <a:extLst>
              <a:ext uri="{FF2B5EF4-FFF2-40B4-BE49-F238E27FC236}">
                <a16:creationId xmlns:a16="http://schemas.microsoft.com/office/drawing/2014/main" id="{68E98513-6D24-4C78-9BF2-645B1B961700}"/>
              </a:ext>
            </a:extLst>
          </p:cNvPr>
          <p:cNvSpPr>
            <a:spLocks noGrp="1" noChangeArrowheads="1"/>
          </p:cNvSpPr>
          <p:nvPr>
            <p:ph type="body" idx="1"/>
          </p:nvPr>
        </p:nvSpPr>
        <p:spPr/>
        <p:txBody>
          <a:bodyPr/>
          <a:lstStyle/>
          <a:p>
            <a:endParaRPr lang="es-MX" altLang="es-MX"/>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8989348-264A-4AFF-8CF4-738F969524C0}"/>
              </a:ext>
            </a:extLst>
          </p:cNvPr>
          <p:cNvSpPr>
            <a:spLocks noGrp="1" noChangeArrowheads="1"/>
          </p:cNvSpPr>
          <p:nvPr>
            <p:ph type="sldNum" sz="quarter" idx="5"/>
          </p:nvPr>
        </p:nvSpPr>
        <p:spPr>
          <a:ln/>
        </p:spPr>
        <p:txBody>
          <a:bodyPr/>
          <a:lstStyle/>
          <a:p>
            <a:fld id="{444EE132-92A6-448C-9156-89C4A0AE6486}" type="slidenum">
              <a:rPr lang="en-US" altLang="es-MX"/>
              <a:pPr/>
              <a:t>47</a:t>
            </a:fld>
            <a:endParaRPr lang="en-US" altLang="es-MX"/>
          </a:p>
        </p:txBody>
      </p:sp>
      <p:sp>
        <p:nvSpPr>
          <p:cNvPr id="882690" name="Rectangle 2">
            <a:extLst>
              <a:ext uri="{FF2B5EF4-FFF2-40B4-BE49-F238E27FC236}">
                <a16:creationId xmlns:a16="http://schemas.microsoft.com/office/drawing/2014/main" id="{51554615-22FB-489B-AA5C-9DF4FD22D961}"/>
              </a:ext>
            </a:extLst>
          </p:cNvPr>
          <p:cNvSpPr>
            <a:spLocks noRot="1" noChangeArrowheads="1" noTextEdit="1"/>
          </p:cNvSpPr>
          <p:nvPr>
            <p:ph type="sldImg"/>
          </p:nvPr>
        </p:nvSpPr>
        <p:spPr>
          <a:ln/>
        </p:spPr>
      </p:sp>
      <p:sp>
        <p:nvSpPr>
          <p:cNvPr id="882691" name="Rectangle 3">
            <a:extLst>
              <a:ext uri="{FF2B5EF4-FFF2-40B4-BE49-F238E27FC236}">
                <a16:creationId xmlns:a16="http://schemas.microsoft.com/office/drawing/2014/main" id="{3E8A546D-E1DD-44B2-A434-3F3F001CE9D6}"/>
              </a:ext>
            </a:extLst>
          </p:cNvPr>
          <p:cNvSpPr>
            <a:spLocks noGrp="1" noChangeArrowheads="1"/>
          </p:cNvSpPr>
          <p:nvPr>
            <p:ph type="body" idx="1"/>
          </p:nvPr>
        </p:nvSpPr>
        <p:spPr/>
        <p:txBody>
          <a:bodyPr/>
          <a:lstStyle/>
          <a:p>
            <a:endParaRPr lang="es-MX" altLang="es-MX"/>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EE2AD3C1-BBD9-4D2B-86B8-EC0583B60A8A}"/>
              </a:ext>
            </a:extLst>
          </p:cNvPr>
          <p:cNvSpPr>
            <a:spLocks noGrp="1" noChangeArrowheads="1"/>
          </p:cNvSpPr>
          <p:nvPr>
            <p:ph type="sldNum" sz="quarter" idx="5"/>
          </p:nvPr>
        </p:nvSpPr>
        <p:spPr>
          <a:ln/>
        </p:spPr>
        <p:txBody>
          <a:bodyPr/>
          <a:lstStyle/>
          <a:p>
            <a:fld id="{1AC32AAE-CB73-4C5E-A7F5-89E004BA6778}" type="slidenum">
              <a:rPr lang="en-US" altLang="es-MX"/>
              <a:pPr/>
              <a:t>48</a:t>
            </a:fld>
            <a:endParaRPr lang="en-US" altLang="es-MX"/>
          </a:p>
        </p:txBody>
      </p:sp>
      <p:sp>
        <p:nvSpPr>
          <p:cNvPr id="911362" name="Rectangle 2">
            <a:extLst>
              <a:ext uri="{FF2B5EF4-FFF2-40B4-BE49-F238E27FC236}">
                <a16:creationId xmlns:a16="http://schemas.microsoft.com/office/drawing/2014/main" id="{C449B9BE-9DF5-4851-8B5F-BD649902B205}"/>
              </a:ext>
            </a:extLst>
          </p:cNvPr>
          <p:cNvSpPr>
            <a:spLocks noRot="1" noChangeArrowheads="1" noTextEdit="1"/>
          </p:cNvSpPr>
          <p:nvPr>
            <p:ph type="sldImg"/>
          </p:nvPr>
        </p:nvSpPr>
        <p:spPr>
          <a:ln/>
        </p:spPr>
      </p:sp>
      <p:sp>
        <p:nvSpPr>
          <p:cNvPr id="911363" name="Rectangle 3">
            <a:extLst>
              <a:ext uri="{FF2B5EF4-FFF2-40B4-BE49-F238E27FC236}">
                <a16:creationId xmlns:a16="http://schemas.microsoft.com/office/drawing/2014/main" id="{59BB8FF7-B83C-48BC-A20E-9FB3875C6576}"/>
              </a:ext>
            </a:extLst>
          </p:cNvPr>
          <p:cNvSpPr>
            <a:spLocks noGrp="1" noChangeArrowheads="1"/>
          </p:cNvSpPr>
          <p:nvPr>
            <p:ph type="body" idx="1"/>
          </p:nvPr>
        </p:nvSpPr>
        <p:spPr/>
        <p:txBody>
          <a:bodyPr/>
          <a:lstStyle/>
          <a:p>
            <a:r>
              <a:rPr lang="es-ES" altLang="es-MX"/>
              <a:t>Los métodos estáticos forman parte de una clase, pero pueden ser invocados sin necesidad de que esta sea instanciada.  Solo podrá acceder a atributos de la clase que sean estáticos también. El uso de métodos estáticos resulta muchas veces práctico, pero implica perdidas de performance.</a:t>
            </a:r>
          </a:p>
          <a:p>
            <a:endParaRPr lang="es-ES" altLang="es-MX"/>
          </a:p>
          <a:p>
            <a:r>
              <a:rPr lang="es-ES" altLang="es-MX"/>
              <a:t>Los atributos estáticos se declararan con los mismos modificadores, dentro de la clase.</a:t>
            </a:r>
            <a:endParaRPr lang="en-US" altLang="es-MX"/>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E4996F4-CDDC-4F12-9746-0F54CAF76601}"/>
              </a:ext>
            </a:extLst>
          </p:cNvPr>
          <p:cNvSpPr>
            <a:spLocks noGrp="1" noChangeArrowheads="1"/>
          </p:cNvSpPr>
          <p:nvPr>
            <p:ph type="sldNum" sz="quarter" idx="5"/>
          </p:nvPr>
        </p:nvSpPr>
        <p:spPr>
          <a:ln/>
        </p:spPr>
        <p:txBody>
          <a:bodyPr/>
          <a:lstStyle/>
          <a:p>
            <a:fld id="{96E76D7A-189E-45CD-95EB-B4081556AD3C}" type="slidenum">
              <a:rPr lang="en-US" altLang="es-MX"/>
              <a:pPr/>
              <a:t>49</a:t>
            </a:fld>
            <a:endParaRPr lang="en-US" altLang="es-MX"/>
          </a:p>
        </p:txBody>
      </p:sp>
      <p:sp>
        <p:nvSpPr>
          <p:cNvPr id="915458" name="Rectangle 2">
            <a:extLst>
              <a:ext uri="{FF2B5EF4-FFF2-40B4-BE49-F238E27FC236}">
                <a16:creationId xmlns:a16="http://schemas.microsoft.com/office/drawing/2014/main" id="{D539BF7E-B460-4607-AA17-BBE899E94742}"/>
              </a:ext>
            </a:extLst>
          </p:cNvPr>
          <p:cNvSpPr>
            <a:spLocks noRot="1" noChangeArrowheads="1" noTextEdit="1"/>
          </p:cNvSpPr>
          <p:nvPr>
            <p:ph type="sldImg"/>
          </p:nvPr>
        </p:nvSpPr>
        <p:spPr>
          <a:ln/>
        </p:spPr>
      </p:sp>
      <p:sp>
        <p:nvSpPr>
          <p:cNvPr id="915459" name="Rectangle 3">
            <a:extLst>
              <a:ext uri="{FF2B5EF4-FFF2-40B4-BE49-F238E27FC236}">
                <a16:creationId xmlns:a16="http://schemas.microsoft.com/office/drawing/2014/main" id="{35695C86-59FA-4017-BFC0-43F7A3908B28}"/>
              </a:ext>
            </a:extLst>
          </p:cNvPr>
          <p:cNvSpPr>
            <a:spLocks noGrp="1" noChangeArrowheads="1"/>
          </p:cNvSpPr>
          <p:nvPr>
            <p:ph type="body" idx="1"/>
          </p:nvPr>
        </p:nvSpPr>
        <p:spPr/>
        <p:txBody>
          <a:bodyPr/>
          <a:lstStyle/>
          <a:p>
            <a:endParaRPr lang="es-MX" altLang="es-MX"/>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08CF7CF-AA7A-4E49-AABA-3C82D4F8F7AC}"/>
              </a:ext>
            </a:extLst>
          </p:cNvPr>
          <p:cNvSpPr>
            <a:spLocks noGrp="1" noChangeArrowheads="1"/>
          </p:cNvSpPr>
          <p:nvPr>
            <p:ph type="sldNum" sz="quarter" idx="5"/>
          </p:nvPr>
        </p:nvSpPr>
        <p:spPr>
          <a:ln/>
        </p:spPr>
        <p:txBody>
          <a:bodyPr/>
          <a:lstStyle/>
          <a:p>
            <a:fld id="{1417ADDF-148A-44CC-81F2-7436A5D9F2C3}" type="slidenum">
              <a:rPr lang="en-US" altLang="es-MX"/>
              <a:pPr/>
              <a:t>5</a:t>
            </a:fld>
            <a:endParaRPr lang="en-US" altLang="es-MX"/>
          </a:p>
        </p:txBody>
      </p:sp>
      <p:sp>
        <p:nvSpPr>
          <p:cNvPr id="823298" name="Rectangle 2">
            <a:extLst>
              <a:ext uri="{FF2B5EF4-FFF2-40B4-BE49-F238E27FC236}">
                <a16:creationId xmlns:a16="http://schemas.microsoft.com/office/drawing/2014/main" id="{B33B912F-1783-4D33-82C4-737591855F2F}"/>
              </a:ext>
            </a:extLst>
          </p:cNvPr>
          <p:cNvSpPr>
            <a:spLocks noRot="1" noChangeArrowheads="1" noTextEdit="1"/>
          </p:cNvSpPr>
          <p:nvPr>
            <p:ph type="sldImg"/>
          </p:nvPr>
        </p:nvSpPr>
        <p:spPr>
          <a:ln/>
        </p:spPr>
      </p:sp>
      <p:sp>
        <p:nvSpPr>
          <p:cNvPr id="823299" name="Rectangle 3">
            <a:extLst>
              <a:ext uri="{FF2B5EF4-FFF2-40B4-BE49-F238E27FC236}">
                <a16:creationId xmlns:a16="http://schemas.microsoft.com/office/drawing/2014/main" id="{8D5E9014-0D8D-4052-83AA-E5320076DE7F}"/>
              </a:ext>
            </a:extLst>
          </p:cNvPr>
          <p:cNvSpPr>
            <a:spLocks noGrp="1" noChangeArrowheads="1"/>
          </p:cNvSpPr>
          <p:nvPr>
            <p:ph type="body" idx="1"/>
          </p:nvPr>
        </p:nvSpPr>
        <p:spPr/>
        <p:txBody>
          <a:bodyPr/>
          <a:lstStyle/>
          <a:p>
            <a:r>
              <a:rPr lang="es-ES" altLang="es-MX"/>
              <a:t>Existen situaciones donde la conversión de una variable es necesaria, principalmente cuando interactúe con el usuario. .NET dispone de la clase Convert, la cual contiene diversos métodos para convertir tipos de dato entre si, como puede ver en los ejemplos (ToInt32, ToDouble, ToString). </a:t>
            </a:r>
          </a:p>
          <a:p>
            <a:endParaRPr lang="es-ES" altLang="es-MX"/>
          </a:p>
          <a:p>
            <a:r>
              <a:rPr lang="es-ES" altLang="es-MX"/>
              <a:t>También se puede utilizar la función Ctype para convertir un objeto, informando el contenido y el tipo de dato que deberá ser convertido. Trabajando con objetos, se  podrá hacer “boxing” y “unboxing”, que es la conversión implícita de un objeto o tipo en otro objeto o tipo.</a:t>
            </a:r>
          </a:p>
          <a:p>
            <a:r>
              <a:rPr lang="es-ES" altLang="es-MX"/>
              <a:t>Esto representa un CAST.</a:t>
            </a:r>
          </a:p>
          <a:p>
            <a:endParaRPr lang="es-ES" altLang="es-MX"/>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9185712-9BCA-4BD0-8DF4-0A99F4C07E9D}"/>
              </a:ext>
            </a:extLst>
          </p:cNvPr>
          <p:cNvSpPr>
            <a:spLocks noGrp="1" noChangeArrowheads="1"/>
          </p:cNvSpPr>
          <p:nvPr>
            <p:ph type="sldNum" sz="quarter" idx="5"/>
          </p:nvPr>
        </p:nvSpPr>
        <p:spPr>
          <a:ln/>
        </p:spPr>
        <p:txBody>
          <a:bodyPr/>
          <a:lstStyle/>
          <a:p>
            <a:fld id="{6A7D6B56-1989-489D-9D40-B592CFAA7A13}" type="slidenum">
              <a:rPr lang="en-US" altLang="es-MX"/>
              <a:pPr/>
              <a:t>50</a:t>
            </a:fld>
            <a:endParaRPr lang="en-US" altLang="es-MX"/>
          </a:p>
        </p:txBody>
      </p:sp>
      <p:sp>
        <p:nvSpPr>
          <p:cNvPr id="944130" name="Rectangle 2">
            <a:extLst>
              <a:ext uri="{FF2B5EF4-FFF2-40B4-BE49-F238E27FC236}">
                <a16:creationId xmlns:a16="http://schemas.microsoft.com/office/drawing/2014/main" id="{194AA4C2-B52F-4B5A-988A-AD7775C2056A}"/>
              </a:ext>
            </a:extLst>
          </p:cNvPr>
          <p:cNvSpPr>
            <a:spLocks noRot="1" noChangeArrowheads="1" noTextEdit="1"/>
          </p:cNvSpPr>
          <p:nvPr>
            <p:ph type="sldImg"/>
          </p:nvPr>
        </p:nvSpPr>
        <p:spPr>
          <a:ln/>
        </p:spPr>
      </p:sp>
      <p:sp>
        <p:nvSpPr>
          <p:cNvPr id="944131" name="Rectangle 3">
            <a:extLst>
              <a:ext uri="{FF2B5EF4-FFF2-40B4-BE49-F238E27FC236}">
                <a16:creationId xmlns:a16="http://schemas.microsoft.com/office/drawing/2014/main" id="{2F6A2ECB-E5D8-4C68-87CB-5564CD8E53E8}"/>
              </a:ext>
            </a:extLst>
          </p:cNvPr>
          <p:cNvSpPr>
            <a:spLocks noGrp="1" noChangeArrowheads="1"/>
          </p:cNvSpPr>
          <p:nvPr>
            <p:ph type="body" idx="1"/>
          </p:nvPr>
        </p:nvSpPr>
        <p:spPr/>
        <p:txBody>
          <a:bodyPr/>
          <a:lstStyle/>
          <a:p>
            <a:endParaRPr lang="es-MX" altLang="es-MX"/>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6C2FBFF9-0832-47FF-B633-1E55987C30B3}"/>
              </a:ext>
            </a:extLst>
          </p:cNvPr>
          <p:cNvSpPr>
            <a:spLocks noGrp="1" noChangeArrowheads="1"/>
          </p:cNvSpPr>
          <p:nvPr>
            <p:ph type="sldNum" sz="quarter" idx="5"/>
          </p:nvPr>
        </p:nvSpPr>
        <p:spPr>
          <a:ln/>
        </p:spPr>
        <p:txBody>
          <a:bodyPr/>
          <a:lstStyle/>
          <a:p>
            <a:fld id="{B95DCE98-3630-4D79-862B-E0C8FF6A8D2A}" type="slidenum">
              <a:rPr lang="en-US" altLang="es-MX"/>
              <a:pPr/>
              <a:t>51</a:t>
            </a:fld>
            <a:endParaRPr lang="en-US" altLang="es-MX"/>
          </a:p>
        </p:txBody>
      </p:sp>
      <p:sp>
        <p:nvSpPr>
          <p:cNvPr id="917506" name="Rectangle 2">
            <a:extLst>
              <a:ext uri="{FF2B5EF4-FFF2-40B4-BE49-F238E27FC236}">
                <a16:creationId xmlns:a16="http://schemas.microsoft.com/office/drawing/2014/main" id="{F76795D8-7AE8-4A59-98DC-0F4A00711367}"/>
              </a:ext>
            </a:extLst>
          </p:cNvPr>
          <p:cNvSpPr>
            <a:spLocks noRot="1" noChangeArrowheads="1" noTextEdit="1"/>
          </p:cNvSpPr>
          <p:nvPr>
            <p:ph type="sldImg"/>
          </p:nvPr>
        </p:nvSpPr>
        <p:spPr>
          <a:ln/>
        </p:spPr>
      </p:sp>
      <p:sp>
        <p:nvSpPr>
          <p:cNvPr id="917507" name="Rectangle 3">
            <a:extLst>
              <a:ext uri="{FF2B5EF4-FFF2-40B4-BE49-F238E27FC236}">
                <a16:creationId xmlns:a16="http://schemas.microsoft.com/office/drawing/2014/main" id="{DB5711AB-6129-456D-B945-9AEA6A8CB86C}"/>
              </a:ext>
            </a:extLst>
          </p:cNvPr>
          <p:cNvSpPr>
            <a:spLocks noGrp="1" noChangeArrowheads="1"/>
          </p:cNvSpPr>
          <p:nvPr>
            <p:ph type="body" idx="1"/>
          </p:nvPr>
        </p:nvSpPr>
        <p:spPr/>
        <p:txBody>
          <a:bodyPr/>
          <a:lstStyle/>
          <a:p>
            <a:endParaRPr lang="es-MX" altLang="es-MX"/>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F22E97C-1932-47D7-A6D4-D2E74959CDD8}"/>
              </a:ext>
            </a:extLst>
          </p:cNvPr>
          <p:cNvSpPr>
            <a:spLocks noGrp="1" noChangeArrowheads="1"/>
          </p:cNvSpPr>
          <p:nvPr>
            <p:ph type="sldNum" sz="quarter" idx="5"/>
          </p:nvPr>
        </p:nvSpPr>
        <p:spPr>
          <a:ln/>
        </p:spPr>
        <p:txBody>
          <a:bodyPr/>
          <a:lstStyle/>
          <a:p>
            <a:fld id="{AF6D7E93-509D-4594-8EB4-46F86CE7A1D0}" type="slidenum">
              <a:rPr lang="en-US" altLang="es-MX"/>
              <a:pPr/>
              <a:t>52</a:t>
            </a:fld>
            <a:endParaRPr lang="en-US" altLang="es-MX"/>
          </a:p>
        </p:txBody>
      </p:sp>
      <p:sp>
        <p:nvSpPr>
          <p:cNvPr id="919554" name="Rectangle 2">
            <a:extLst>
              <a:ext uri="{FF2B5EF4-FFF2-40B4-BE49-F238E27FC236}">
                <a16:creationId xmlns:a16="http://schemas.microsoft.com/office/drawing/2014/main" id="{A37AEAE0-354D-4F8E-8770-24BBCEB0506A}"/>
              </a:ext>
            </a:extLst>
          </p:cNvPr>
          <p:cNvSpPr>
            <a:spLocks noRot="1" noChangeArrowheads="1" noTextEdit="1"/>
          </p:cNvSpPr>
          <p:nvPr>
            <p:ph type="sldImg"/>
          </p:nvPr>
        </p:nvSpPr>
        <p:spPr>
          <a:ln/>
        </p:spPr>
      </p:sp>
      <p:sp>
        <p:nvSpPr>
          <p:cNvPr id="919555" name="Rectangle 3">
            <a:extLst>
              <a:ext uri="{FF2B5EF4-FFF2-40B4-BE49-F238E27FC236}">
                <a16:creationId xmlns:a16="http://schemas.microsoft.com/office/drawing/2014/main" id="{F97AAD7B-6F56-4126-AE1A-3F7EBDC6BDD3}"/>
              </a:ext>
            </a:extLst>
          </p:cNvPr>
          <p:cNvSpPr>
            <a:spLocks noGrp="1" noChangeArrowheads="1"/>
          </p:cNvSpPr>
          <p:nvPr>
            <p:ph type="body" idx="1"/>
          </p:nvPr>
        </p:nvSpPr>
        <p:spPr/>
        <p:txBody>
          <a:bodyPr/>
          <a:lstStyle/>
          <a:p>
            <a:r>
              <a:rPr lang="es-ES" altLang="es-MX"/>
              <a:t>¿Por qué usar Class Designer?</a:t>
            </a:r>
          </a:p>
          <a:p>
            <a:endParaRPr lang="es-ES" altLang="es-MX"/>
          </a:p>
          <a:p>
            <a:r>
              <a:rPr lang="es-ES" altLang="es-MX"/>
              <a:t>-Permite entender el código existente: El código existente puede ser complicado y confuso de entender. Con un diseñador de clases visual, es posible explorar de manera gráfica la jerarquía de clases y comprender como las clases se relacionan entre si</a:t>
            </a:r>
          </a:p>
          <a:p>
            <a:r>
              <a:rPr lang="es-ES" altLang="es-MX"/>
              <a:t>-Diseño de clases: El diseñador de clases visual permite crear gráficamente el diseño y la implementación en alto nivel del software</a:t>
            </a:r>
            <a:endParaRPr lang="en-US" altLang="es-MX"/>
          </a:p>
          <a:p>
            <a:r>
              <a:rPr lang="es-ES" altLang="es-MX"/>
              <a:t>-Revisar y refactorizar el código: Un diseñador visual de clases es una herramienta poderosa para revisión y refactorización de código. Los diagramas existentes pueden ser revisados y refactorizados, ganando tiempo.</a:t>
            </a:r>
          </a:p>
          <a:p>
            <a:r>
              <a:rPr lang="es-ES" altLang="es-MX"/>
              <a:t>-Diagramas de clases para documentación: Los diagramas de clases pueden ser utilizados para documentar las jerarquías de clases existentes, mostrando de manera gráfica la herencia. Los diagramas de clases también son útiles para comunicar ideas en grupos de trabajo</a:t>
            </a:r>
            <a:endParaRPr lang="en-US" altLang="es-MX"/>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EC5FBBA9-1C8F-4DEF-A076-AB5FB253C968}"/>
              </a:ext>
            </a:extLst>
          </p:cNvPr>
          <p:cNvSpPr>
            <a:spLocks noGrp="1" noChangeArrowheads="1"/>
          </p:cNvSpPr>
          <p:nvPr>
            <p:ph type="sldNum" sz="quarter" idx="5"/>
          </p:nvPr>
        </p:nvSpPr>
        <p:spPr>
          <a:ln/>
        </p:spPr>
        <p:txBody>
          <a:bodyPr/>
          <a:lstStyle/>
          <a:p>
            <a:fld id="{144E001C-0D93-486D-9FB3-CBC5BA0CE558}" type="slidenum">
              <a:rPr lang="en-US" altLang="es-MX"/>
              <a:pPr/>
              <a:t>53</a:t>
            </a:fld>
            <a:endParaRPr lang="en-US" altLang="es-MX"/>
          </a:p>
        </p:txBody>
      </p:sp>
      <p:sp>
        <p:nvSpPr>
          <p:cNvPr id="921602" name="Rectangle 2">
            <a:extLst>
              <a:ext uri="{FF2B5EF4-FFF2-40B4-BE49-F238E27FC236}">
                <a16:creationId xmlns:a16="http://schemas.microsoft.com/office/drawing/2014/main" id="{4C5D800C-BA75-4252-BF6A-3B0AB75ACCEE}"/>
              </a:ext>
            </a:extLst>
          </p:cNvPr>
          <p:cNvSpPr>
            <a:spLocks noRot="1" noChangeArrowheads="1" noTextEdit="1"/>
          </p:cNvSpPr>
          <p:nvPr>
            <p:ph type="sldImg"/>
          </p:nvPr>
        </p:nvSpPr>
        <p:spPr>
          <a:ln/>
        </p:spPr>
      </p:sp>
      <p:sp>
        <p:nvSpPr>
          <p:cNvPr id="921603" name="Rectangle 3">
            <a:extLst>
              <a:ext uri="{FF2B5EF4-FFF2-40B4-BE49-F238E27FC236}">
                <a16:creationId xmlns:a16="http://schemas.microsoft.com/office/drawing/2014/main" id="{A594B668-E222-43C8-AA16-541F2A9868A2}"/>
              </a:ext>
            </a:extLst>
          </p:cNvPr>
          <p:cNvSpPr>
            <a:spLocks noGrp="1" noChangeArrowheads="1"/>
          </p:cNvSpPr>
          <p:nvPr>
            <p:ph type="body" idx="1"/>
          </p:nvPr>
        </p:nvSpPr>
        <p:spPr/>
        <p:txBody>
          <a:bodyPr/>
          <a:lstStyle/>
          <a:p>
            <a:r>
              <a:rPr lang="es-ES" altLang="es-MX"/>
              <a:t>El Class Designer de Visual Studio es un entorno de diseño visual para la CLR. Permite visualizar estructuras de clases y otros tipos, y a través de esas representaciones visuales, editar el código fuente. Los cambios realizados a los diagramas de clase se reflejan en el código y los cambios hechos en código, se reflejan en el diagrama de clases. Esta relación sincrónica entre código y diseñador hace mas fácil crear y configurar tipos complejos. </a:t>
            </a:r>
            <a:endParaRPr lang="en-US" altLang="es-MX"/>
          </a:p>
          <a:p>
            <a:endParaRPr lang="en-US" altLang="es-MX"/>
          </a:p>
          <a:p>
            <a:r>
              <a:rPr lang="es-ES" altLang="es-MX"/>
              <a:t>El Class Designer contiene características diseñadas específicamente para ayudar en la refactorización de código así como también permite renombrar de manera sencilla identificadores y sobrescribir métodos. Es posible generar de manera automática clases y estructuras, e implementar interfaces automáticamente.</a:t>
            </a:r>
            <a:endParaRPr lang="en-US" altLang="es-MX"/>
          </a:p>
          <a:p>
            <a:endParaRPr lang="en-US" altLang="es-MX"/>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CF0602CD-A0C1-4216-A052-7DEE4F8557FD}"/>
              </a:ext>
            </a:extLst>
          </p:cNvPr>
          <p:cNvSpPr>
            <a:spLocks noGrp="1" noChangeArrowheads="1"/>
          </p:cNvSpPr>
          <p:nvPr>
            <p:ph type="sldNum" sz="quarter" idx="5"/>
          </p:nvPr>
        </p:nvSpPr>
        <p:spPr>
          <a:ln/>
        </p:spPr>
        <p:txBody>
          <a:bodyPr/>
          <a:lstStyle/>
          <a:p>
            <a:fld id="{AE0E1B0C-AFE8-4EB3-AF23-7EF85C61BC87}" type="slidenum">
              <a:rPr lang="en-US" altLang="es-MX"/>
              <a:pPr/>
              <a:t>54</a:t>
            </a:fld>
            <a:endParaRPr lang="en-US" altLang="es-MX"/>
          </a:p>
        </p:txBody>
      </p:sp>
      <p:sp>
        <p:nvSpPr>
          <p:cNvPr id="923650" name="Rectangle 2">
            <a:extLst>
              <a:ext uri="{FF2B5EF4-FFF2-40B4-BE49-F238E27FC236}">
                <a16:creationId xmlns:a16="http://schemas.microsoft.com/office/drawing/2014/main" id="{071F3C84-1A46-42E3-AD98-9D1F22E86356}"/>
              </a:ext>
            </a:extLst>
          </p:cNvPr>
          <p:cNvSpPr>
            <a:spLocks noRot="1" noChangeArrowheads="1" noTextEdit="1"/>
          </p:cNvSpPr>
          <p:nvPr>
            <p:ph type="sldImg"/>
          </p:nvPr>
        </p:nvSpPr>
        <p:spPr>
          <a:ln/>
        </p:spPr>
      </p:sp>
      <p:sp>
        <p:nvSpPr>
          <p:cNvPr id="923651" name="Rectangle 3">
            <a:extLst>
              <a:ext uri="{FF2B5EF4-FFF2-40B4-BE49-F238E27FC236}">
                <a16:creationId xmlns:a16="http://schemas.microsoft.com/office/drawing/2014/main" id="{E41B64FF-7C30-43AA-9BB6-0AB48C2724AC}"/>
              </a:ext>
            </a:extLst>
          </p:cNvPr>
          <p:cNvSpPr>
            <a:spLocks noGrp="1" noChangeArrowheads="1"/>
          </p:cNvSpPr>
          <p:nvPr>
            <p:ph type="body" idx="1"/>
          </p:nvPr>
        </p:nvSpPr>
        <p:spPr/>
        <p:txBody>
          <a:bodyPr/>
          <a:lstStyle/>
          <a:p>
            <a:r>
              <a:rPr lang="es-ES" altLang="es-MX"/>
              <a:t>Para agregar un nuevo diagrama de clases, seleccionar la opción “Agregar un nuevo Ítem” del proyecto en el que se desea agregar el diagrama. Aparecerá el cuadro de diálogo, allí se debe seleccionar la opción “Class Diagram”. Se deberá ponerle un nombre al diagrama. Luego aparecerá como un ítem mas del proyecto.</a:t>
            </a:r>
          </a:p>
          <a:p>
            <a:endParaRPr lang="es-ES" altLang="es-MX"/>
          </a:p>
          <a:p>
            <a:r>
              <a:rPr lang="es-ES" altLang="es-MX"/>
              <a:t>Para diseñar el diagrama de clases basta simplemente con arrastrar y soltar los distintos elementos en el área de diseño. Estos elementos son:</a:t>
            </a:r>
          </a:p>
          <a:p>
            <a:endParaRPr lang="es-ES" altLang="es-MX"/>
          </a:p>
          <a:p>
            <a:pPr>
              <a:buFontTx/>
              <a:buChar char="•"/>
            </a:pPr>
            <a:r>
              <a:rPr lang="es-ES" altLang="es-MX"/>
              <a:t>Class</a:t>
            </a:r>
          </a:p>
          <a:p>
            <a:pPr>
              <a:buFontTx/>
              <a:buChar char="•"/>
            </a:pPr>
            <a:r>
              <a:rPr lang="es-ES" altLang="es-MX"/>
              <a:t>Enum</a:t>
            </a:r>
          </a:p>
          <a:p>
            <a:pPr>
              <a:buFontTx/>
              <a:buChar char="•"/>
            </a:pPr>
            <a:r>
              <a:rPr lang="es-ES" altLang="es-MX"/>
              <a:t>Interface</a:t>
            </a:r>
          </a:p>
          <a:p>
            <a:pPr>
              <a:buFontTx/>
              <a:buChar char="•"/>
            </a:pPr>
            <a:r>
              <a:rPr lang="es-ES" altLang="es-MX"/>
              <a:t>Abstract Class</a:t>
            </a:r>
          </a:p>
          <a:p>
            <a:pPr>
              <a:buFontTx/>
              <a:buChar char="•"/>
            </a:pPr>
            <a:r>
              <a:rPr lang="es-ES" altLang="es-MX"/>
              <a:t>Struct</a:t>
            </a:r>
          </a:p>
          <a:p>
            <a:pPr>
              <a:buFontTx/>
              <a:buChar char="•"/>
            </a:pPr>
            <a:r>
              <a:rPr lang="es-ES" altLang="es-MX"/>
              <a:t>Delegate</a:t>
            </a:r>
          </a:p>
          <a:p>
            <a:pPr>
              <a:buFontTx/>
              <a:buChar char="•"/>
            </a:pPr>
            <a:r>
              <a:rPr lang="es-ES" altLang="es-MX"/>
              <a:t>Inheritance</a:t>
            </a:r>
          </a:p>
          <a:p>
            <a:pPr>
              <a:buFontTx/>
              <a:buChar char="•"/>
            </a:pPr>
            <a:r>
              <a:rPr lang="es-ES" altLang="es-MX"/>
              <a:t>Association</a:t>
            </a:r>
          </a:p>
          <a:p>
            <a:pPr>
              <a:buFontTx/>
              <a:buChar char="•"/>
            </a:pPr>
            <a:r>
              <a:rPr lang="es-ES" altLang="es-MX"/>
              <a:t>Comment</a:t>
            </a:r>
            <a:endParaRPr lang="en-US" altLang="es-MX"/>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58E4D6B-BB30-4F94-84D9-D0ECAF1B164A}"/>
              </a:ext>
            </a:extLst>
          </p:cNvPr>
          <p:cNvSpPr>
            <a:spLocks noGrp="1" noChangeArrowheads="1"/>
          </p:cNvSpPr>
          <p:nvPr>
            <p:ph type="sldNum" sz="quarter" idx="5"/>
          </p:nvPr>
        </p:nvSpPr>
        <p:spPr>
          <a:ln/>
        </p:spPr>
        <p:txBody>
          <a:bodyPr/>
          <a:lstStyle/>
          <a:p>
            <a:fld id="{06C93C91-38F5-4205-AA8E-4BDA824653AA}" type="slidenum">
              <a:rPr lang="en-US" altLang="es-MX"/>
              <a:pPr/>
              <a:t>55</a:t>
            </a:fld>
            <a:endParaRPr lang="en-US" altLang="es-MX"/>
          </a:p>
        </p:txBody>
      </p:sp>
      <p:sp>
        <p:nvSpPr>
          <p:cNvPr id="925698" name="Rectangle 2">
            <a:extLst>
              <a:ext uri="{FF2B5EF4-FFF2-40B4-BE49-F238E27FC236}">
                <a16:creationId xmlns:a16="http://schemas.microsoft.com/office/drawing/2014/main" id="{239FDECE-DF80-4038-A14F-A3D28DC3FE67}"/>
              </a:ext>
            </a:extLst>
          </p:cNvPr>
          <p:cNvSpPr>
            <a:spLocks noRot="1" noChangeArrowheads="1" noTextEdit="1"/>
          </p:cNvSpPr>
          <p:nvPr>
            <p:ph type="sldImg"/>
          </p:nvPr>
        </p:nvSpPr>
        <p:spPr>
          <a:ln/>
        </p:spPr>
      </p:sp>
      <p:sp>
        <p:nvSpPr>
          <p:cNvPr id="925699" name="Rectangle 3">
            <a:extLst>
              <a:ext uri="{FF2B5EF4-FFF2-40B4-BE49-F238E27FC236}">
                <a16:creationId xmlns:a16="http://schemas.microsoft.com/office/drawing/2014/main" id="{0786B387-CBDC-46CE-AE8B-729B790C57AE}"/>
              </a:ext>
            </a:extLst>
          </p:cNvPr>
          <p:cNvSpPr>
            <a:spLocks noGrp="1" noChangeArrowheads="1"/>
          </p:cNvSpPr>
          <p:nvPr>
            <p:ph type="body" idx="1"/>
          </p:nvPr>
        </p:nvSpPr>
        <p:spPr/>
        <p:txBody>
          <a:bodyPr/>
          <a:lstStyle/>
          <a:p>
            <a:r>
              <a:rPr lang="es-ES" altLang="es-MX"/>
              <a:t>Para agregar una nueva clase, se debe seleccionar el ítem Class de la ToolBox y arrastrarlo sobre el área de diseño. Automáticamente se abrirá una ventana en la que se debe ingresar el nombre de la clase, la accesibilidad (publica, privada, protegida), y el nombre del archivo donde la clase debe ser generada en código, pudiéndose especificar uno nuevo o utilizando uno ya existente. Por defecto, el Namespace donde se generará la clase es el nombre del proyecto donde se agrega. De todas formas, es posible modificarlo posteriormente. </a:t>
            </a:r>
          </a:p>
          <a:p>
            <a:endParaRPr lang="es-ES" altLang="es-MX"/>
          </a:p>
          <a:p>
            <a:r>
              <a:rPr lang="es-ES" altLang="es-MX"/>
              <a:t>Desde la solapa “Class Details”, una vez generada la clase es posible declararle los Métodos, Atributos, Propiedades y Eventos, aclarando tipos, valores de retorno, parámetros y alcance, en caso de que corresponda. Estos también son sincronizados automáticamente con el código. Al hacer doble click en el elemento creado, el designer nos lleva automáticamente a la porción de código que se creo. Se observa que la declaración de los métodos, arroja una excepción de tipo “NotImplemented” para alertar, en tiempo de ejecución, que se esta invocando a un método que aún no ha sido implementado.</a:t>
            </a:r>
          </a:p>
          <a:p>
            <a:endParaRPr lang="es-ES" altLang="es-MX"/>
          </a:p>
          <a:p>
            <a:r>
              <a:rPr lang="es-ES" altLang="es-MX"/>
              <a:t>Las posibilidades del class designer están ligadas completamente con el Refactoring. Si bien se verá el concepto mas adelante, este permite, por ejemplo, luego de declarar un atributo, solicitar a la IDE que implemente la property correspondiente para obtener accesibilidad.</a:t>
            </a:r>
          </a:p>
          <a:p>
            <a:endParaRPr lang="es-ES" altLang="es-MX"/>
          </a:p>
          <a:p>
            <a:r>
              <a:rPr lang="es-ES" altLang="es-MX"/>
              <a:t>El resto de las estructuras, como Interfaces y Structs, se trabajan de la misma forma que las clases. </a:t>
            </a:r>
          </a:p>
          <a:p>
            <a:endParaRPr lang="es-ES" altLang="es-MX"/>
          </a:p>
          <a:p>
            <a:r>
              <a:rPr lang="es-ES" altLang="es-MX"/>
              <a:t>La herramienta “Inheritance” permite hacer que una clase herede de otra o bien que una clase implemente una interfase. </a:t>
            </a:r>
            <a:endParaRPr lang="en-US" altLang="es-MX"/>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B0C80542-F2C0-4ECC-898C-743AFF0DE3B3}"/>
              </a:ext>
            </a:extLst>
          </p:cNvPr>
          <p:cNvSpPr>
            <a:spLocks noGrp="1" noChangeArrowheads="1"/>
          </p:cNvSpPr>
          <p:nvPr>
            <p:ph type="sldNum" sz="quarter" idx="5"/>
          </p:nvPr>
        </p:nvSpPr>
        <p:spPr>
          <a:ln/>
        </p:spPr>
        <p:txBody>
          <a:bodyPr/>
          <a:lstStyle/>
          <a:p>
            <a:fld id="{5FF76D83-4C51-497B-9365-E79C86171481}" type="slidenum">
              <a:rPr lang="en-US" altLang="es-MX"/>
              <a:pPr/>
              <a:t>56</a:t>
            </a:fld>
            <a:endParaRPr lang="en-US" altLang="es-MX"/>
          </a:p>
        </p:txBody>
      </p:sp>
      <p:sp>
        <p:nvSpPr>
          <p:cNvPr id="927746" name="Rectangle 2">
            <a:extLst>
              <a:ext uri="{FF2B5EF4-FFF2-40B4-BE49-F238E27FC236}">
                <a16:creationId xmlns:a16="http://schemas.microsoft.com/office/drawing/2014/main" id="{20224A0C-D8DE-4B39-A987-5D3A156C06CA}"/>
              </a:ext>
            </a:extLst>
          </p:cNvPr>
          <p:cNvSpPr>
            <a:spLocks noRot="1" noChangeArrowheads="1" noTextEdit="1"/>
          </p:cNvSpPr>
          <p:nvPr>
            <p:ph type="sldImg"/>
          </p:nvPr>
        </p:nvSpPr>
        <p:spPr>
          <a:ln/>
        </p:spPr>
      </p:sp>
      <p:sp>
        <p:nvSpPr>
          <p:cNvPr id="927747" name="Rectangle 3">
            <a:extLst>
              <a:ext uri="{FF2B5EF4-FFF2-40B4-BE49-F238E27FC236}">
                <a16:creationId xmlns:a16="http://schemas.microsoft.com/office/drawing/2014/main" id="{D739E7A4-0033-4920-8326-FD99F3159B40}"/>
              </a:ext>
            </a:extLst>
          </p:cNvPr>
          <p:cNvSpPr>
            <a:spLocks noGrp="1" noChangeArrowheads="1"/>
          </p:cNvSpPr>
          <p:nvPr>
            <p:ph type="body" idx="1"/>
          </p:nvPr>
        </p:nvSpPr>
        <p:spPr/>
        <p:txBody>
          <a:bodyPr/>
          <a:lstStyle/>
          <a:p>
            <a:r>
              <a:rPr lang="es-ES" altLang="es-MX" b="1"/>
              <a:t>Implementando una Interfase</a:t>
            </a:r>
          </a:p>
          <a:p>
            <a:endParaRPr lang="es-ES" altLang="es-MX" b="1"/>
          </a:p>
          <a:p>
            <a:r>
              <a:rPr lang="es-ES" altLang="es-MX"/>
              <a:t>El class designer permite hacer fácil la implementación de interfases en las clases. De hecho, si la interfase se muestra en el class designer, es posible implementarla utilizando el mismo procedimiento que se utiliza para realizar una herencia, dibujando la línea de herencia desde la clase a la interfase. Si la interfase no se muestra en el class designer, de todas formas es posible implementarla arrastrando la interfase desde el visor de clases a la clase que se quiere implementar. Los métodos son generados de manera automática. Una vez implementado, se necesita agregar la implementación especifica mediante el Code Editor.</a:t>
            </a:r>
          </a:p>
          <a:p>
            <a:endParaRPr lang="es-ES" altLang="es-MX"/>
          </a:p>
          <a:p>
            <a:r>
              <a:rPr lang="es-ES" altLang="es-MX" b="1"/>
              <a:t>Visualizando la jerarquía de herencia</a:t>
            </a:r>
          </a:p>
          <a:p>
            <a:endParaRPr lang="es-ES" altLang="es-MX" b="1"/>
          </a:p>
          <a:p>
            <a:r>
              <a:rPr lang="es-ES" altLang="es-MX"/>
              <a:t>Es posible utilizar el Class Designer para visualizar la jerarquía de herencia en un proyecto. Para mostrar la clase base de una clase heredera, es necesario hacer click derecho en el área de encabezado y seleccionar la opción “Show Base Class”. La clase base será agregada al diagrama. Para mostrar clases que heredan de una clase existente, se debe hacer click derecho sobre el área de encabezado de la clase y seleccionar “Show Derived Types”. Las clases derivadas se mostrarán en el designer.</a:t>
            </a:r>
            <a:endParaRPr lang="en-US" altLang="es-MX"/>
          </a:p>
          <a:p>
            <a:endParaRPr lang="en-US" altLang="es-MX" b="1"/>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398561C-0833-438E-8BB2-CB1789006772}"/>
              </a:ext>
            </a:extLst>
          </p:cNvPr>
          <p:cNvSpPr>
            <a:spLocks noGrp="1" noChangeArrowheads="1"/>
          </p:cNvSpPr>
          <p:nvPr>
            <p:ph type="sldNum" sz="quarter" idx="5"/>
          </p:nvPr>
        </p:nvSpPr>
        <p:spPr>
          <a:ln/>
        </p:spPr>
        <p:txBody>
          <a:bodyPr/>
          <a:lstStyle/>
          <a:p>
            <a:fld id="{C4AB0220-9D4B-49A5-A24C-0F902C9F8E3D}" type="slidenum">
              <a:rPr lang="en-US" altLang="es-MX"/>
              <a:pPr/>
              <a:t>6</a:t>
            </a:fld>
            <a:endParaRPr lang="en-US" altLang="es-MX"/>
          </a:p>
        </p:txBody>
      </p:sp>
      <p:sp>
        <p:nvSpPr>
          <p:cNvPr id="940034" name="Rectangle 2">
            <a:extLst>
              <a:ext uri="{FF2B5EF4-FFF2-40B4-BE49-F238E27FC236}">
                <a16:creationId xmlns:a16="http://schemas.microsoft.com/office/drawing/2014/main" id="{15036089-15B0-4B62-A97C-6D7D4D9A6F92}"/>
              </a:ext>
            </a:extLst>
          </p:cNvPr>
          <p:cNvSpPr>
            <a:spLocks noRot="1" noChangeArrowheads="1" noTextEdit="1"/>
          </p:cNvSpPr>
          <p:nvPr>
            <p:ph type="sldImg"/>
          </p:nvPr>
        </p:nvSpPr>
        <p:spPr>
          <a:ln/>
        </p:spPr>
      </p:sp>
      <p:sp>
        <p:nvSpPr>
          <p:cNvPr id="940035" name="Rectangle 3">
            <a:extLst>
              <a:ext uri="{FF2B5EF4-FFF2-40B4-BE49-F238E27FC236}">
                <a16:creationId xmlns:a16="http://schemas.microsoft.com/office/drawing/2014/main" id="{88ED5DF4-A3F4-4020-AF58-EC55028C2280}"/>
              </a:ext>
            </a:extLst>
          </p:cNvPr>
          <p:cNvSpPr>
            <a:spLocks noGrp="1" noChangeArrowheads="1"/>
          </p:cNvSpPr>
          <p:nvPr>
            <p:ph type="body" idx="1"/>
          </p:nvPr>
        </p:nvSpPr>
        <p:spPr/>
        <p:txBody>
          <a:bodyPr/>
          <a:lstStyle/>
          <a:p>
            <a:endParaRPr lang="es-MX" altLang="es-MX"/>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66AE0C0-CC9F-46C1-9F4B-6CF3F1DDFB16}"/>
              </a:ext>
            </a:extLst>
          </p:cNvPr>
          <p:cNvSpPr>
            <a:spLocks noGrp="1" noChangeArrowheads="1"/>
          </p:cNvSpPr>
          <p:nvPr>
            <p:ph type="sldNum" sz="quarter" idx="5"/>
          </p:nvPr>
        </p:nvSpPr>
        <p:spPr>
          <a:ln/>
        </p:spPr>
        <p:txBody>
          <a:bodyPr/>
          <a:lstStyle/>
          <a:p>
            <a:fld id="{A52DBA91-FC5F-4702-84E5-643E5F56153E}" type="slidenum">
              <a:rPr lang="en-US" altLang="es-MX"/>
              <a:pPr/>
              <a:t>7</a:t>
            </a:fld>
            <a:endParaRPr lang="en-US" altLang="es-MX"/>
          </a:p>
        </p:txBody>
      </p:sp>
      <p:sp>
        <p:nvSpPr>
          <p:cNvPr id="829442" name="Rectangle 2">
            <a:extLst>
              <a:ext uri="{FF2B5EF4-FFF2-40B4-BE49-F238E27FC236}">
                <a16:creationId xmlns:a16="http://schemas.microsoft.com/office/drawing/2014/main" id="{A31D3E6A-C8FF-4856-AC58-4CB113E16B7A}"/>
              </a:ext>
            </a:extLst>
          </p:cNvPr>
          <p:cNvSpPr>
            <a:spLocks noRot="1" noChangeArrowheads="1" noTextEdit="1"/>
          </p:cNvSpPr>
          <p:nvPr>
            <p:ph type="sldImg"/>
          </p:nvPr>
        </p:nvSpPr>
        <p:spPr>
          <a:ln/>
        </p:spPr>
      </p:sp>
      <p:sp>
        <p:nvSpPr>
          <p:cNvPr id="829443" name="Rectangle 3">
            <a:extLst>
              <a:ext uri="{FF2B5EF4-FFF2-40B4-BE49-F238E27FC236}">
                <a16:creationId xmlns:a16="http://schemas.microsoft.com/office/drawing/2014/main" id="{70172738-9A7D-48E8-AF3D-F2F0FC636D22}"/>
              </a:ext>
            </a:extLst>
          </p:cNvPr>
          <p:cNvSpPr>
            <a:spLocks noGrp="1" noChangeArrowheads="1"/>
          </p:cNvSpPr>
          <p:nvPr>
            <p:ph type="body" idx="1"/>
          </p:nvPr>
        </p:nvSpPr>
        <p:spPr/>
        <p:txBody>
          <a:bodyPr/>
          <a:lstStyle/>
          <a:p>
            <a:endParaRPr lang="es-MX" altLang="es-MX"/>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4AA99640-92D5-4E89-B276-C232D2793206}"/>
              </a:ext>
            </a:extLst>
          </p:cNvPr>
          <p:cNvSpPr>
            <a:spLocks noGrp="1" noChangeArrowheads="1"/>
          </p:cNvSpPr>
          <p:nvPr>
            <p:ph type="sldNum" sz="quarter" idx="5"/>
          </p:nvPr>
        </p:nvSpPr>
        <p:spPr>
          <a:ln/>
        </p:spPr>
        <p:txBody>
          <a:bodyPr/>
          <a:lstStyle/>
          <a:p>
            <a:fld id="{6F7D2BE5-E368-43A8-A626-BD5B1EE8C438}" type="slidenum">
              <a:rPr lang="en-US" altLang="es-MX"/>
              <a:pPr/>
              <a:t>8</a:t>
            </a:fld>
            <a:endParaRPr lang="en-US" altLang="es-MX"/>
          </a:p>
        </p:txBody>
      </p:sp>
      <p:sp>
        <p:nvSpPr>
          <p:cNvPr id="835586" name="Rectangle 2">
            <a:extLst>
              <a:ext uri="{FF2B5EF4-FFF2-40B4-BE49-F238E27FC236}">
                <a16:creationId xmlns:a16="http://schemas.microsoft.com/office/drawing/2014/main" id="{332BD767-0B3F-45F6-84B0-BCB4B5CA1FF3}"/>
              </a:ext>
            </a:extLst>
          </p:cNvPr>
          <p:cNvSpPr>
            <a:spLocks noRot="1" noChangeArrowheads="1" noTextEdit="1"/>
          </p:cNvSpPr>
          <p:nvPr>
            <p:ph type="sldImg"/>
          </p:nvPr>
        </p:nvSpPr>
        <p:spPr>
          <a:ln/>
        </p:spPr>
      </p:sp>
      <p:sp>
        <p:nvSpPr>
          <p:cNvPr id="835587" name="Rectangle 3">
            <a:extLst>
              <a:ext uri="{FF2B5EF4-FFF2-40B4-BE49-F238E27FC236}">
                <a16:creationId xmlns:a16="http://schemas.microsoft.com/office/drawing/2014/main" id="{1E2C6F06-735E-482C-A154-C921915A804F}"/>
              </a:ext>
            </a:extLst>
          </p:cNvPr>
          <p:cNvSpPr>
            <a:spLocks noGrp="1" noChangeArrowheads="1"/>
          </p:cNvSpPr>
          <p:nvPr>
            <p:ph type="body" idx="1"/>
          </p:nvPr>
        </p:nvSpPr>
        <p:spPr/>
        <p:txBody>
          <a:bodyPr/>
          <a:lstStyle/>
          <a:p>
            <a:endParaRPr lang="es-MX" altLang="es-MX"/>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07448EE9-6D51-4FF4-A6AB-4C4705418E0E}"/>
              </a:ext>
            </a:extLst>
          </p:cNvPr>
          <p:cNvSpPr>
            <a:spLocks noGrp="1" noChangeArrowheads="1"/>
          </p:cNvSpPr>
          <p:nvPr>
            <p:ph type="sldNum" sz="quarter" idx="5"/>
          </p:nvPr>
        </p:nvSpPr>
        <p:spPr>
          <a:ln/>
        </p:spPr>
        <p:txBody>
          <a:bodyPr/>
          <a:lstStyle/>
          <a:p>
            <a:fld id="{A3B422CE-1DB6-4111-88DC-B153CB1AE4DE}" type="slidenum">
              <a:rPr lang="en-US" altLang="es-MX"/>
              <a:pPr/>
              <a:t>9</a:t>
            </a:fld>
            <a:endParaRPr lang="en-US" altLang="es-MX"/>
          </a:p>
        </p:txBody>
      </p:sp>
      <p:sp>
        <p:nvSpPr>
          <p:cNvPr id="837634" name="Rectangle 2">
            <a:extLst>
              <a:ext uri="{FF2B5EF4-FFF2-40B4-BE49-F238E27FC236}">
                <a16:creationId xmlns:a16="http://schemas.microsoft.com/office/drawing/2014/main" id="{36B7DD9D-C485-4AB4-B374-5DA165E8D2D5}"/>
              </a:ext>
            </a:extLst>
          </p:cNvPr>
          <p:cNvSpPr>
            <a:spLocks noRot="1" noChangeArrowheads="1" noTextEdit="1"/>
          </p:cNvSpPr>
          <p:nvPr>
            <p:ph type="sldImg"/>
          </p:nvPr>
        </p:nvSpPr>
        <p:spPr>
          <a:ln/>
        </p:spPr>
      </p:sp>
      <p:sp>
        <p:nvSpPr>
          <p:cNvPr id="837635" name="Rectangle 3">
            <a:extLst>
              <a:ext uri="{FF2B5EF4-FFF2-40B4-BE49-F238E27FC236}">
                <a16:creationId xmlns:a16="http://schemas.microsoft.com/office/drawing/2014/main" id="{C80B32C4-29DA-4BEE-A9F1-BAA1DB22944B}"/>
              </a:ext>
            </a:extLst>
          </p:cNvPr>
          <p:cNvSpPr>
            <a:spLocks noGrp="1" noChangeArrowheads="1"/>
          </p:cNvSpPr>
          <p:nvPr>
            <p:ph type="body" idx="1"/>
          </p:nvPr>
        </p:nvSpPr>
        <p:spPr/>
        <p:txBody>
          <a:bodyPr/>
          <a:lstStyle/>
          <a:p>
            <a:endParaRPr lang="es-MX" alt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23C29CF-39BB-483B-B973-BEB24648291F}"/>
              </a:ext>
            </a:extLst>
          </p:cNvPr>
          <p:cNvSpPr>
            <a:spLocks noGrp="1"/>
          </p:cNvSpPr>
          <p:nvPr>
            <p:ph type="ctrTitle"/>
          </p:nvPr>
        </p:nvSpPr>
        <p:spPr>
          <a:xfrm>
            <a:off x="1143000" y="1122363"/>
            <a:ext cx="6858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023D5E4F-0BC2-450B-989B-091588476D00}"/>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Tree>
    <p:extLst>
      <p:ext uri="{BB962C8B-B14F-4D97-AF65-F5344CB8AC3E}">
        <p14:creationId xmlns:p14="http://schemas.microsoft.com/office/powerpoint/2010/main" val="310334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A5868BE-6239-4D7E-8293-48A93FEDE14F}"/>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77E8A304-CE2B-4042-87A8-DBC24BD87109}"/>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24596877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DA61B84B-A738-4BD0-8395-224CA71CC1A6}"/>
              </a:ext>
            </a:extLst>
          </p:cNvPr>
          <p:cNvSpPr>
            <a:spLocks noGrp="1"/>
          </p:cNvSpPr>
          <p:nvPr>
            <p:ph type="title" orient="vert"/>
          </p:nvPr>
        </p:nvSpPr>
        <p:spPr>
          <a:xfrm>
            <a:off x="6815138" y="228600"/>
            <a:ext cx="2144712" cy="3402013"/>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C58AFEC2-2389-4E68-BC28-33F2000A1458}"/>
              </a:ext>
            </a:extLst>
          </p:cNvPr>
          <p:cNvSpPr>
            <a:spLocks noGrp="1"/>
          </p:cNvSpPr>
          <p:nvPr>
            <p:ph type="body" orient="vert" idx="1"/>
          </p:nvPr>
        </p:nvSpPr>
        <p:spPr>
          <a:xfrm>
            <a:off x="381000" y="228600"/>
            <a:ext cx="6281738" cy="3402013"/>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22885045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226076B-41AB-4E29-A78A-98924149C11D}"/>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844809A5-1322-4F27-9E57-C8FE26C9A131}"/>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4922565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421B94-30E5-4C9B-8A78-722ACE40DA36}"/>
              </a:ext>
            </a:extLst>
          </p:cNvPr>
          <p:cNvSpPr>
            <a:spLocks noGrp="1"/>
          </p:cNvSpPr>
          <p:nvPr>
            <p:ph type="title"/>
          </p:nvPr>
        </p:nvSpPr>
        <p:spPr>
          <a:xfrm>
            <a:off x="623888" y="1709738"/>
            <a:ext cx="78867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F6786450-E620-4F1C-A9F3-E4E92C382F04}"/>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s-ES"/>
              <a:t>Haga clic para modificar los estilos de texto del patrón</a:t>
            </a:r>
          </a:p>
        </p:txBody>
      </p:sp>
    </p:spTree>
    <p:extLst>
      <p:ext uri="{BB962C8B-B14F-4D97-AF65-F5344CB8AC3E}">
        <p14:creationId xmlns:p14="http://schemas.microsoft.com/office/powerpoint/2010/main" val="3417617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E8D9C6D-1E38-400B-A8E0-5E7E0A962420}"/>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05E63485-79FA-4ACB-9062-45ED0C870D77}"/>
              </a:ext>
            </a:extLst>
          </p:cNvPr>
          <p:cNvSpPr>
            <a:spLocks noGrp="1"/>
          </p:cNvSpPr>
          <p:nvPr>
            <p:ph sz="half" idx="1"/>
          </p:nvPr>
        </p:nvSpPr>
        <p:spPr>
          <a:xfrm>
            <a:off x="381000" y="1416050"/>
            <a:ext cx="4213225" cy="2214563"/>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8DC7B498-1591-4D72-B8F6-7AF0927329CC}"/>
              </a:ext>
            </a:extLst>
          </p:cNvPr>
          <p:cNvSpPr>
            <a:spLocks noGrp="1"/>
          </p:cNvSpPr>
          <p:nvPr>
            <p:ph sz="half" idx="2"/>
          </p:nvPr>
        </p:nvSpPr>
        <p:spPr>
          <a:xfrm>
            <a:off x="4746625" y="1416050"/>
            <a:ext cx="4213225" cy="2214563"/>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17883683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CFAF677-A9DB-4C73-9CDE-2DABF3256DE0}"/>
              </a:ext>
            </a:extLst>
          </p:cNvPr>
          <p:cNvSpPr>
            <a:spLocks noGrp="1"/>
          </p:cNvSpPr>
          <p:nvPr>
            <p:ph type="title"/>
          </p:nvPr>
        </p:nvSpPr>
        <p:spPr>
          <a:xfrm>
            <a:off x="630238" y="365125"/>
            <a:ext cx="78867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810A70D1-3A2D-43F3-8662-118B592EB184}"/>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32C850C4-FE47-40FA-8369-15B7F26F3D6E}"/>
              </a:ext>
            </a:extLst>
          </p:cNvPr>
          <p:cNvSpPr>
            <a:spLocks noGrp="1"/>
          </p:cNvSpPr>
          <p:nvPr>
            <p:ph sz="half" idx="2"/>
          </p:nvPr>
        </p:nvSpPr>
        <p:spPr>
          <a:xfrm>
            <a:off x="630238" y="2505075"/>
            <a:ext cx="386873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3420E4AD-8D1E-4B32-BB72-997BDEBC09EA}"/>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49358278-D39B-463A-ADE1-7040B8F7828B}"/>
              </a:ext>
            </a:extLst>
          </p:cNvPr>
          <p:cNvSpPr>
            <a:spLocks noGrp="1"/>
          </p:cNvSpPr>
          <p:nvPr>
            <p:ph sz="quarter" idx="4"/>
          </p:nvPr>
        </p:nvSpPr>
        <p:spPr>
          <a:xfrm>
            <a:off x="4629150" y="2505075"/>
            <a:ext cx="38877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Tree>
    <p:extLst>
      <p:ext uri="{BB962C8B-B14F-4D97-AF65-F5344CB8AC3E}">
        <p14:creationId xmlns:p14="http://schemas.microsoft.com/office/powerpoint/2010/main" val="18054048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DC68D7D-49D7-4559-AEEA-044283F219D3}"/>
              </a:ext>
            </a:extLst>
          </p:cNvPr>
          <p:cNvSpPr>
            <a:spLocks noGrp="1"/>
          </p:cNvSpPr>
          <p:nvPr>
            <p:ph type="title"/>
          </p:nvPr>
        </p:nvSpPr>
        <p:spPr/>
        <p:txBody>
          <a:bodyPr/>
          <a:lstStyle/>
          <a:p>
            <a:r>
              <a:rPr lang="es-ES"/>
              <a:t>Haga clic para modificar el estilo de título del patrón</a:t>
            </a:r>
            <a:endParaRPr lang="es-MX"/>
          </a:p>
        </p:txBody>
      </p:sp>
    </p:spTree>
    <p:extLst>
      <p:ext uri="{BB962C8B-B14F-4D97-AF65-F5344CB8AC3E}">
        <p14:creationId xmlns:p14="http://schemas.microsoft.com/office/powerpoint/2010/main" val="17689937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0696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C753A43-C791-440B-BF58-85D732122232}"/>
              </a:ext>
            </a:extLst>
          </p:cNvPr>
          <p:cNvSpPr>
            <a:spLocks noGrp="1"/>
          </p:cNvSpPr>
          <p:nvPr>
            <p:ph type="title"/>
          </p:nvPr>
        </p:nvSpPr>
        <p:spPr>
          <a:xfrm>
            <a:off x="630238" y="457200"/>
            <a:ext cx="2949575"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37358C61-4C15-4A84-8E3C-728B687B0CA7}"/>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85DE7753-D4FD-4F41-AECA-F74366A9DF40}"/>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Tree>
    <p:extLst>
      <p:ext uri="{BB962C8B-B14F-4D97-AF65-F5344CB8AC3E}">
        <p14:creationId xmlns:p14="http://schemas.microsoft.com/office/powerpoint/2010/main" val="3548768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E027278-B404-473D-AF6B-7225649ED4C3}"/>
              </a:ext>
            </a:extLst>
          </p:cNvPr>
          <p:cNvSpPr>
            <a:spLocks noGrp="1"/>
          </p:cNvSpPr>
          <p:nvPr>
            <p:ph type="title"/>
          </p:nvPr>
        </p:nvSpPr>
        <p:spPr>
          <a:xfrm>
            <a:off x="630238" y="457200"/>
            <a:ext cx="2949575"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144614BF-590B-47B9-9B34-C7E5A5D60504}"/>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00C22F18-2252-4D28-AD58-EFEEF8813F2D}"/>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Tree>
    <p:extLst>
      <p:ext uri="{BB962C8B-B14F-4D97-AF65-F5344CB8AC3E}">
        <p14:creationId xmlns:p14="http://schemas.microsoft.com/office/powerpoint/2010/main" val="20270585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68642" name="Rectangle 2">
            <a:extLst>
              <a:ext uri="{FF2B5EF4-FFF2-40B4-BE49-F238E27FC236}">
                <a16:creationId xmlns:a16="http://schemas.microsoft.com/office/drawing/2014/main" id="{27B780C9-C16B-4C87-9BAD-EEBD3557C62C}"/>
              </a:ext>
            </a:extLst>
          </p:cNvPr>
          <p:cNvSpPr>
            <a:spLocks noGrp="1" noChangeArrowheads="1"/>
          </p:cNvSpPr>
          <p:nvPr>
            <p:ph type="title"/>
          </p:nvPr>
        </p:nvSpPr>
        <p:spPr bwMode="auto">
          <a:xfrm>
            <a:off x="381000" y="228600"/>
            <a:ext cx="8570913" cy="585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lvl="0"/>
            <a:r>
              <a:rPr lang="en-US" altLang="es-MX"/>
              <a:t>Click to edit Title Slide</a:t>
            </a:r>
          </a:p>
        </p:txBody>
      </p:sp>
      <p:sp>
        <p:nvSpPr>
          <p:cNvPr id="368643" name="Rectangle 3">
            <a:extLst>
              <a:ext uri="{FF2B5EF4-FFF2-40B4-BE49-F238E27FC236}">
                <a16:creationId xmlns:a16="http://schemas.microsoft.com/office/drawing/2014/main" id="{41F6434F-BA22-49D2-8A14-F5E49A024E5A}"/>
              </a:ext>
            </a:extLst>
          </p:cNvPr>
          <p:cNvSpPr>
            <a:spLocks noGrp="1" noChangeArrowheads="1"/>
          </p:cNvSpPr>
          <p:nvPr>
            <p:ph type="body" idx="1"/>
          </p:nvPr>
        </p:nvSpPr>
        <p:spPr bwMode="auto">
          <a:xfrm>
            <a:off x="381000" y="1416050"/>
            <a:ext cx="8578850" cy="221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lvl="0"/>
            <a:r>
              <a:rPr lang="en-US" altLang="es-MX"/>
              <a:t>Click to edit Master text styles</a:t>
            </a:r>
          </a:p>
          <a:p>
            <a:pPr lvl="1"/>
            <a:r>
              <a:rPr lang="en-US" altLang="es-MX"/>
              <a:t>Second level</a:t>
            </a:r>
          </a:p>
          <a:p>
            <a:pPr lvl="2"/>
            <a:r>
              <a:rPr lang="en-US" altLang="es-MX"/>
              <a:t>Third level</a:t>
            </a:r>
          </a:p>
          <a:p>
            <a:pPr lvl="3"/>
            <a:r>
              <a:rPr lang="en-US" altLang="es-MX"/>
              <a:t>Fourth level</a:t>
            </a:r>
          </a:p>
          <a:p>
            <a:pPr lvl="4"/>
            <a:r>
              <a:rPr lang="en-US" altLang="es-MX"/>
              <a:t>Fifth level</a:t>
            </a:r>
          </a:p>
        </p:txBody>
      </p:sp>
    </p:spTree>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fontAlgn="base">
        <a:lnSpc>
          <a:spcPct val="90000"/>
        </a:lnSpc>
        <a:spcBef>
          <a:spcPct val="0"/>
        </a:spcBef>
        <a:spcAft>
          <a:spcPct val="0"/>
        </a:spcAft>
        <a:defRPr sz="3600" b="1" kern="1200">
          <a:solidFill>
            <a:schemeClr val="tx2"/>
          </a:solidFill>
          <a:effectLst>
            <a:outerShdw blurRad="38100" dist="38100" dir="2700000" algn="tl">
              <a:srgbClr val="000000"/>
            </a:outerShdw>
          </a:effectLst>
          <a:latin typeface="+mj-lt"/>
          <a:ea typeface="+mj-ea"/>
          <a:cs typeface="+mj-cs"/>
        </a:defRPr>
      </a:lvl1pPr>
      <a:lvl2pPr algn="l" rtl="0" fontAlgn="base">
        <a:lnSpc>
          <a:spcPct val="90000"/>
        </a:lnSpc>
        <a:spcBef>
          <a:spcPct val="0"/>
        </a:spcBef>
        <a:spcAft>
          <a:spcPct val="0"/>
        </a:spcAft>
        <a:defRPr sz="3600" b="1">
          <a:solidFill>
            <a:schemeClr val="tx2"/>
          </a:solidFill>
          <a:effectLst>
            <a:outerShdw blurRad="38100" dist="38100" dir="2700000" algn="tl">
              <a:srgbClr val="000000"/>
            </a:outerShdw>
          </a:effectLst>
          <a:latin typeface="Arial" panose="020B0604020202020204" pitchFamily="34" charset="0"/>
        </a:defRPr>
      </a:lvl2pPr>
      <a:lvl3pPr algn="l" rtl="0" fontAlgn="base">
        <a:lnSpc>
          <a:spcPct val="90000"/>
        </a:lnSpc>
        <a:spcBef>
          <a:spcPct val="0"/>
        </a:spcBef>
        <a:spcAft>
          <a:spcPct val="0"/>
        </a:spcAft>
        <a:defRPr sz="3600" b="1">
          <a:solidFill>
            <a:schemeClr val="tx2"/>
          </a:solidFill>
          <a:effectLst>
            <a:outerShdw blurRad="38100" dist="38100" dir="2700000" algn="tl">
              <a:srgbClr val="000000"/>
            </a:outerShdw>
          </a:effectLst>
          <a:latin typeface="Arial" panose="020B0604020202020204" pitchFamily="34" charset="0"/>
        </a:defRPr>
      </a:lvl3pPr>
      <a:lvl4pPr algn="l" rtl="0" fontAlgn="base">
        <a:lnSpc>
          <a:spcPct val="90000"/>
        </a:lnSpc>
        <a:spcBef>
          <a:spcPct val="0"/>
        </a:spcBef>
        <a:spcAft>
          <a:spcPct val="0"/>
        </a:spcAft>
        <a:defRPr sz="3600" b="1">
          <a:solidFill>
            <a:schemeClr val="tx2"/>
          </a:solidFill>
          <a:effectLst>
            <a:outerShdw blurRad="38100" dist="38100" dir="2700000" algn="tl">
              <a:srgbClr val="000000"/>
            </a:outerShdw>
          </a:effectLst>
          <a:latin typeface="Arial" panose="020B0604020202020204" pitchFamily="34" charset="0"/>
        </a:defRPr>
      </a:lvl4pPr>
      <a:lvl5pPr algn="l" rtl="0" fontAlgn="base">
        <a:lnSpc>
          <a:spcPct val="90000"/>
        </a:lnSpc>
        <a:spcBef>
          <a:spcPct val="0"/>
        </a:spcBef>
        <a:spcAft>
          <a:spcPct val="0"/>
        </a:spcAft>
        <a:defRPr sz="3600" b="1">
          <a:solidFill>
            <a:schemeClr val="tx2"/>
          </a:solidFill>
          <a:effectLst>
            <a:outerShdw blurRad="38100" dist="38100" dir="2700000" algn="tl">
              <a:srgbClr val="000000"/>
            </a:outerShdw>
          </a:effectLst>
          <a:latin typeface="Arial" panose="020B0604020202020204" pitchFamily="34" charset="0"/>
        </a:defRPr>
      </a:lvl5pPr>
      <a:lvl6pPr marL="457200" algn="l" rtl="0" fontAlgn="base">
        <a:lnSpc>
          <a:spcPct val="90000"/>
        </a:lnSpc>
        <a:spcBef>
          <a:spcPct val="0"/>
        </a:spcBef>
        <a:spcAft>
          <a:spcPct val="0"/>
        </a:spcAft>
        <a:defRPr sz="3600" b="1">
          <a:solidFill>
            <a:schemeClr val="tx2"/>
          </a:solidFill>
          <a:effectLst>
            <a:outerShdw blurRad="38100" dist="38100" dir="2700000" algn="tl">
              <a:srgbClr val="000000"/>
            </a:outerShdw>
          </a:effectLst>
          <a:latin typeface="Arial" panose="020B0604020202020204" pitchFamily="34" charset="0"/>
        </a:defRPr>
      </a:lvl6pPr>
      <a:lvl7pPr marL="914400" algn="l" rtl="0" fontAlgn="base">
        <a:lnSpc>
          <a:spcPct val="90000"/>
        </a:lnSpc>
        <a:spcBef>
          <a:spcPct val="0"/>
        </a:spcBef>
        <a:spcAft>
          <a:spcPct val="0"/>
        </a:spcAft>
        <a:defRPr sz="3600" b="1">
          <a:solidFill>
            <a:schemeClr val="tx2"/>
          </a:solidFill>
          <a:effectLst>
            <a:outerShdw blurRad="38100" dist="38100" dir="2700000" algn="tl">
              <a:srgbClr val="000000"/>
            </a:outerShdw>
          </a:effectLst>
          <a:latin typeface="Arial" panose="020B0604020202020204" pitchFamily="34" charset="0"/>
        </a:defRPr>
      </a:lvl7pPr>
      <a:lvl8pPr marL="1371600" algn="l" rtl="0" fontAlgn="base">
        <a:lnSpc>
          <a:spcPct val="90000"/>
        </a:lnSpc>
        <a:spcBef>
          <a:spcPct val="0"/>
        </a:spcBef>
        <a:spcAft>
          <a:spcPct val="0"/>
        </a:spcAft>
        <a:defRPr sz="3600" b="1">
          <a:solidFill>
            <a:schemeClr val="tx2"/>
          </a:solidFill>
          <a:effectLst>
            <a:outerShdw blurRad="38100" dist="38100" dir="2700000" algn="tl">
              <a:srgbClr val="000000"/>
            </a:outerShdw>
          </a:effectLst>
          <a:latin typeface="Arial" panose="020B0604020202020204" pitchFamily="34" charset="0"/>
        </a:defRPr>
      </a:lvl8pPr>
      <a:lvl9pPr marL="1828800" algn="l" rtl="0" fontAlgn="base">
        <a:lnSpc>
          <a:spcPct val="90000"/>
        </a:lnSpc>
        <a:spcBef>
          <a:spcPct val="0"/>
        </a:spcBef>
        <a:spcAft>
          <a:spcPct val="0"/>
        </a:spcAft>
        <a:defRPr sz="3600" b="1">
          <a:solidFill>
            <a:schemeClr val="tx2"/>
          </a:solidFill>
          <a:effectLst>
            <a:outerShdw blurRad="38100" dist="38100" dir="2700000" algn="tl">
              <a:srgbClr val="000000"/>
            </a:outerShdw>
          </a:effectLst>
          <a:latin typeface="Arial" panose="020B0604020202020204" pitchFamily="34" charset="0"/>
        </a:defRPr>
      </a:lvl9pPr>
    </p:titleStyle>
    <p:bodyStyle>
      <a:lvl1pPr marL="571500" indent="-571500" algn="l" rtl="0" fontAlgn="base">
        <a:lnSpc>
          <a:spcPct val="90000"/>
        </a:lnSpc>
        <a:spcBef>
          <a:spcPct val="30000"/>
        </a:spcBef>
        <a:spcAft>
          <a:spcPct val="0"/>
        </a:spcAft>
        <a:buClr>
          <a:schemeClr val="tx2"/>
        </a:buClr>
        <a:buSzPct val="75000"/>
        <a:buFont typeface="Wingdings" panose="05000000000000000000" pitchFamily="2" charset="2"/>
        <a:buChar char="l"/>
        <a:defRPr sz="3200" b="1" kern="1200">
          <a:solidFill>
            <a:schemeClr val="tx1"/>
          </a:solidFill>
          <a:effectLst>
            <a:outerShdw blurRad="38100" dist="38100" dir="2700000" algn="tl">
              <a:srgbClr val="000000"/>
            </a:outerShdw>
          </a:effectLst>
          <a:latin typeface="+mn-lt"/>
          <a:ea typeface="+mn-ea"/>
          <a:cs typeface="+mn-cs"/>
        </a:defRPr>
      </a:lvl1pPr>
      <a:lvl2pPr marL="1028700" indent="-455613" algn="l" rtl="0" fontAlgn="base">
        <a:lnSpc>
          <a:spcPct val="90000"/>
        </a:lnSpc>
        <a:spcBef>
          <a:spcPct val="30000"/>
        </a:spcBef>
        <a:spcAft>
          <a:spcPct val="0"/>
        </a:spcAft>
        <a:buClr>
          <a:schemeClr val="tx2"/>
        </a:buClr>
        <a:buSzPct val="75000"/>
        <a:buFont typeface="Wingdings" panose="05000000000000000000" pitchFamily="2" charset="2"/>
        <a:buChar char="Ø"/>
        <a:defRPr sz="2800" b="1" kern="1200">
          <a:solidFill>
            <a:schemeClr val="tx1"/>
          </a:solidFill>
          <a:effectLst>
            <a:outerShdw blurRad="38100" dist="38100" dir="2700000" algn="tl">
              <a:srgbClr val="000000"/>
            </a:outerShdw>
          </a:effectLst>
          <a:latin typeface="+mn-lt"/>
          <a:ea typeface="+mn-ea"/>
          <a:cs typeface="+mn-cs"/>
        </a:defRPr>
      </a:lvl2pPr>
      <a:lvl3pPr marL="1428750" indent="-398463" algn="l" rtl="0" fontAlgn="base">
        <a:lnSpc>
          <a:spcPct val="90000"/>
        </a:lnSpc>
        <a:spcBef>
          <a:spcPct val="30000"/>
        </a:spcBef>
        <a:spcAft>
          <a:spcPct val="0"/>
        </a:spcAft>
        <a:buClr>
          <a:schemeClr val="tx2"/>
        </a:buClr>
        <a:buSzPct val="75000"/>
        <a:buFont typeface="Wingdings" panose="05000000000000000000" pitchFamily="2" charset="2"/>
        <a:buChar char="§"/>
        <a:defRPr sz="2400" b="1" kern="1200">
          <a:solidFill>
            <a:schemeClr val="tx1"/>
          </a:solidFill>
          <a:effectLst>
            <a:outerShdw blurRad="38100" dist="38100" dir="2700000" algn="tl">
              <a:srgbClr val="000000"/>
            </a:outerShdw>
          </a:effectLst>
          <a:latin typeface="+mn-lt"/>
          <a:ea typeface="+mn-ea"/>
          <a:cs typeface="+mn-cs"/>
        </a:defRPr>
      </a:lvl3pPr>
      <a:lvl4pPr marL="1828800" indent="-398463" algn="l" rtl="0" fontAlgn="base">
        <a:lnSpc>
          <a:spcPct val="90000"/>
        </a:lnSpc>
        <a:spcBef>
          <a:spcPct val="30000"/>
        </a:spcBef>
        <a:spcAft>
          <a:spcPct val="0"/>
        </a:spcAft>
        <a:buClr>
          <a:schemeClr val="tx2"/>
        </a:buClr>
        <a:buSzPct val="75000"/>
        <a:buFont typeface="Wingdings" panose="05000000000000000000" pitchFamily="2" charset="2"/>
        <a:buChar char="§"/>
        <a:defRPr sz="2000" b="1" kern="1200">
          <a:solidFill>
            <a:schemeClr val="tx1"/>
          </a:solidFill>
          <a:effectLst>
            <a:outerShdw blurRad="38100" dist="38100" dir="2700000" algn="tl">
              <a:srgbClr val="000000"/>
            </a:outerShdw>
          </a:effectLst>
          <a:latin typeface="+mn-lt"/>
          <a:ea typeface="+mn-ea"/>
          <a:cs typeface="+mn-cs"/>
        </a:defRPr>
      </a:lvl4pPr>
      <a:lvl5pPr marL="2227263" indent="-396875" algn="l" rtl="0" fontAlgn="base">
        <a:lnSpc>
          <a:spcPct val="90000"/>
        </a:lnSpc>
        <a:spcBef>
          <a:spcPct val="30000"/>
        </a:spcBef>
        <a:spcAft>
          <a:spcPct val="0"/>
        </a:spcAft>
        <a:buClr>
          <a:schemeClr val="tx2"/>
        </a:buClr>
        <a:buSzPct val="75000"/>
        <a:buFont typeface="Wingdings" panose="05000000000000000000" pitchFamily="2" charset="2"/>
        <a:buChar char="§"/>
        <a:defRPr sz="2000" b="1" kern="1200">
          <a:solidFill>
            <a:schemeClr val="tx1"/>
          </a:solidFill>
          <a:effectLst>
            <a:outerShdw blurRad="38100" dist="38100" dir="2700000" algn="tl">
              <a:srgbClr val="000000"/>
            </a:outerShdw>
          </a:effectLst>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8.emf"/><Relationship Id="rId4" Type="http://schemas.openxmlformats.org/officeDocument/2006/relationships/oleObject" Target="../embeddings/oleObject1.bin"/></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oleObject" Target="../embeddings/oleObject2.bin"/></Relationships>
</file>

<file path=ppt/slides/_rels/slide5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5.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5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990" name="Rectangle 6">
            <a:extLst>
              <a:ext uri="{FF2B5EF4-FFF2-40B4-BE49-F238E27FC236}">
                <a16:creationId xmlns:a16="http://schemas.microsoft.com/office/drawing/2014/main" id="{8CD06AFA-E9C6-426A-A531-9C8DD7B68669}"/>
              </a:ext>
            </a:extLst>
          </p:cNvPr>
          <p:cNvSpPr>
            <a:spLocks noChangeArrowheads="1"/>
          </p:cNvSpPr>
          <p:nvPr/>
        </p:nvSpPr>
        <p:spPr bwMode="auto">
          <a:xfrm>
            <a:off x="0" y="1981200"/>
            <a:ext cx="9144000"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nSpc>
                <a:spcPct val="90000"/>
              </a:lnSpc>
              <a:defRPr sz="3600" b="1">
                <a:solidFill>
                  <a:schemeClr val="tx2"/>
                </a:solidFill>
                <a:effectLst>
                  <a:outerShdw blurRad="38100" dist="38100" dir="2700000" algn="tl">
                    <a:srgbClr val="000000"/>
                  </a:outerShdw>
                </a:effectLst>
                <a:latin typeface="Arial" panose="020B0604020202020204" pitchFamily="34" charset="0"/>
              </a:defRPr>
            </a:lvl1pPr>
            <a:lvl2pPr>
              <a:lnSpc>
                <a:spcPct val="90000"/>
              </a:lnSpc>
              <a:defRPr sz="3600" b="1">
                <a:solidFill>
                  <a:schemeClr val="tx2"/>
                </a:solidFill>
                <a:effectLst>
                  <a:outerShdw blurRad="38100" dist="38100" dir="2700000" algn="tl">
                    <a:srgbClr val="000000"/>
                  </a:outerShdw>
                </a:effectLst>
                <a:latin typeface="Arial" panose="020B0604020202020204" pitchFamily="34" charset="0"/>
              </a:defRPr>
            </a:lvl2pPr>
            <a:lvl3pPr>
              <a:lnSpc>
                <a:spcPct val="90000"/>
              </a:lnSpc>
              <a:defRPr sz="3600" b="1">
                <a:solidFill>
                  <a:schemeClr val="tx2"/>
                </a:solidFill>
                <a:effectLst>
                  <a:outerShdw blurRad="38100" dist="38100" dir="2700000" algn="tl">
                    <a:srgbClr val="000000"/>
                  </a:outerShdw>
                </a:effectLst>
                <a:latin typeface="Arial" panose="020B0604020202020204" pitchFamily="34" charset="0"/>
              </a:defRPr>
            </a:lvl3pPr>
            <a:lvl4pPr>
              <a:lnSpc>
                <a:spcPct val="90000"/>
              </a:lnSpc>
              <a:defRPr sz="3600" b="1">
                <a:solidFill>
                  <a:schemeClr val="tx2"/>
                </a:solidFill>
                <a:effectLst>
                  <a:outerShdw blurRad="38100" dist="38100" dir="2700000" algn="tl">
                    <a:srgbClr val="000000"/>
                  </a:outerShdw>
                </a:effectLst>
                <a:latin typeface="Arial" panose="020B0604020202020204" pitchFamily="34" charset="0"/>
              </a:defRPr>
            </a:lvl4pPr>
            <a:lvl5pPr>
              <a:lnSpc>
                <a:spcPct val="90000"/>
              </a:lnSpc>
              <a:defRPr sz="3600" b="1">
                <a:solidFill>
                  <a:schemeClr val="tx2"/>
                </a:solidFill>
                <a:effectLst>
                  <a:outerShdw blurRad="38100" dist="38100" dir="2700000" algn="tl">
                    <a:srgbClr val="000000"/>
                  </a:outerShdw>
                </a:effectLst>
                <a:latin typeface="Arial" panose="020B0604020202020204" pitchFamily="34" charset="0"/>
              </a:defRPr>
            </a:lvl5pPr>
            <a:lvl6pPr marL="457200" fontAlgn="base">
              <a:lnSpc>
                <a:spcPct val="90000"/>
              </a:lnSpc>
              <a:spcBef>
                <a:spcPct val="0"/>
              </a:spcBef>
              <a:spcAft>
                <a:spcPct val="0"/>
              </a:spcAft>
              <a:defRPr sz="3600" b="1">
                <a:solidFill>
                  <a:schemeClr val="tx2"/>
                </a:solidFill>
                <a:effectLst>
                  <a:outerShdw blurRad="38100" dist="38100" dir="2700000" algn="tl">
                    <a:srgbClr val="000000"/>
                  </a:outerShdw>
                </a:effectLst>
                <a:latin typeface="Arial" panose="020B0604020202020204" pitchFamily="34" charset="0"/>
              </a:defRPr>
            </a:lvl6pPr>
            <a:lvl7pPr marL="914400" fontAlgn="base">
              <a:lnSpc>
                <a:spcPct val="90000"/>
              </a:lnSpc>
              <a:spcBef>
                <a:spcPct val="0"/>
              </a:spcBef>
              <a:spcAft>
                <a:spcPct val="0"/>
              </a:spcAft>
              <a:defRPr sz="3600" b="1">
                <a:solidFill>
                  <a:schemeClr val="tx2"/>
                </a:solidFill>
                <a:effectLst>
                  <a:outerShdw blurRad="38100" dist="38100" dir="2700000" algn="tl">
                    <a:srgbClr val="000000"/>
                  </a:outerShdw>
                </a:effectLst>
                <a:latin typeface="Arial" panose="020B0604020202020204" pitchFamily="34" charset="0"/>
              </a:defRPr>
            </a:lvl7pPr>
            <a:lvl8pPr marL="1371600" fontAlgn="base">
              <a:lnSpc>
                <a:spcPct val="90000"/>
              </a:lnSpc>
              <a:spcBef>
                <a:spcPct val="0"/>
              </a:spcBef>
              <a:spcAft>
                <a:spcPct val="0"/>
              </a:spcAft>
              <a:defRPr sz="3600" b="1">
                <a:solidFill>
                  <a:schemeClr val="tx2"/>
                </a:solidFill>
                <a:effectLst>
                  <a:outerShdw blurRad="38100" dist="38100" dir="2700000" algn="tl">
                    <a:srgbClr val="000000"/>
                  </a:outerShdw>
                </a:effectLst>
                <a:latin typeface="Arial" panose="020B0604020202020204" pitchFamily="34" charset="0"/>
              </a:defRPr>
            </a:lvl8pPr>
            <a:lvl9pPr marL="1828800" fontAlgn="base">
              <a:lnSpc>
                <a:spcPct val="90000"/>
              </a:lnSpc>
              <a:spcBef>
                <a:spcPct val="0"/>
              </a:spcBef>
              <a:spcAft>
                <a:spcPct val="0"/>
              </a:spcAft>
              <a:defRPr sz="3600" b="1">
                <a:solidFill>
                  <a:schemeClr val="tx2"/>
                </a:solidFill>
                <a:effectLst>
                  <a:outerShdw blurRad="38100" dist="38100" dir="2700000" algn="tl">
                    <a:srgbClr val="000000"/>
                  </a:outerShdw>
                </a:effectLst>
                <a:latin typeface="Arial" panose="020B0604020202020204" pitchFamily="34" charset="0"/>
              </a:defRPr>
            </a:lvl9pPr>
          </a:lstStyle>
          <a:p>
            <a:pPr algn="ctr"/>
            <a:r>
              <a:rPr lang="es-AR" altLang="es-MX" sz="6000" dirty="0"/>
              <a:t>.NET Programación Orientada a Objetos</a:t>
            </a:r>
            <a:endParaRPr lang="en-US" altLang="es-MX" sz="6000" dirty="0"/>
          </a:p>
        </p:txBody>
      </p:sp>
      <p:sp>
        <p:nvSpPr>
          <p:cNvPr id="809991" name="Text Box 7">
            <a:extLst>
              <a:ext uri="{FF2B5EF4-FFF2-40B4-BE49-F238E27FC236}">
                <a16:creationId xmlns:a16="http://schemas.microsoft.com/office/drawing/2014/main" id="{01520A90-22B8-4189-A880-34F9FFEA0F2C}"/>
              </a:ext>
            </a:extLst>
          </p:cNvPr>
          <p:cNvSpPr txBox="1">
            <a:spLocks noChangeArrowheads="1"/>
          </p:cNvSpPr>
          <p:nvPr/>
        </p:nvSpPr>
        <p:spPr bwMode="auto">
          <a:xfrm>
            <a:off x="838200" y="3962400"/>
            <a:ext cx="72390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buFontTx/>
              <a:buChar char="•"/>
            </a:pPr>
            <a:r>
              <a:rPr lang="es-ES" altLang="es-MX" sz="2400" dirty="0">
                <a:effectLst>
                  <a:outerShdw blurRad="38100" dist="38100" dir="2700000" algn="tl">
                    <a:srgbClr val="000000"/>
                  </a:outerShdw>
                </a:effectLst>
              </a:rPr>
              <a:t>[FABIÁN GÁLVEZ GONZÁLEZ]</a:t>
            </a:r>
          </a:p>
          <a:p>
            <a:pPr algn="r">
              <a:buFontTx/>
              <a:buChar char="•"/>
            </a:pPr>
            <a:r>
              <a:rPr lang="es-ES" altLang="es-MX" sz="2400" dirty="0">
                <a:effectLst>
                  <a:outerShdw blurRad="38100" dist="38100" dir="2700000" algn="tl">
                    <a:srgbClr val="000000"/>
                  </a:outerShdw>
                </a:effectLst>
              </a:rPr>
              <a:t>[Octubre 2019]</a:t>
            </a:r>
            <a:endParaRPr lang="en-US" altLang="es-MX" sz="2400" dirty="0">
              <a:effectLst>
                <a:outerShdw blurRad="38100" dist="38100" dir="2700000" algn="tl">
                  <a:srgbClr val="000000"/>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8658" name="Rectangle 2">
            <a:extLst>
              <a:ext uri="{FF2B5EF4-FFF2-40B4-BE49-F238E27FC236}">
                <a16:creationId xmlns:a16="http://schemas.microsoft.com/office/drawing/2014/main" id="{1BF5BF37-93E8-4978-B248-E5675CB23606}"/>
              </a:ext>
            </a:extLst>
          </p:cNvPr>
          <p:cNvSpPr>
            <a:spLocks noGrp="1" noChangeArrowheads="1"/>
          </p:cNvSpPr>
          <p:nvPr>
            <p:ph type="title"/>
          </p:nvPr>
        </p:nvSpPr>
        <p:spPr/>
        <p:txBody>
          <a:bodyPr/>
          <a:lstStyle/>
          <a:p>
            <a:r>
              <a:rPr lang="en-US" altLang="es-MX"/>
              <a:t>Propiedades</a:t>
            </a:r>
          </a:p>
        </p:txBody>
      </p:sp>
      <p:sp>
        <p:nvSpPr>
          <p:cNvPr id="838659" name="Rectangle 3">
            <a:extLst>
              <a:ext uri="{FF2B5EF4-FFF2-40B4-BE49-F238E27FC236}">
                <a16:creationId xmlns:a16="http://schemas.microsoft.com/office/drawing/2014/main" id="{CA9C2064-F5F6-4591-977E-8499CE12972C}"/>
              </a:ext>
            </a:extLst>
          </p:cNvPr>
          <p:cNvSpPr>
            <a:spLocks noChangeArrowheads="1"/>
          </p:cNvSpPr>
          <p:nvPr/>
        </p:nvSpPr>
        <p:spPr bwMode="auto">
          <a:xfrm>
            <a:off x="374650" y="1120775"/>
            <a:ext cx="8388350" cy="390525"/>
          </a:xfrm>
          <a:prstGeom prst="rect">
            <a:avLst/>
          </a:prstGeom>
          <a:noFill/>
          <a:ln>
            <a:noFill/>
          </a:ln>
          <a:effectLst>
            <a:outerShdw dist="12700" algn="ctr" rotWithShape="0">
              <a:schemeClr val="bg2">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91354" tIns="45678" rIns="91354" bIns="45678">
            <a:spAutoFit/>
          </a:bodyPr>
          <a:lstStyle>
            <a:lvl1pPr marL="342900" indent="-342900">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742950" indent="-285750">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143000" indent="-228600">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600200" indent="-2286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2057400" indent="-2286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5146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29718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4290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38862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pPr>
              <a:spcAft>
                <a:spcPct val="50000"/>
              </a:spcAft>
            </a:pPr>
            <a:r>
              <a:rPr lang="es-ES" altLang="es-MX" sz="2300" b="0"/>
              <a:t>Propiedad: </a:t>
            </a:r>
            <a:r>
              <a:rPr lang="es-ES" altLang="es-MX" sz="2300"/>
              <a:t>característica o atributo de un objeto</a:t>
            </a:r>
            <a:endParaRPr lang="es-ES" altLang="es-MX" sz="2300" b="0"/>
          </a:p>
        </p:txBody>
      </p:sp>
      <p:sp>
        <p:nvSpPr>
          <p:cNvPr id="838660" name="Rectangle 4">
            <a:extLst>
              <a:ext uri="{FF2B5EF4-FFF2-40B4-BE49-F238E27FC236}">
                <a16:creationId xmlns:a16="http://schemas.microsoft.com/office/drawing/2014/main" id="{FD8CCE8B-8C83-4FC0-90A5-228E1D06D3AC}"/>
              </a:ext>
            </a:extLst>
          </p:cNvPr>
          <p:cNvSpPr>
            <a:spLocks noChangeArrowheads="1"/>
          </p:cNvSpPr>
          <p:nvPr/>
        </p:nvSpPr>
        <p:spPr bwMode="auto">
          <a:xfrm>
            <a:off x="381000" y="1711325"/>
            <a:ext cx="3581400" cy="390525"/>
          </a:xfrm>
          <a:prstGeom prst="rect">
            <a:avLst/>
          </a:prstGeom>
          <a:noFill/>
          <a:ln>
            <a:noFill/>
          </a:ln>
          <a:effectLst>
            <a:outerShdw dist="12700" algn="ctr" rotWithShape="0">
              <a:schemeClr val="bg2">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91354" tIns="45678" rIns="91354" bIns="45678">
            <a:spAutoFit/>
          </a:bodyPr>
          <a:lstStyle>
            <a:lvl1pPr marL="447675" indent="-447675">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803275" indent="-354013">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177925" indent="-373063">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514475" indent="-334963">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1838325" indent="-3048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295525" indent="-3048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2752725" indent="-3048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209925" indent="-3048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3667125" indent="-3048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pPr>
              <a:spcAft>
                <a:spcPct val="50000"/>
              </a:spcAft>
            </a:pPr>
            <a:r>
              <a:rPr lang="es-ES" altLang="es-MX" sz="2300" b="0"/>
              <a:t>C#</a:t>
            </a:r>
          </a:p>
        </p:txBody>
      </p:sp>
      <p:sp>
        <p:nvSpPr>
          <p:cNvPr id="838661" name="Rectangle 5">
            <a:extLst>
              <a:ext uri="{FF2B5EF4-FFF2-40B4-BE49-F238E27FC236}">
                <a16:creationId xmlns:a16="http://schemas.microsoft.com/office/drawing/2014/main" id="{8D238151-93BF-4D23-A7F6-4140B86AAD25}"/>
              </a:ext>
            </a:extLst>
          </p:cNvPr>
          <p:cNvSpPr>
            <a:spLocks noChangeArrowheads="1"/>
          </p:cNvSpPr>
          <p:nvPr/>
        </p:nvSpPr>
        <p:spPr bwMode="auto">
          <a:xfrm>
            <a:off x="4641850" y="1676400"/>
            <a:ext cx="4121150" cy="390525"/>
          </a:xfrm>
          <a:prstGeom prst="rect">
            <a:avLst/>
          </a:prstGeom>
          <a:noFill/>
          <a:ln>
            <a:noFill/>
          </a:ln>
          <a:effectLst>
            <a:outerShdw dist="12700" algn="ctr" rotWithShape="0">
              <a:schemeClr val="bg2">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91354" tIns="45678" rIns="91354" bIns="45678">
            <a:spAutoFit/>
          </a:bodyPr>
          <a:lstStyle>
            <a:lvl1pPr marL="342900" indent="-342900">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742950" indent="-285750">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143000" indent="-228600">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600200" indent="-2286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2057400" indent="-2286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5146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29718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4290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38862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pPr>
              <a:spcAft>
                <a:spcPct val="50000"/>
              </a:spcAft>
            </a:pPr>
            <a:r>
              <a:rPr lang="es-ES" altLang="es-MX" sz="2300" b="0"/>
              <a:t>VB.NET</a:t>
            </a:r>
          </a:p>
        </p:txBody>
      </p:sp>
      <p:sp>
        <p:nvSpPr>
          <p:cNvPr id="838662" name="Rectangle 6">
            <a:extLst>
              <a:ext uri="{FF2B5EF4-FFF2-40B4-BE49-F238E27FC236}">
                <a16:creationId xmlns:a16="http://schemas.microsoft.com/office/drawing/2014/main" id="{A09506FC-C304-41FA-BD9E-EA1D3A308A62}"/>
              </a:ext>
            </a:extLst>
          </p:cNvPr>
          <p:cNvSpPr>
            <a:spLocks noChangeArrowheads="1"/>
          </p:cNvSpPr>
          <p:nvPr/>
        </p:nvSpPr>
        <p:spPr bwMode="auto">
          <a:xfrm>
            <a:off x="527050" y="2133600"/>
            <a:ext cx="3810000" cy="4495800"/>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class </a:t>
            </a:r>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CtaCte</a:t>
            </a:r>
          </a:p>
          <a:p>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a:p>
            <a:r>
              <a:rPr lang="en-US"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int </a:t>
            </a:r>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_balance;</a:t>
            </a:r>
          </a:p>
          <a:p>
            <a:r>
              <a:rPr lang="en-US"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t>
            </a:r>
          </a:p>
          <a:p>
            <a:r>
              <a:rPr lang="en-US"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public int </a:t>
            </a:r>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Balance</a:t>
            </a:r>
          </a:p>
          <a:p>
            <a:r>
              <a:rPr lang="en-US"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t>
            </a:r>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a:p>
            <a:r>
              <a:rPr lang="en-US"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get</a:t>
            </a:r>
          </a:p>
          <a:p>
            <a:r>
              <a:rPr lang="en-US"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t>
            </a:r>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a:p>
            <a:r>
              <a:rPr lang="en-US"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return </a:t>
            </a:r>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_balance;</a:t>
            </a:r>
          </a:p>
          <a:p>
            <a:r>
              <a:rPr lang="en-US"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t>
            </a:r>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a:t>
            </a:r>
          </a:p>
          <a:p>
            <a:r>
              <a:rPr lang="en-US"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set</a:t>
            </a:r>
          </a:p>
          <a:p>
            <a:r>
              <a:rPr lang="en-US"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t>
            </a:r>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a:p>
            <a:r>
              <a:rPr lang="en-US"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t>
            </a:r>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_balance =</a:t>
            </a:r>
            <a:r>
              <a:rPr lang="en-US"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value</a:t>
            </a:r>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a:p>
            <a:r>
              <a:rPr lang="en-US"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t>
            </a:r>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a:p>
            <a:r>
              <a:rPr lang="en-US"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t>
            </a:r>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a:p>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a:p>
            <a:endPar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endParaRPr>
          </a:p>
          <a:p>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CtaCte cc = </a:t>
            </a:r>
            <a:r>
              <a:rPr lang="en-US"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new</a:t>
            </a:r>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CtaCte();</a:t>
            </a:r>
          </a:p>
          <a:p>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cc.Balance = 100; </a:t>
            </a:r>
            <a:r>
              <a:rPr lang="en-US" altLang="es-MX" sz="14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//Asignación</a:t>
            </a:r>
          </a:p>
          <a:p>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Mostrar(cc.Balance); </a:t>
            </a:r>
            <a:r>
              <a:rPr lang="en-US" altLang="es-MX" sz="14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//Obtención</a:t>
            </a:r>
          </a:p>
        </p:txBody>
      </p:sp>
      <p:sp>
        <p:nvSpPr>
          <p:cNvPr id="838663" name="Rectangle 7">
            <a:extLst>
              <a:ext uri="{FF2B5EF4-FFF2-40B4-BE49-F238E27FC236}">
                <a16:creationId xmlns:a16="http://schemas.microsoft.com/office/drawing/2014/main" id="{F92801A1-16F8-404A-A4E8-D27E70B5FA46}"/>
              </a:ext>
            </a:extLst>
          </p:cNvPr>
          <p:cNvSpPr>
            <a:spLocks noChangeArrowheads="1"/>
          </p:cNvSpPr>
          <p:nvPr/>
        </p:nvSpPr>
        <p:spPr bwMode="auto">
          <a:xfrm>
            <a:off x="4794250" y="2133600"/>
            <a:ext cx="3962400" cy="4495800"/>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Class </a:t>
            </a:r>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CtaCte</a:t>
            </a:r>
          </a:p>
          <a:p>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Dim </a:t>
            </a:r>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_balance</a:t>
            </a:r>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As Integer</a:t>
            </a:r>
          </a:p>
          <a:p>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t>
            </a:r>
          </a:p>
          <a:p>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Property </a:t>
            </a:r>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Balance()</a:t>
            </a:r>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As Integer</a:t>
            </a:r>
          </a:p>
          <a:p>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Get</a:t>
            </a:r>
          </a:p>
          <a:p>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Return </a:t>
            </a:r>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_balance</a:t>
            </a:r>
          </a:p>
          <a:p>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End Get</a:t>
            </a:r>
          </a:p>
          <a:p>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Set (ByVal </a:t>
            </a:r>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value</a:t>
            </a:r>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As Integer)</a:t>
            </a:r>
          </a:p>
          <a:p>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t>
            </a:r>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_balance =</a:t>
            </a:r>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t>
            </a:r>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value</a:t>
            </a:r>
          </a:p>
          <a:p>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End Set</a:t>
            </a:r>
          </a:p>
          <a:p>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End Property</a:t>
            </a:r>
          </a:p>
          <a:p>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End Class</a:t>
            </a:r>
          </a:p>
          <a:p>
            <a:endPar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endParaRPr>
          </a:p>
          <a:p>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Dim </a:t>
            </a:r>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cc</a:t>
            </a:r>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As New </a:t>
            </a:r>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CtaCte()</a:t>
            </a:r>
          </a:p>
          <a:p>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cc.Balance = 100</a:t>
            </a:r>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t>
            </a:r>
            <a:r>
              <a:rPr lang="pt-BR" altLang="es-MX" sz="14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‘Asignación</a:t>
            </a:r>
          </a:p>
          <a:p>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Mostrar(cc.Balance)</a:t>
            </a:r>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t>
            </a:r>
            <a:r>
              <a:rPr lang="pt-BR" altLang="es-MX" sz="14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‘Obtención</a:t>
            </a:r>
          </a:p>
          <a:p>
            <a:endPar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endParaRPr>
          </a:p>
        </p:txBody>
      </p:sp>
      <p:sp>
        <p:nvSpPr>
          <p:cNvPr id="838664" name="Text Box 8">
            <a:extLst>
              <a:ext uri="{FF2B5EF4-FFF2-40B4-BE49-F238E27FC236}">
                <a16:creationId xmlns:a16="http://schemas.microsoft.com/office/drawing/2014/main" id="{2EA28971-91DC-4745-B9A2-81A987C65540}"/>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0706" name="Rectangle 2">
            <a:extLst>
              <a:ext uri="{FF2B5EF4-FFF2-40B4-BE49-F238E27FC236}">
                <a16:creationId xmlns:a16="http://schemas.microsoft.com/office/drawing/2014/main" id="{951608F4-0FB9-4035-B17A-C8D5421A817C}"/>
              </a:ext>
            </a:extLst>
          </p:cNvPr>
          <p:cNvSpPr>
            <a:spLocks noGrp="1" noChangeArrowheads="1"/>
          </p:cNvSpPr>
          <p:nvPr>
            <p:ph type="title"/>
          </p:nvPr>
        </p:nvSpPr>
        <p:spPr/>
        <p:txBody>
          <a:bodyPr/>
          <a:lstStyle/>
          <a:p>
            <a:r>
              <a:rPr lang="en-US" altLang="es-MX"/>
              <a:t>Métodos</a:t>
            </a:r>
          </a:p>
        </p:txBody>
      </p:sp>
      <p:sp>
        <p:nvSpPr>
          <p:cNvPr id="840707" name="Rectangle 3">
            <a:extLst>
              <a:ext uri="{FF2B5EF4-FFF2-40B4-BE49-F238E27FC236}">
                <a16:creationId xmlns:a16="http://schemas.microsoft.com/office/drawing/2014/main" id="{474AD2FA-5DE2-4794-AD85-6C1F27959639}"/>
              </a:ext>
            </a:extLst>
          </p:cNvPr>
          <p:cNvSpPr>
            <a:spLocks noGrp="1" noChangeArrowheads="1"/>
          </p:cNvSpPr>
          <p:nvPr>
            <p:ph type="body" idx="1"/>
          </p:nvPr>
        </p:nvSpPr>
        <p:spPr>
          <a:xfrm>
            <a:off x="381000" y="1649413"/>
            <a:ext cx="8388350" cy="407987"/>
          </a:xfrm>
          <a:noFill/>
          <a:ln/>
          <a:effectLst>
            <a:outerShdw dist="12700" algn="ctr" rotWithShape="0">
              <a:schemeClr val="bg2">
                <a:alpha val="50000"/>
              </a:schemeClr>
            </a:outerShdw>
          </a:effectLst>
        </p:spPr>
        <p:txBody>
          <a:bodyPr/>
          <a:lstStyle/>
          <a:p>
            <a:pPr marL="447675" indent="-447675">
              <a:spcAft>
                <a:spcPct val="50000"/>
              </a:spcAft>
            </a:pPr>
            <a:r>
              <a:rPr lang="es-ES" altLang="es-MX" sz="2300" b="0"/>
              <a:t>En C# todo método es una función</a:t>
            </a:r>
          </a:p>
        </p:txBody>
      </p:sp>
      <p:sp>
        <p:nvSpPr>
          <p:cNvPr id="840708" name="Rectangle 4">
            <a:extLst>
              <a:ext uri="{FF2B5EF4-FFF2-40B4-BE49-F238E27FC236}">
                <a16:creationId xmlns:a16="http://schemas.microsoft.com/office/drawing/2014/main" id="{719C0FB4-E1E5-49E9-AFE6-30D1E35E7D4B}"/>
              </a:ext>
            </a:extLst>
          </p:cNvPr>
          <p:cNvSpPr>
            <a:spLocks noChangeArrowheads="1"/>
          </p:cNvSpPr>
          <p:nvPr/>
        </p:nvSpPr>
        <p:spPr bwMode="auto">
          <a:xfrm>
            <a:off x="381000" y="4321175"/>
            <a:ext cx="8763000" cy="390525"/>
          </a:xfrm>
          <a:prstGeom prst="rect">
            <a:avLst/>
          </a:prstGeom>
          <a:noFill/>
          <a:ln>
            <a:noFill/>
          </a:ln>
          <a:effectLst>
            <a:outerShdw dist="12700" algn="ctr" rotWithShape="0">
              <a:schemeClr val="bg2">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91354" tIns="45678" rIns="91354" bIns="45678">
            <a:spAutoFit/>
          </a:bodyPr>
          <a:lstStyle>
            <a:lvl1pPr marL="342900" indent="-342900">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742950" indent="-285750">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143000" indent="-228600">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600200" indent="-2286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2057400" indent="-2286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5146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29718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4290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38862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pPr>
              <a:spcAft>
                <a:spcPct val="50000"/>
              </a:spcAft>
            </a:pPr>
            <a:r>
              <a:rPr lang="es-ES" altLang="es-MX" sz="2300" b="0"/>
              <a:t>VB.NET</a:t>
            </a:r>
            <a:r>
              <a:rPr lang="es-ES" altLang="es-MX" sz="2300"/>
              <a:t> usa procedimientos </a:t>
            </a:r>
            <a:r>
              <a:rPr lang="es-ES" altLang="es-MX" sz="2300" b="0"/>
              <a:t>Sub </a:t>
            </a:r>
            <a:r>
              <a:rPr lang="es-ES" altLang="es-MX" sz="2300"/>
              <a:t>y funciones </a:t>
            </a:r>
            <a:r>
              <a:rPr lang="es-ES" altLang="es-MX" sz="2300" b="0"/>
              <a:t>Function</a:t>
            </a:r>
          </a:p>
        </p:txBody>
      </p:sp>
      <p:sp>
        <p:nvSpPr>
          <p:cNvPr id="840709" name="Rectangle 5">
            <a:extLst>
              <a:ext uri="{FF2B5EF4-FFF2-40B4-BE49-F238E27FC236}">
                <a16:creationId xmlns:a16="http://schemas.microsoft.com/office/drawing/2014/main" id="{E4E3FB28-631C-4AF2-BA8E-5B7DE1581790}"/>
              </a:ext>
            </a:extLst>
          </p:cNvPr>
          <p:cNvSpPr>
            <a:spLocks noChangeArrowheads="1"/>
          </p:cNvSpPr>
          <p:nvPr/>
        </p:nvSpPr>
        <p:spPr bwMode="auto">
          <a:xfrm>
            <a:off x="457200" y="2209800"/>
            <a:ext cx="8229600" cy="1828800"/>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s-MX" sz="16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public void</a:t>
            </a:r>
            <a:r>
              <a:rPr lang="en-US" altLang="es-MX" sz="16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HacerDeposito(</a:t>
            </a:r>
            <a:r>
              <a:rPr lang="en-US" altLang="es-MX" sz="16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int</a:t>
            </a:r>
            <a:r>
              <a:rPr lang="en-US" altLang="es-MX" sz="16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importe) </a:t>
            </a:r>
            <a:r>
              <a:rPr lang="en-US" altLang="es-MX" sz="16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//No devuelve valor</a:t>
            </a:r>
          </a:p>
          <a:p>
            <a:r>
              <a:rPr lang="en-US" altLang="es-MX" sz="16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a:p>
            <a:r>
              <a:rPr lang="en-US" altLang="es-MX" sz="16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a:p>
            <a:endParaRPr lang="en-US" altLang="es-MX" sz="16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endParaRPr>
          </a:p>
          <a:p>
            <a:r>
              <a:rPr lang="en-US" altLang="es-MX" sz="16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public int</a:t>
            </a:r>
            <a:r>
              <a:rPr lang="en-US" altLang="es-MX" sz="16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ObtenerInventario(</a:t>
            </a:r>
            <a:r>
              <a:rPr lang="en-US" altLang="es-MX" sz="16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int</a:t>
            </a:r>
            <a:r>
              <a:rPr lang="en-US" altLang="es-MX" sz="16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codArticulo) </a:t>
            </a:r>
            <a:r>
              <a:rPr lang="en-US" altLang="es-MX" sz="16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//Devuelve un entero</a:t>
            </a:r>
          </a:p>
          <a:p>
            <a:r>
              <a:rPr lang="en-US" altLang="es-MX" sz="16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a:p>
            <a:r>
              <a:rPr lang="en-US" altLang="es-MX" sz="16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p:txBody>
      </p:sp>
      <p:sp>
        <p:nvSpPr>
          <p:cNvPr id="840710" name="Rectangle 6">
            <a:extLst>
              <a:ext uri="{FF2B5EF4-FFF2-40B4-BE49-F238E27FC236}">
                <a16:creationId xmlns:a16="http://schemas.microsoft.com/office/drawing/2014/main" id="{552CD0C1-8C9C-4EB9-B5A9-13745E50F474}"/>
              </a:ext>
            </a:extLst>
          </p:cNvPr>
          <p:cNvSpPr>
            <a:spLocks noChangeArrowheads="1"/>
          </p:cNvSpPr>
          <p:nvPr/>
        </p:nvSpPr>
        <p:spPr bwMode="auto">
          <a:xfrm>
            <a:off x="457200" y="4822825"/>
            <a:ext cx="8229600" cy="1425575"/>
          </a:xfrm>
          <a:prstGeom prst="rect">
            <a:avLst/>
          </a:prstGeom>
          <a:solidFill>
            <a:schemeClr val="tx1"/>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pt-BR" altLang="es-MX" sz="16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Public Sub </a:t>
            </a:r>
            <a:r>
              <a:rPr lang="pt-BR" altLang="es-MX" sz="16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HacerDeposito(</a:t>
            </a:r>
            <a:r>
              <a:rPr lang="pt-BR" altLang="es-MX" sz="16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ByVal </a:t>
            </a:r>
            <a:r>
              <a:rPr lang="pt-BR" altLang="es-MX" sz="16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importe</a:t>
            </a:r>
            <a:r>
              <a:rPr lang="pt-BR" altLang="es-MX" sz="16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As Integer</a:t>
            </a:r>
            <a:r>
              <a:rPr lang="pt-BR" altLang="es-MX" sz="16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a:p>
            <a:r>
              <a:rPr lang="pt-BR" altLang="es-MX" sz="16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End Sub</a:t>
            </a:r>
          </a:p>
          <a:p>
            <a:endParaRPr lang="pt-BR" altLang="es-MX" sz="16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endParaRPr>
          </a:p>
          <a:p>
            <a:r>
              <a:rPr lang="pt-BR" altLang="es-MX" sz="16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Public Function </a:t>
            </a:r>
            <a:r>
              <a:rPr lang="pt-BR" altLang="es-MX" sz="16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Inventario(</a:t>
            </a:r>
            <a:r>
              <a:rPr lang="pt-BR" altLang="es-MX" sz="16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ByVal </a:t>
            </a:r>
            <a:r>
              <a:rPr lang="pt-BR" altLang="es-MX" sz="16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codArt</a:t>
            </a:r>
            <a:r>
              <a:rPr lang="pt-BR" altLang="es-MX" sz="16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As Integer) As Integer</a:t>
            </a:r>
          </a:p>
          <a:p>
            <a:r>
              <a:rPr lang="pt-BR" altLang="es-MX" sz="16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End Function</a:t>
            </a:r>
          </a:p>
        </p:txBody>
      </p:sp>
      <p:sp>
        <p:nvSpPr>
          <p:cNvPr id="840711" name="Rectangle 7">
            <a:extLst>
              <a:ext uri="{FF2B5EF4-FFF2-40B4-BE49-F238E27FC236}">
                <a16:creationId xmlns:a16="http://schemas.microsoft.com/office/drawing/2014/main" id="{676D257D-514E-4E66-94C6-2053EF58909C}"/>
              </a:ext>
            </a:extLst>
          </p:cNvPr>
          <p:cNvSpPr>
            <a:spLocks noChangeArrowheads="1"/>
          </p:cNvSpPr>
          <p:nvPr/>
        </p:nvSpPr>
        <p:spPr bwMode="auto">
          <a:xfrm>
            <a:off x="374650" y="1120775"/>
            <a:ext cx="8388350" cy="390525"/>
          </a:xfrm>
          <a:prstGeom prst="rect">
            <a:avLst/>
          </a:prstGeom>
          <a:noFill/>
          <a:ln>
            <a:noFill/>
          </a:ln>
          <a:effectLst>
            <a:outerShdw dist="12700" algn="ctr" rotWithShape="0">
              <a:schemeClr val="bg2">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91354" tIns="45678" rIns="91354" bIns="45678">
            <a:spAutoFit/>
          </a:bodyPr>
          <a:lstStyle>
            <a:lvl1pPr marL="342900" indent="-342900">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742950" indent="-285750">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143000" indent="-228600">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600200" indent="-2286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2057400" indent="-2286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5146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29718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4290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38862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pPr>
              <a:spcAft>
                <a:spcPct val="50000"/>
              </a:spcAft>
            </a:pPr>
            <a:r>
              <a:rPr lang="es-ES" altLang="es-MX" sz="2300" b="0"/>
              <a:t>Métodos:</a:t>
            </a:r>
            <a:r>
              <a:rPr lang="es-ES" altLang="es-MX" sz="2300"/>
              <a:t> acciones que un objeto puede llevar a cabo.</a:t>
            </a:r>
            <a:endParaRPr lang="es-ES" altLang="es-MX" sz="2300" b="0"/>
          </a:p>
        </p:txBody>
      </p:sp>
      <p:sp>
        <p:nvSpPr>
          <p:cNvPr id="840712" name="Text Box 8">
            <a:extLst>
              <a:ext uri="{FF2B5EF4-FFF2-40B4-BE49-F238E27FC236}">
                <a16:creationId xmlns:a16="http://schemas.microsoft.com/office/drawing/2014/main" id="{D1A0E353-A85D-4F33-B4FC-5E1D82815EA2}"/>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2386" name="Rectangle 2">
            <a:extLst>
              <a:ext uri="{FF2B5EF4-FFF2-40B4-BE49-F238E27FC236}">
                <a16:creationId xmlns:a16="http://schemas.microsoft.com/office/drawing/2014/main" id="{A5E2D477-6233-468A-8585-CA2D499887FD}"/>
              </a:ext>
            </a:extLst>
          </p:cNvPr>
          <p:cNvSpPr>
            <a:spLocks noGrp="1" noChangeArrowheads="1"/>
          </p:cNvSpPr>
          <p:nvPr>
            <p:ph type="title"/>
          </p:nvPr>
        </p:nvSpPr>
        <p:spPr/>
        <p:txBody>
          <a:bodyPr/>
          <a:lstStyle/>
          <a:p>
            <a:r>
              <a:rPr lang="en-US" altLang="es-MX"/>
              <a:t>Sobrecarga de Métodos</a:t>
            </a:r>
          </a:p>
        </p:txBody>
      </p:sp>
      <p:sp>
        <p:nvSpPr>
          <p:cNvPr id="912387" name="Rectangle 3">
            <a:extLst>
              <a:ext uri="{FF2B5EF4-FFF2-40B4-BE49-F238E27FC236}">
                <a16:creationId xmlns:a16="http://schemas.microsoft.com/office/drawing/2014/main" id="{3EBF421A-2ACE-4F4C-9FF9-F401569E226A}"/>
              </a:ext>
            </a:extLst>
          </p:cNvPr>
          <p:cNvSpPr>
            <a:spLocks noGrp="1" noChangeArrowheads="1"/>
          </p:cNvSpPr>
          <p:nvPr>
            <p:ph type="body" idx="1"/>
          </p:nvPr>
        </p:nvSpPr>
        <p:spPr>
          <a:xfrm>
            <a:off x="381000" y="2144713"/>
            <a:ext cx="8388350" cy="407987"/>
          </a:xfrm>
          <a:noFill/>
          <a:ln/>
          <a:effectLst>
            <a:outerShdw dist="12700" algn="ctr" rotWithShape="0">
              <a:schemeClr val="bg2">
                <a:alpha val="50000"/>
              </a:schemeClr>
            </a:outerShdw>
          </a:effectLst>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lIns="91354" tIns="45678" rIns="91354" bIns="45678"/>
          <a:lstStyle/>
          <a:p>
            <a:pPr marL="342900" indent="-342900">
              <a:spcAft>
                <a:spcPct val="50000"/>
              </a:spcAft>
            </a:pPr>
            <a:r>
              <a:rPr lang="es-ES" altLang="es-MX" sz="2300"/>
              <a:t>C#</a:t>
            </a:r>
          </a:p>
        </p:txBody>
      </p:sp>
      <p:sp>
        <p:nvSpPr>
          <p:cNvPr id="912388" name="Rectangle 4">
            <a:extLst>
              <a:ext uri="{FF2B5EF4-FFF2-40B4-BE49-F238E27FC236}">
                <a16:creationId xmlns:a16="http://schemas.microsoft.com/office/drawing/2014/main" id="{2DDC28E5-4431-49F3-B6DD-9AF899E346E0}"/>
              </a:ext>
            </a:extLst>
          </p:cNvPr>
          <p:cNvSpPr>
            <a:spLocks noChangeArrowheads="1"/>
          </p:cNvSpPr>
          <p:nvPr/>
        </p:nvSpPr>
        <p:spPr bwMode="auto">
          <a:xfrm>
            <a:off x="381000" y="4549775"/>
            <a:ext cx="8763000" cy="407988"/>
          </a:xfrm>
          <a:prstGeom prst="rect">
            <a:avLst/>
          </a:prstGeom>
          <a:noFill/>
          <a:ln>
            <a:noFill/>
          </a:ln>
          <a:effectLst>
            <a:outerShdw dist="12700" algn="ctr" rotWithShape="0">
              <a:schemeClr val="bg2">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lIns="91354" tIns="45678" rIns="91354" bIns="45678">
            <a:spAutoFit/>
          </a:bodyPr>
          <a:lstStyle>
            <a:lvl1pPr marL="342900" indent="-342900">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742950" indent="-285750">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143000" indent="-228600">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600200" indent="-2286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2057400" indent="-2286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5146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29718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4290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38862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pPr>
              <a:spcAft>
                <a:spcPct val="50000"/>
              </a:spcAft>
            </a:pPr>
            <a:r>
              <a:rPr lang="es-ES" altLang="es-MX" sz="2300"/>
              <a:t>VB.NET</a:t>
            </a:r>
          </a:p>
        </p:txBody>
      </p:sp>
      <p:sp>
        <p:nvSpPr>
          <p:cNvPr id="912389" name="Rectangle 5">
            <a:extLst>
              <a:ext uri="{FF2B5EF4-FFF2-40B4-BE49-F238E27FC236}">
                <a16:creationId xmlns:a16="http://schemas.microsoft.com/office/drawing/2014/main" id="{C89D3EFF-DB02-4293-87BF-3EC24DD185D7}"/>
              </a:ext>
            </a:extLst>
          </p:cNvPr>
          <p:cNvSpPr>
            <a:spLocks noChangeArrowheads="1"/>
          </p:cNvSpPr>
          <p:nvPr/>
        </p:nvSpPr>
        <p:spPr bwMode="auto">
          <a:xfrm>
            <a:off x="457200" y="2514600"/>
            <a:ext cx="8229600" cy="1828800"/>
          </a:xfrm>
          <a:prstGeom prst="rect">
            <a:avLst/>
          </a:prstGeom>
          <a:solidFill>
            <a:schemeClr val="tx1"/>
          </a:solid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s-MX" sz="16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public void</a:t>
            </a:r>
            <a:r>
              <a:rPr lang="en-US" altLang="es-MX" sz="16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HacerDeposito(</a:t>
            </a:r>
            <a:r>
              <a:rPr lang="en-US" altLang="es-MX" sz="16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int</a:t>
            </a:r>
            <a:r>
              <a:rPr lang="en-US" altLang="es-MX" sz="16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importe) </a:t>
            </a:r>
          </a:p>
          <a:p>
            <a:r>
              <a:rPr lang="en-US" altLang="es-MX" sz="16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a:p>
            <a:r>
              <a:rPr lang="en-US" altLang="es-MX" sz="16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a:p>
            <a:endParaRPr lang="en-US" altLang="es-MX" sz="16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endParaRPr>
          </a:p>
          <a:p>
            <a:r>
              <a:rPr lang="en-US" altLang="es-MX" sz="16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public void</a:t>
            </a:r>
            <a:r>
              <a:rPr lang="en-US" altLang="es-MX" sz="16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HacerDeposito(</a:t>
            </a:r>
            <a:r>
              <a:rPr lang="en-US" altLang="es-MX" sz="16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int</a:t>
            </a:r>
            <a:r>
              <a:rPr lang="en-US" altLang="es-MX" sz="16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importe, </a:t>
            </a:r>
            <a:r>
              <a:rPr lang="en-US" altLang="es-MX" sz="16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bool</a:t>
            </a:r>
            <a:r>
              <a:rPr lang="en-US" altLang="es-MX" sz="16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acreditar)</a:t>
            </a:r>
          </a:p>
          <a:p>
            <a:r>
              <a:rPr lang="en-US" altLang="es-MX" sz="16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a:p>
            <a:r>
              <a:rPr lang="en-US" altLang="es-MX" sz="16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p:txBody>
      </p:sp>
      <p:sp>
        <p:nvSpPr>
          <p:cNvPr id="912390" name="Rectangle 6">
            <a:extLst>
              <a:ext uri="{FF2B5EF4-FFF2-40B4-BE49-F238E27FC236}">
                <a16:creationId xmlns:a16="http://schemas.microsoft.com/office/drawing/2014/main" id="{44D4B42A-C46A-4E17-AB6D-BFA0CB067D06}"/>
              </a:ext>
            </a:extLst>
          </p:cNvPr>
          <p:cNvSpPr>
            <a:spLocks noChangeArrowheads="1"/>
          </p:cNvSpPr>
          <p:nvPr/>
        </p:nvSpPr>
        <p:spPr bwMode="auto">
          <a:xfrm>
            <a:off x="457200" y="5051425"/>
            <a:ext cx="8229600" cy="1425575"/>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Public Sub </a:t>
            </a:r>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HacerDeposito(</a:t>
            </a:r>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ByVal </a:t>
            </a:r>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imp</a:t>
            </a:r>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As Integer</a:t>
            </a:r>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a:p>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End Sub</a:t>
            </a:r>
          </a:p>
          <a:p>
            <a:endPar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endParaRPr>
          </a:p>
          <a:p>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Public Sub </a:t>
            </a:r>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HacerDeposito(</a:t>
            </a:r>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ByVal </a:t>
            </a:r>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imp</a:t>
            </a:r>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As Integer</a:t>
            </a:r>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ByVal </a:t>
            </a:r>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acreditar</a:t>
            </a:r>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As Boolean)</a:t>
            </a:r>
          </a:p>
          <a:p>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End Sub</a:t>
            </a:r>
          </a:p>
        </p:txBody>
      </p:sp>
      <p:sp>
        <p:nvSpPr>
          <p:cNvPr id="912391" name="Rectangle 7">
            <a:extLst>
              <a:ext uri="{FF2B5EF4-FFF2-40B4-BE49-F238E27FC236}">
                <a16:creationId xmlns:a16="http://schemas.microsoft.com/office/drawing/2014/main" id="{E62A8095-EDE3-4E3C-BD46-469B31AA588C}"/>
              </a:ext>
            </a:extLst>
          </p:cNvPr>
          <p:cNvSpPr>
            <a:spLocks noChangeArrowheads="1"/>
          </p:cNvSpPr>
          <p:nvPr/>
        </p:nvSpPr>
        <p:spPr bwMode="auto">
          <a:xfrm>
            <a:off x="374650" y="1120775"/>
            <a:ext cx="8388350" cy="723900"/>
          </a:xfrm>
          <a:prstGeom prst="rect">
            <a:avLst/>
          </a:prstGeom>
          <a:noFill/>
          <a:ln>
            <a:noFill/>
          </a:ln>
          <a:effectLst>
            <a:outerShdw dist="12700" algn="ctr" rotWithShape="0">
              <a:schemeClr val="bg2">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lIns="91354" tIns="45678" rIns="91354" bIns="45678">
            <a:spAutoFit/>
          </a:bodyPr>
          <a:lstStyle>
            <a:lvl1pPr marL="342900" indent="-342900">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742950" indent="-285750">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143000" indent="-228600">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600200" indent="-2286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2057400" indent="-2286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5146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29718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4290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38862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pPr>
              <a:spcAft>
                <a:spcPct val="50000"/>
              </a:spcAft>
            </a:pPr>
            <a:r>
              <a:rPr lang="es-ES" altLang="es-MX" sz="2300"/>
              <a:t>Sobrecarga: varios métodos con el mismo nombre pero diferentes parametros.</a:t>
            </a:r>
          </a:p>
        </p:txBody>
      </p:sp>
      <p:sp>
        <p:nvSpPr>
          <p:cNvPr id="912392" name="Text Box 8">
            <a:extLst>
              <a:ext uri="{FF2B5EF4-FFF2-40B4-BE49-F238E27FC236}">
                <a16:creationId xmlns:a16="http://schemas.microsoft.com/office/drawing/2014/main" id="{874B28AD-5FD2-4F86-B99D-41C447C22B5B}"/>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4802" name="Rectangle 2">
            <a:extLst>
              <a:ext uri="{FF2B5EF4-FFF2-40B4-BE49-F238E27FC236}">
                <a16:creationId xmlns:a16="http://schemas.microsoft.com/office/drawing/2014/main" id="{1A8312E3-C55D-493F-BB7E-8967C8953F13}"/>
              </a:ext>
            </a:extLst>
          </p:cNvPr>
          <p:cNvSpPr>
            <a:spLocks noGrp="1" noChangeArrowheads="1"/>
          </p:cNvSpPr>
          <p:nvPr>
            <p:ph type="title"/>
          </p:nvPr>
        </p:nvSpPr>
        <p:spPr/>
        <p:txBody>
          <a:bodyPr/>
          <a:lstStyle/>
          <a:p>
            <a:r>
              <a:rPr lang="en-US" altLang="es-MX"/>
              <a:t>Namespaces</a:t>
            </a:r>
          </a:p>
        </p:txBody>
      </p:sp>
      <p:sp>
        <p:nvSpPr>
          <p:cNvPr id="844803" name="Rectangle 3">
            <a:extLst>
              <a:ext uri="{FF2B5EF4-FFF2-40B4-BE49-F238E27FC236}">
                <a16:creationId xmlns:a16="http://schemas.microsoft.com/office/drawing/2014/main" id="{9358EAFF-1A5A-44F6-A6E6-BA7409D366FC}"/>
              </a:ext>
            </a:extLst>
          </p:cNvPr>
          <p:cNvSpPr>
            <a:spLocks noChangeArrowheads="1"/>
          </p:cNvSpPr>
          <p:nvPr/>
        </p:nvSpPr>
        <p:spPr bwMode="auto">
          <a:xfrm>
            <a:off x="381000" y="1711325"/>
            <a:ext cx="3581400" cy="390525"/>
          </a:xfrm>
          <a:prstGeom prst="rect">
            <a:avLst/>
          </a:prstGeom>
          <a:noFill/>
          <a:ln>
            <a:noFill/>
          </a:ln>
          <a:effectLst>
            <a:outerShdw dist="12700" algn="ctr" rotWithShape="0">
              <a:schemeClr val="bg2">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91354" tIns="45678" rIns="91354" bIns="45678">
            <a:spAutoFit/>
          </a:bodyPr>
          <a:lstStyle>
            <a:lvl1pPr marL="447675" indent="-447675">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803275" indent="-354013">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177925" indent="-373063">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514475" indent="-334963">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1838325" indent="-3048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295525" indent="-3048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2752725" indent="-3048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209925" indent="-3048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3667125" indent="-3048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pPr>
              <a:spcAft>
                <a:spcPct val="50000"/>
              </a:spcAft>
            </a:pPr>
            <a:r>
              <a:rPr lang="es-ES" altLang="es-MX" sz="2300" b="0"/>
              <a:t>C#</a:t>
            </a:r>
          </a:p>
        </p:txBody>
      </p:sp>
      <p:sp>
        <p:nvSpPr>
          <p:cNvPr id="844804" name="Rectangle 4">
            <a:extLst>
              <a:ext uri="{FF2B5EF4-FFF2-40B4-BE49-F238E27FC236}">
                <a16:creationId xmlns:a16="http://schemas.microsoft.com/office/drawing/2014/main" id="{340BDD17-63D3-49EA-B884-45AC6914CC22}"/>
              </a:ext>
            </a:extLst>
          </p:cNvPr>
          <p:cNvSpPr>
            <a:spLocks noChangeArrowheads="1"/>
          </p:cNvSpPr>
          <p:nvPr/>
        </p:nvSpPr>
        <p:spPr bwMode="auto">
          <a:xfrm>
            <a:off x="4641850" y="1676400"/>
            <a:ext cx="4121150" cy="390525"/>
          </a:xfrm>
          <a:prstGeom prst="rect">
            <a:avLst/>
          </a:prstGeom>
          <a:noFill/>
          <a:ln>
            <a:noFill/>
          </a:ln>
          <a:effectLst>
            <a:outerShdw dist="12700" algn="ctr" rotWithShape="0">
              <a:schemeClr val="bg2">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91354" tIns="45678" rIns="91354" bIns="45678">
            <a:spAutoFit/>
          </a:bodyPr>
          <a:lstStyle>
            <a:lvl1pPr marL="342900" indent="-342900">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742950" indent="-285750">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143000" indent="-228600">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600200" indent="-2286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2057400" indent="-2286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5146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29718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4290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38862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pPr>
              <a:spcAft>
                <a:spcPct val="50000"/>
              </a:spcAft>
            </a:pPr>
            <a:r>
              <a:rPr lang="es-ES" altLang="es-MX" sz="2300" b="0"/>
              <a:t>VB.NET</a:t>
            </a:r>
          </a:p>
        </p:txBody>
      </p:sp>
      <p:sp>
        <p:nvSpPr>
          <p:cNvPr id="844805" name="Rectangle 5">
            <a:extLst>
              <a:ext uri="{FF2B5EF4-FFF2-40B4-BE49-F238E27FC236}">
                <a16:creationId xmlns:a16="http://schemas.microsoft.com/office/drawing/2014/main" id="{1BDA8126-8751-4AC0-8509-16471771E33A}"/>
              </a:ext>
            </a:extLst>
          </p:cNvPr>
          <p:cNvSpPr>
            <a:spLocks noChangeArrowheads="1"/>
          </p:cNvSpPr>
          <p:nvPr/>
        </p:nvSpPr>
        <p:spPr bwMode="auto">
          <a:xfrm>
            <a:off x="527050" y="2133600"/>
            <a:ext cx="3810000" cy="4495800"/>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namespace</a:t>
            </a:r>
            <a:r>
              <a:rPr lang="en-US" altLang="es-MX" sz="14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 </a:t>
            </a:r>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BancoARG</a:t>
            </a:r>
          </a:p>
          <a:p>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a:p>
            <a:r>
              <a:rPr lang="en-US" altLang="es-MX" sz="14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   </a:t>
            </a:r>
            <a:r>
              <a:rPr lang="en-US"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namespace</a:t>
            </a:r>
            <a:r>
              <a:rPr lang="en-US" altLang="es-MX" sz="14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 </a:t>
            </a:r>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Gestion</a:t>
            </a:r>
          </a:p>
          <a:p>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a:t>
            </a:r>
          </a:p>
          <a:p>
            <a:r>
              <a:rPr lang="en-US" altLang="es-MX" sz="14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      </a:t>
            </a:r>
            <a:r>
              <a:rPr lang="en-US"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public class</a:t>
            </a:r>
            <a:r>
              <a:rPr lang="en-US" altLang="es-MX" sz="14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 </a:t>
            </a:r>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CtaCte</a:t>
            </a:r>
          </a:p>
          <a:p>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a:t>
            </a:r>
          </a:p>
          <a:p>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a:t>
            </a:r>
          </a:p>
          <a:p>
            <a:r>
              <a:rPr lang="en-US" altLang="es-MX" sz="14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      </a:t>
            </a:r>
            <a:r>
              <a:rPr lang="en-US"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public class</a:t>
            </a:r>
            <a:r>
              <a:rPr lang="en-US" altLang="es-MX" sz="14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 </a:t>
            </a:r>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CajaAhorro</a:t>
            </a:r>
          </a:p>
          <a:p>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a:t>
            </a:r>
          </a:p>
          <a:p>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a:t>
            </a:r>
          </a:p>
          <a:p>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a:t>
            </a:r>
          </a:p>
          <a:p>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a:p>
            <a:endPar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endParaRPr>
          </a:p>
          <a:p>
            <a:r>
              <a:rPr lang="es-ES" altLang="es-MX" sz="14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//Referencia “full”</a:t>
            </a:r>
          </a:p>
          <a:p>
            <a:r>
              <a:rPr lang="es-E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BancoARG.Gestion.CtaCte;</a:t>
            </a:r>
          </a:p>
          <a:p>
            <a:r>
              <a:rPr lang="es-E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BancoARG.Gestion.CajaAhorro;</a:t>
            </a:r>
          </a:p>
          <a:p>
            <a:endPar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endParaRPr>
          </a:p>
          <a:p>
            <a:r>
              <a:rPr lang="en-US" altLang="es-MX" sz="14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//Referencia “corta”</a:t>
            </a:r>
          </a:p>
          <a:p>
            <a:r>
              <a:rPr lang="en-US"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using</a:t>
            </a:r>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BancoARG.Gestion;</a:t>
            </a:r>
          </a:p>
          <a:p>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CtaCte cc = </a:t>
            </a:r>
            <a:r>
              <a:rPr lang="en-US"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new</a:t>
            </a:r>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CtaCte();</a:t>
            </a:r>
          </a:p>
          <a:p>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CajaAhorro ca =</a:t>
            </a:r>
            <a:r>
              <a:rPr lang="en-US"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new</a:t>
            </a:r>
            <a:r>
              <a:rPr lang="en-US"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CajaAhorro();</a:t>
            </a:r>
          </a:p>
        </p:txBody>
      </p:sp>
      <p:sp>
        <p:nvSpPr>
          <p:cNvPr id="844806" name="Rectangle 6">
            <a:extLst>
              <a:ext uri="{FF2B5EF4-FFF2-40B4-BE49-F238E27FC236}">
                <a16:creationId xmlns:a16="http://schemas.microsoft.com/office/drawing/2014/main" id="{AD6E7051-1E81-4787-BE33-256CFFF20AFA}"/>
              </a:ext>
            </a:extLst>
          </p:cNvPr>
          <p:cNvSpPr>
            <a:spLocks noChangeArrowheads="1"/>
          </p:cNvSpPr>
          <p:nvPr/>
        </p:nvSpPr>
        <p:spPr bwMode="auto">
          <a:xfrm>
            <a:off x="4794250" y="2133600"/>
            <a:ext cx="3962400" cy="4495800"/>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Namespace</a:t>
            </a:r>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BancoARG</a:t>
            </a:r>
          </a:p>
          <a:p>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a:t>
            </a:r>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Namespace</a:t>
            </a:r>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Gestion</a:t>
            </a:r>
          </a:p>
          <a:p>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a:t>
            </a:r>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Public Class</a:t>
            </a:r>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CtaCte</a:t>
            </a:r>
          </a:p>
          <a:p>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a:t>
            </a:r>
          </a:p>
          <a:p>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a:t>
            </a:r>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End Class</a:t>
            </a:r>
          </a:p>
          <a:p>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t>
            </a:r>
          </a:p>
          <a:p>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Public Class</a:t>
            </a:r>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CajaAhorro</a:t>
            </a:r>
          </a:p>
          <a:p>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a:t>
            </a:r>
          </a:p>
          <a:p>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a:t>
            </a:r>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End Class      </a:t>
            </a:r>
          </a:p>
          <a:p>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End Namespace</a:t>
            </a:r>
          </a:p>
          <a:p>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End Namespace</a:t>
            </a:r>
          </a:p>
          <a:p>
            <a:endPar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endParaRPr>
          </a:p>
          <a:p>
            <a:r>
              <a:rPr lang="pt-BR" altLang="es-MX" sz="14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‘Referencia “full”</a:t>
            </a:r>
          </a:p>
          <a:p>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BancoARG.Gestion.CtaCte</a:t>
            </a:r>
          </a:p>
          <a:p>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BancoARG.Gestion.CajaAhorro</a:t>
            </a:r>
          </a:p>
          <a:p>
            <a:endPar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endParaRPr>
          </a:p>
          <a:p>
            <a:r>
              <a:rPr lang="pt-BR" altLang="es-MX" sz="14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‘Referencia a un namespace</a:t>
            </a:r>
          </a:p>
          <a:p>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Imports</a:t>
            </a:r>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BancoARG.Gestion</a:t>
            </a:r>
            <a:endParaRPr lang="pt-BR" altLang="es-MX" sz="14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endParaRPr>
          </a:p>
          <a:p>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Dim </a:t>
            </a:r>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cc</a:t>
            </a:r>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As New </a:t>
            </a:r>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CtaCte()</a:t>
            </a:r>
          </a:p>
          <a:p>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Dim </a:t>
            </a:r>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ca</a:t>
            </a:r>
            <a:r>
              <a:rPr lang="pt-BR" altLang="es-MX" sz="14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As New </a:t>
            </a:r>
            <a:r>
              <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CajaAhorro()</a:t>
            </a:r>
          </a:p>
          <a:p>
            <a:endParaRPr lang="pt-BR" altLang="es-MX" sz="14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endParaRPr>
          </a:p>
        </p:txBody>
      </p:sp>
      <p:sp>
        <p:nvSpPr>
          <p:cNvPr id="844807" name="Rectangle 7">
            <a:extLst>
              <a:ext uri="{FF2B5EF4-FFF2-40B4-BE49-F238E27FC236}">
                <a16:creationId xmlns:a16="http://schemas.microsoft.com/office/drawing/2014/main" id="{F1D38D73-C0EE-4D74-8B08-472A0FD11C22}"/>
              </a:ext>
            </a:extLst>
          </p:cNvPr>
          <p:cNvSpPr>
            <a:spLocks noChangeArrowheads="1"/>
          </p:cNvSpPr>
          <p:nvPr/>
        </p:nvSpPr>
        <p:spPr bwMode="auto">
          <a:xfrm>
            <a:off x="374650" y="1120775"/>
            <a:ext cx="8769350" cy="407988"/>
          </a:xfrm>
          <a:prstGeom prst="rect">
            <a:avLst/>
          </a:prstGeom>
          <a:noFill/>
          <a:ln>
            <a:noFill/>
          </a:ln>
          <a:effectLst>
            <a:outerShdw dist="12700" algn="ctr" rotWithShape="0">
              <a:schemeClr val="bg2">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lIns="91354" tIns="45678" rIns="91354" bIns="45678">
            <a:spAutoFit/>
          </a:bodyPr>
          <a:lstStyle>
            <a:lvl1pPr marL="342900" indent="-342900">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742950" indent="-285750">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143000" indent="-228600">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600200" indent="-2286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2057400" indent="-2286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5146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29718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4290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38862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pPr>
              <a:spcAft>
                <a:spcPct val="50000"/>
              </a:spcAft>
            </a:pPr>
            <a:r>
              <a:rPr lang="es-ES" altLang="es-MX" sz="2300"/>
              <a:t>Namespace: grupo de clases que tienen el mismo prefijo</a:t>
            </a:r>
          </a:p>
        </p:txBody>
      </p:sp>
      <p:sp>
        <p:nvSpPr>
          <p:cNvPr id="844808" name="Text Box 8">
            <a:extLst>
              <a:ext uri="{FF2B5EF4-FFF2-40B4-BE49-F238E27FC236}">
                <a16:creationId xmlns:a16="http://schemas.microsoft.com/office/drawing/2014/main" id="{E7C07D41-3AEC-41F0-B0BC-A08A762CE6C7}"/>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6850" name="Rectangle 2">
            <a:extLst>
              <a:ext uri="{FF2B5EF4-FFF2-40B4-BE49-F238E27FC236}">
                <a16:creationId xmlns:a16="http://schemas.microsoft.com/office/drawing/2014/main" id="{04AB2AB9-4D6E-4816-AB8B-60378C4CBECB}"/>
              </a:ext>
            </a:extLst>
          </p:cNvPr>
          <p:cNvSpPr>
            <a:spLocks noGrp="1" noChangeArrowheads="1"/>
          </p:cNvSpPr>
          <p:nvPr>
            <p:ph type="title"/>
          </p:nvPr>
        </p:nvSpPr>
        <p:spPr/>
        <p:txBody>
          <a:bodyPr/>
          <a:lstStyle/>
          <a:p>
            <a:r>
              <a:rPr lang="en-US" altLang="es-MX"/>
              <a:t>Herencia</a:t>
            </a:r>
          </a:p>
        </p:txBody>
      </p:sp>
      <p:sp>
        <p:nvSpPr>
          <p:cNvPr id="846851" name="Rectangle 3">
            <a:extLst>
              <a:ext uri="{FF2B5EF4-FFF2-40B4-BE49-F238E27FC236}">
                <a16:creationId xmlns:a16="http://schemas.microsoft.com/office/drawing/2014/main" id="{F7396FB9-E085-4958-814B-1BB41B406EB3}"/>
              </a:ext>
            </a:extLst>
          </p:cNvPr>
          <p:cNvSpPr>
            <a:spLocks noGrp="1" noChangeArrowheads="1"/>
          </p:cNvSpPr>
          <p:nvPr>
            <p:ph type="body" idx="1"/>
          </p:nvPr>
        </p:nvSpPr>
        <p:spPr>
          <a:xfrm>
            <a:off x="381000" y="1954213"/>
            <a:ext cx="8388350" cy="407987"/>
          </a:xfrm>
          <a:noFill/>
          <a:ln/>
          <a:effectLst>
            <a:outerShdw dist="12700" algn="ctr" rotWithShape="0">
              <a:schemeClr val="bg2">
                <a:alpha val="50000"/>
              </a:schemeClr>
            </a:outerShdw>
          </a:effectLst>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lIns="91354" tIns="45678" rIns="91354" bIns="45678"/>
          <a:lstStyle/>
          <a:p>
            <a:pPr marL="342900" indent="-342900">
              <a:spcAft>
                <a:spcPct val="50000"/>
              </a:spcAft>
            </a:pPr>
            <a:r>
              <a:rPr lang="es-ES" altLang="es-MX" sz="2300"/>
              <a:t>En C# la herencia se define:</a:t>
            </a:r>
          </a:p>
        </p:txBody>
      </p:sp>
      <p:sp>
        <p:nvSpPr>
          <p:cNvPr id="846852" name="Rectangle 4">
            <a:extLst>
              <a:ext uri="{FF2B5EF4-FFF2-40B4-BE49-F238E27FC236}">
                <a16:creationId xmlns:a16="http://schemas.microsoft.com/office/drawing/2014/main" id="{56264F59-CB60-4082-AF0E-99D9A276098F}"/>
              </a:ext>
            </a:extLst>
          </p:cNvPr>
          <p:cNvSpPr>
            <a:spLocks noChangeArrowheads="1"/>
          </p:cNvSpPr>
          <p:nvPr/>
        </p:nvSpPr>
        <p:spPr bwMode="auto">
          <a:xfrm>
            <a:off x="381000" y="4321175"/>
            <a:ext cx="8388350" cy="407988"/>
          </a:xfrm>
          <a:prstGeom prst="rect">
            <a:avLst/>
          </a:prstGeom>
          <a:noFill/>
          <a:ln>
            <a:noFill/>
          </a:ln>
          <a:effectLst>
            <a:outerShdw dist="12700" algn="ctr" rotWithShape="0">
              <a:schemeClr val="bg2">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lIns="91354" tIns="45678" rIns="91354" bIns="45678">
            <a:spAutoFit/>
          </a:bodyPr>
          <a:lstStyle>
            <a:lvl1pPr marL="342900" indent="-342900">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742950" indent="-285750">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143000" indent="-228600">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600200" indent="-2286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2057400" indent="-2286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5146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29718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4290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38862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pPr>
              <a:spcAft>
                <a:spcPct val="50000"/>
              </a:spcAft>
            </a:pPr>
            <a:r>
              <a:rPr lang="es-ES" altLang="es-MX" sz="2300"/>
              <a:t>VB.NET usa la palabra clave Inherits</a:t>
            </a:r>
          </a:p>
        </p:txBody>
      </p:sp>
      <p:sp>
        <p:nvSpPr>
          <p:cNvPr id="846853" name="Rectangle 5">
            <a:extLst>
              <a:ext uri="{FF2B5EF4-FFF2-40B4-BE49-F238E27FC236}">
                <a16:creationId xmlns:a16="http://schemas.microsoft.com/office/drawing/2014/main" id="{4AFF31B1-6A32-4080-AB74-D57F2BECF3EA}"/>
              </a:ext>
            </a:extLst>
          </p:cNvPr>
          <p:cNvSpPr>
            <a:spLocks noChangeArrowheads="1"/>
          </p:cNvSpPr>
          <p:nvPr/>
        </p:nvSpPr>
        <p:spPr bwMode="auto">
          <a:xfrm>
            <a:off x="457200" y="2438400"/>
            <a:ext cx="8229600" cy="1752600"/>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class </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Cuenta               </a:t>
            </a:r>
            <a:r>
              <a:rPr lang="en-U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//Clase Padre</a:t>
            </a:r>
          </a:p>
          <a:p>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a:t>
            </a:r>
          </a:p>
          <a:p>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a:p>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class</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CtaCte : Cuenta      </a:t>
            </a:r>
            <a:r>
              <a:rPr lang="en-U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//Clase Hija</a:t>
            </a:r>
          </a:p>
          <a:p>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t>
            </a:r>
            <a:endParaRPr lang="en-U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endParaRPr>
          </a:p>
          <a:p>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p:txBody>
      </p:sp>
      <p:sp>
        <p:nvSpPr>
          <p:cNvPr id="846854" name="Rectangle 6">
            <a:extLst>
              <a:ext uri="{FF2B5EF4-FFF2-40B4-BE49-F238E27FC236}">
                <a16:creationId xmlns:a16="http://schemas.microsoft.com/office/drawing/2014/main" id="{252816BE-EA5D-40BA-AA35-5D686C0EA80E}"/>
              </a:ext>
            </a:extLst>
          </p:cNvPr>
          <p:cNvSpPr>
            <a:spLocks noChangeArrowheads="1"/>
          </p:cNvSpPr>
          <p:nvPr/>
        </p:nvSpPr>
        <p:spPr bwMode="auto">
          <a:xfrm>
            <a:off x="457200" y="4822825"/>
            <a:ext cx="8229600" cy="1806575"/>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s-E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Class </a:t>
            </a:r>
            <a:r>
              <a:rPr lang="es-E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Cuenta               </a:t>
            </a:r>
            <a:r>
              <a:rPr lang="es-E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‘Clase Padre</a:t>
            </a:r>
          </a:p>
          <a:p>
            <a:r>
              <a:rPr lang="es-E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End Class</a:t>
            </a:r>
          </a:p>
          <a:p>
            <a:endParaRPr lang="es-E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endParaRPr>
          </a:p>
          <a:p>
            <a:r>
              <a:rPr lang="es-E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Class </a:t>
            </a:r>
            <a:r>
              <a:rPr lang="es-E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CtaCte               </a:t>
            </a:r>
            <a:r>
              <a:rPr lang="es-E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‘Clase Hija</a:t>
            </a:r>
          </a:p>
          <a:p>
            <a:r>
              <a:rPr lang="es-E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Inherits</a:t>
            </a:r>
            <a:r>
              <a:rPr lang="es-E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Cuenta</a:t>
            </a:r>
          </a:p>
          <a:p>
            <a:r>
              <a:rPr lang="es-E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End Class</a:t>
            </a:r>
            <a:endParaRPr lang="pt-BR"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endParaRPr>
          </a:p>
        </p:txBody>
      </p:sp>
      <p:sp>
        <p:nvSpPr>
          <p:cNvPr id="846855" name="Rectangle 7">
            <a:extLst>
              <a:ext uri="{FF2B5EF4-FFF2-40B4-BE49-F238E27FC236}">
                <a16:creationId xmlns:a16="http://schemas.microsoft.com/office/drawing/2014/main" id="{BB51071E-AF3F-413C-A87F-947876F91A33}"/>
              </a:ext>
            </a:extLst>
          </p:cNvPr>
          <p:cNvSpPr>
            <a:spLocks noChangeArrowheads="1"/>
          </p:cNvSpPr>
          <p:nvPr/>
        </p:nvSpPr>
        <p:spPr bwMode="auto">
          <a:xfrm>
            <a:off x="374650" y="990600"/>
            <a:ext cx="8769350" cy="723900"/>
          </a:xfrm>
          <a:prstGeom prst="rect">
            <a:avLst/>
          </a:prstGeom>
          <a:noFill/>
          <a:ln>
            <a:noFill/>
          </a:ln>
          <a:effectLst>
            <a:outerShdw dist="12700" algn="ctr" rotWithShape="0">
              <a:schemeClr val="bg2">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lIns="91354" tIns="45678" rIns="91354" bIns="45678">
            <a:spAutoFit/>
          </a:bodyPr>
          <a:lstStyle>
            <a:lvl1pPr marL="342900" indent="-342900">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742950" indent="-285750">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143000" indent="-228600">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600200" indent="-2286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2057400" indent="-2286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5146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29718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4290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38862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pPr>
              <a:spcAft>
                <a:spcPct val="50000"/>
              </a:spcAft>
            </a:pPr>
            <a:r>
              <a:rPr lang="es-ES" altLang="es-MX" sz="2300"/>
              <a:t>Herencia: mecanismo por el cual una clase (hija) hereda de otra (padre) para extender su funcionalidad.</a:t>
            </a:r>
          </a:p>
        </p:txBody>
      </p:sp>
      <p:sp>
        <p:nvSpPr>
          <p:cNvPr id="846856" name="AutoShape 8">
            <a:extLst>
              <a:ext uri="{FF2B5EF4-FFF2-40B4-BE49-F238E27FC236}">
                <a16:creationId xmlns:a16="http://schemas.microsoft.com/office/drawing/2014/main" id="{04A0B350-B8DF-4D3A-83B9-ECD6A50AB407}"/>
              </a:ext>
            </a:extLst>
          </p:cNvPr>
          <p:cNvSpPr>
            <a:spLocks noChangeArrowheads="1"/>
          </p:cNvSpPr>
          <p:nvPr/>
        </p:nvSpPr>
        <p:spPr bwMode="auto">
          <a:xfrm>
            <a:off x="6934200" y="3581400"/>
            <a:ext cx="1905000" cy="1752600"/>
          </a:xfrm>
          <a:prstGeom prst="roundRect">
            <a:avLst>
              <a:gd name="adj" fmla="val 16667"/>
            </a:avLst>
          </a:prstGeom>
          <a:gradFill rotWithShape="1">
            <a:gsLst>
              <a:gs pos="0">
                <a:srgbClr val="99CC00"/>
              </a:gs>
              <a:gs pos="100000">
                <a:srgbClr val="009900"/>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s-AR" altLang="es-MX" sz="2000">
                <a:effectLst/>
              </a:rPr>
              <a:t>En .NET solo</a:t>
            </a:r>
          </a:p>
          <a:p>
            <a:pPr algn="ctr"/>
            <a:r>
              <a:rPr lang="es-AR" altLang="es-MX" sz="2000">
                <a:effectLst/>
              </a:rPr>
              <a:t>se permite</a:t>
            </a:r>
          </a:p>
          <a:p>
            <a:pPr algn="ctr"/>
            <a:r>
              <a:rPr lang="es-AR" altLang="es-MX" sz="2000">
                <a:effectLst/>
              </a:rPr>
              <a:t>Herencia</a:t>
            </a:r>
          </a:p>
          <a:p>
            <a:pPr algn="ctr"/>
            <a:r>
              <a:rPr lang="es-AR" altLang="es-MX" sz="2000">
                <a:effectLst/>
              </a:rPr>
              <a:t>Simple </a:t>
            </a:r>
            <a:endParaRPr lang="en-US" altLang="es-MX" sz="2000">
              <a:effectLst/>
            </a:endParaRPr>
          </a:p>
        </p:txBody>
      </p:sp>
      <p:sp>
        <p:nvSpPr>
          <p:cNvPr id="846857" name="Text Box 9">
            <a:extLst>
              <a:ext uri="{FF2B5EF4-FFF2-40B4-BE49-F238E27FC236}">
                <a16:creationId xmlns:a16="http://schemas.microsoft.com/office/drawing/2014/main" id="{4323F118-8C70-4307-841B-0CA067D946EB}"/>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2514" name="Rectangle 2">
            <a:extLst>
              <a:ext uri="{FF2B5EF4-FFF2-40B4-BE49-F238E27FC236}">
                <a16:creationId xmlns:a16="http://schemas.microsoft.com/office/drawing/2014/main" id="{32D1ED9B-01A0-4433-B5AD-29FAE84D9963}"/>
              </a:ext>
            </a:extLst>
          </p:cNvPr>
          <p:cNvSpPr>
            <a:spLocks noGrp="1" noChangeArrowheads="1"/>
          </p:cNvSpPr>
          <p:nvPr>
            <p:ph type="title"/>
          </p:nvPr>
        </p:nvSpPr>
        <p:spPr>
          <a:xfrm>
            <a:off x="381000" y="228600"/>
            <a:ext cx="8393113" cy="585788"/>
          </a:xfrm>
          <a:noFill/>
          <a:ln/>
          <a:effectLst>
            <a:outerShdw dist="17961" dir="2700000" algn="ctr" rotWithShape="0">
              <a:schemeClr val="bg2">
                <a:alpha val="74001"/>
              </a:schemeClr>
            </a:outerShdw>
          </a:effectLst>
          <a:extLst>
            <a:ext uri="{909E8E84-426E-40DD-AFC4-6F175D3DCCD1}">
              <a14:hiddenFill xmlns:a14="http://schemas.microsoft.com/office/drawing/2010/main">
                <a:solidFill>
                  <a:srgbClr val="F7E993"/>
                </a:solidFill>
              </a14:hiddenFill>
            </a:ext>
            <a:ext uri="{91240B29-F687-4F45-9708-019B960494DF}">
              <a14:hiddenLine xmlns:a14="http://schemas.microsoft.com/office/drawing/2010/main" w="9525">
                <a:solidFill>
                  <a:srgbClr val="FFFFFF"/>
                </a:solidFill>
                <a:miter lim="800000"/>
                <a:headEnd/>
                <a:tailEnd/>
              </a14:hiddenLine>
            </a:ext>
          </a:extLst>
        </p:spPr>
        <p:txBody>
          <a:bodyPr lIns="91354" tIns="45678" rIns="91354" bIns="45678"/>
          <a:lstStyle/>
          <a:p>
            <a:r>
              <a:rPr lang="es-ES_tradnl" altLang="es-MX"/>
              <a:t>Herencia</a:t>
            </a:r>
          </a:p>
        </p:txBody>
      </p:sp>
      <p:sp>
        <p:nvSpPr>
          <p:cNvPr id="832515" name="Text Box 3">
            <a:extLst>
              <a:ext uri="{FF2B5EF4-FFF2-40B4-BE49-F238E27FC236}">
                <a16:creationId xmlns:a16="http://schemas.microsoft.com/office/drawing/2014/main" id="{5C76BF64-586B-452B-8F0C-93957A6640D2}"/>
              </a:ext>
            </a:extLst>
          </p:cNvPr>
          <p:cNvSpPr txBox="1">
            <a:spLocks noChangeArrowheads="1"/>
          </p:cNvSpPr>
          <p:nvPr/>
        </p:nvSpPr>
        <p:spPr bwMode="auto">
          <a:xfrm>
            <a:off x="304800" y="2916238"/>
            <a:ext cx="4702175" cy="1477962"/>
          </a:xfrm>
          <a:prstGeom prst="rect">
            <a:avLst/>
          </a:prstGeom>
          <a:solidFill>
            <a:schemeClr val="tx1"/>
          </a:solidFill>
          <a:ln w="12700"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CR" altLang="es-MX" sz="1800" b="0">
                <a:solidFill>
                  <a:srgbClr val="0000FF"/>
                </a:solidFill>
                <a:effectLst/>
                <a:latin typeface="Courier New" panose="02070309020205020404" pitchFamily="49" charset="0"/>
                <a:cs typeface="Courier New" panose="02070309020205020404" pitchFamily="49" charset="0"/>
              </a:rPr>
              <a:t>class </a:t>
            </a:r>
            <a:r>
              <a:rPr lang="es-CR" altLang="es-MX" sz="1800" b="0">
                <a:solidFill>
                  <a:srgbClr val="000000"/>
                </a:solidFill>
                <a:effectLst/>
                <a:latin typeface="Courier New" panose="02070309020205020404" pitchFamily="49" charset="0"/>
                <a:cs typeface="Courier New" panose="02070309020205020404" pitchFamily="49" charset="0"/>
              </a:rPr>
              <a:t>MyBaseClass</a:t>
            </a:r>
          </a:p>
          <a:p>
            <a:r>
              <a:rPr lang="es-CR" altLang="es-MX" sz="1800" b="0">
                <a:solidFill>
                  <a:srgbClr val="000000"/>
                </a:solidFill>
                <a:effectLst/>
                <a:latin typeface="Courier New" panose="02070309020205020404" pitchFamily="49" charset="0"/>
                <a:cs typeface="Courier New" panose="02070309020205020404" pitchFamily="49" charset="0"/>
              </a:rPr>
              <a:t>{}</a:t>
            </a:r>
          </a:p>
          <a:p>
            <a:endParaRPr lang="es-CR" altLang="es-MX" sz="1800" b="0">
              <a:solidFill>
                <a:srgbClr val="000000"/>
              </a:solidFill>
              <a:effectLst/>
              <a:latin typeface="Courier New" panose="02070309020205020404" pitchFamily="49" charset="0"/>
              <a:cs typeface="Courier New" panose="02070309020205020404" pitchFamily="49" charset="0"/>
            </a:endParaRPr>
          </a:p>
          <a:p>
            <a:r>
              <a:rPr lang="es-CR" altLang="es-MX" sz="1800" b="0">
                <a:solidFill>
                  <a:srgbClr val="0000FF"/>
                </a:solidFill>
                <a:effectLst/>
                <a:latin typeface="Courier New" panose="02070309020205020404" pitchFamily="49" charset="0"/>
                <a:cs typeface="Courier New" panose="02070309020205020404" pitchFamily="49" charset="0"/>
              </a:rPr>
              <a:t>class </a:t>
            </a:r>
            <a:r>
              <a:rPr lang="es-CR" altLang="es-MX" sz="1800" b="0">
                <a:solidFill>
                  <a:srgbClr val="000000"/>
                </a:solidFill>
                <a:effectLst/>
                <a:latin typeface="Courier New" panose="02070309020205020404" pitchFamily="49" charset="0"/>
                <a:cs typeface="Courier New" panose="02070309020205020404" pitchFamily="49" charset="0"/>
              </a:rPr>
              <a:t>MyDerivedClass: MyBaseClass</a:t>
            </a:r>
          </a:p>
          <a:p>
            <a:r>
              <a:rPr lang="es-CR" altLang="es-MX" sz="1800" b="0">
                <a:solidFill>
                  <a:srgbClr val="000000"/>
                </a:solidFill>
                <a:effectLst/>
                <a:latin typeface="Courier New" panose="02070309020205020404" pitchFamily="49" charset="0"/>
                <a:cs typeface="Courier New" panose="02070309020205020404" pitchFamily="49" charset="0"/>
              </a:rPr>
              <a:t>{}</a:t>
            </a:r>
          </a:p>
        </p:txBody>
      </p:sp>
      <p:sp>
        <p:nvSpPr>
          <p:cNvPr id="832516" name="Text Box 4">
            <a:extLst>
              <a:ext uri="{FF2B5EF4-FFF2-40B4-BE49-F238E27FC236}">
                <a16:creationId xmlns:a16="http://schemas.microsoft.com/office/drawing/2014/main" id="{058996E0-D134-4F87-9F89-AE69433132BE}"/>
              </a:ext>
            </a:extLst>
          </p:cNvPr>
          <p:cNvSpPr txBox="1">
            <a:spLocks noChangeArrowheads="1"/>
          </p:cNvSpPr>
          <p:nvPr/>
        </p:nvSpPr>
        <p:spPr bwMode="auto">
          <a:xfrm>
            <a:off x="5257800" y="2895600"/>
            <a:ext cx="3473450" cy="1752600"/>
          </a:xfrm>
          <a:prstGeom prst="rect">
            <a:avLst/>
          </a:prstGeom>
          <a:solidFill>
            <a:schemeClr val="tx1"/>
          </a:solidFill>
          <a:ln w="12700"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s-CR" altLang="es-MX" sz="1800" b="0">
                <a:solidFill>
                  <a:srgbClr val="0000FF"/>
                </a:solidFill>
                <a:effectLst/>
                <a:latin typeface="Courier New" panose="02070309020205020404" pitchFamily="49" charset="0"/>
                <a:cs typeface="Courier New" panose="02070309020205020404" pitchFamily="49" charset="0"/>
              </a:rPr>
              <a:t>Class </a:t>
            </a:r>
            <a:r>
              <a:rPr lang="es-CR" altLang="es-MX" sz="1800" b="0">
                <a:solidFill>
                  <a:srgbClr val="000000"/>
                </a:solidFill>
                <a:effectLst/>
                <a:latin typeface="Courier New" panose="02070309020205020404" pitchFamily="49" charset="0"/>
                <a:cs typeface="Courier New" panose="02070309020205020404" pitchFamily="49" charset="0"/>
              </a:rPr>
              <a:t>MyBaseClass</a:t>
            </a:r>
          </a:p>
          <a:p>
            <a:r>
              <a:rPr lang="es-CR" altLang="es-MX" sz="1800" b="0">
                <a:solidFill>
                  <a:srgbClr val="0000FF"/>
                </a:solidFill>
                <a:effectLst/>
                <a:latin typeface="Courier New" panose="02070309020205020404" pitchFamily="49" charset="0"/>
                <a:cs typeface="Courier New" panose="02070309020205020404" pitchFamily="49" charset="0"/>
              </a:rPr>
              <a:t>End Class</a:t>
            </a:r>
          </a:p>
          <a:p>
            <a:endParaRPr lang="es-CR" altLang="es-MX" sz="1800" b="0">
              <a:solidFill>
                <a:srgbClr val="0000FF"/>
              </a:solidFill>
              <a:effectLst/>
              <a:latin typeface="Courier New" panose="02070309020205020404" pitchFamily="49" charset="0"/>
              <a:cs typeface="Courier New" panose="02070309020205020404" pitchFamily="49" charset="0"/>
            </a:endParaRPr>
          </a:p>
          <a:p>
            <a:r>
              <a:rPr lang="es-CR" altLang="es-MX" sz="1800" b="0">
                <a:solidFill>
                  <a:srgbClr val="0000FF"/>
                </a:solidFill>
                <a:effectLst/>
                <a:latin typeface="Courier New" panose="02070309020205020404" pitchFamily="49" charset="0"/>
                <a:cs typeface="Courier New" panose="02070309020205020404" pitchFamily="49" charset="0"/>
              </a:rPr>
              <a:t>Class </a:t>
            </a:r>
            <a:r>
              <a:rPr lang="es-CR" altLang="es-MX" sz="1800" b="0">
                <a:solidFill>
                  <a:srgbClr val="000000"/>
                </a:solidFill>
                <a:effectLst/>
                <a:latin typeface="Courier New" panose="02070309020205020404" pitchFamily="49" charset="0"/>
                <a:cs typeface="Courier New" panose="02070309020205020404" pitchFamily="49" charset="0"/>
              </a:rPr>
              <a:t>MyDerivedClass</a:t>
            </a:r>
          </a:p>
          <a:p>
            <a:r>
              <a:rPr lang="es-CR" altLang="es-MX" sz="1800" b="0">
                <a:solidFill>
                  <a:srgbClr val="0000FF"/>
                </a:solidFill>
                <a:effectLst/>
                <a:latin typeface="Courier New" panose="02070309020205020404" pitchFamily="49" charset="0"/>
                <a:cs typeface="Courier New" panose="02070309020205020404" pitchFamily="49" charset="0"/>
              </a:rPr>
              <a:t>    Inherits </a:t>
            </a:r>
            <a:r>
              <a:rPr lang="es-CR" altLang="es-MX" sz="1800" b="0">
                <a:solidFill>
                  <a:srgbClr val="000000"/>
                </a:solidFill>
                <a:effectLst/>
                <a:latin typeface="Courier New" panose="02070309020205020404" pitchFamily="49" charset="0"/>
                <a:cs typeface="Courier New" panose="02070309020205020404" pitchFamily="49" charset="0"/>
              </a:rPr>
              <a:t>MyBaseClass</a:t>
            </a:r>
          </a:p>
          <a:p>
            <a:r>
              <a:rPr lang="es-CR" altLang="es-MX" sz="1800" b="0">
                <a:solidFill>
                  <a:srgbClr val="0000FF"/>
                </a:solidFill>
                <a:effectLst/>
                <a:latin typeface="Courier New" panose="02070309020205020404" pitchFamily="49" charset="0"/>
                <a:cs typeface="Courier New" panose="02070309020205020404" pitchFamily="49" charset="0"/>
              </a:rPr>
              <a:t>End Class</a:t>
            </a:r>
          </a:p>
        </p:txBody>
      </p:sp>
      <p:sp>
        <p:nvSpPr>
          <p:cNvPr id="832517" name="Rectangle 5">
            <a:extLst>
              <a:ext uri="{FF2B5EF4-FFF2-40B4-BE49-F238E27FC236}">
                <a16:creationId xmlns:a16="http://schemas.microsoft.com/office/drawing/2014/main" id="{A89A4285-B0F6-4B14-ABAA-951D7BC7032F}"/>
              </a:ext>
            </a:extLst>
          </p:cNvPr>
          <p:cNvSpPr>
            <a:spLocks noGrp="1" noChangeArrowheads="1"/>
          </p:cNvSpPr>
          <p:nvPr>
            <p:ph type="body" idx="1"/>
          </p:nvPr>
        </p:nvSpPr>
        <p:spPr>
          <a:xfrm>
            <a:off x="304800" y="838200"/>
            <a:ext cx="8388350" cy="1954213"/>
          </a:xfrm>
          <a:noFill/>
          <a:ln/>
          <a:effectLst>
            <a:outerShdw dist="12700" algn="ctr" rotWithShape="0">
              <a:schemeClr val="bg2">
                <a:alpha val="50000"/>
              </a:schemeClr>
            </a:outerShdw>
          </a:effectLst>
          <a:extLst>
            <a:ext uri="{909E8E84-426E-40DD-AFC4-6F175D3DCCD1}">
              <a14:hiddenFill xmlns:a14="http://schemas.microsoft.com/office/drawing/2010/main">
                <a:solidFill>
                  <a:srgbClr val="F7E993"/>
                </a:solidFill>
              </a14:hiddenFill>
            </a:ext>
            <a:ext uri="{91240B29-F687-4F45-9708-019B960494DF}">
              <a14:hiddenLine xmlns:a14="http://schemas.microsoft.com/office/drawing/2010/main" w="9525">
                <a:solidFill>
                  <a:srgbClr val="FFFFFF"/>
                </a:solidFill>
                <a:miter lim="800000"/>
                <a:headEnd/>
                <a:tailEnd/>
              </a14:hiddenLine>
            </a:ext>
          </a:extLst>
        </p:spPr>
        <p:txBody>
          <a:bodyPr lIns="91354" tIns="45678" rIns="91354" bIns="45678"/>
          <a:lstStyle/>
          <a:p>
            <a:r>
              <a:rPr lang="es-ES_tradnl" altLang="es-MX" sz="2400">
                <a:solidFill>
                  <a:srgbClr val="FFFFFF"/>
                </a:solidFill>
              </a:rPr>
              <a:t>Hereda: </a:t>
            </a:r>
          </a:p>
          <a:p>
            <a:pPr lvl="1"/>
            <a:r>
              <a:rPr lang="es-ES_tradnl" altLang="es-MX" sz="2400">
                <a:solidFill>
                  <a:srgbClr val="FFFFFF"/>
                </a:solidFill>
              </a:rPr>
              <a:t>Todas las operaciones y atributos públicos y privados</a:t>
            </a:r>
          </a:p>
          <a:p>
            <a:pPr lvl="1"/>
            <a:r>
              <a:rPr lang="es-ES_tradnl" altLang="es-MX" sz="2400">
                <a:solidFill>
                  <a:srgbClr val="FFFFFF"/>
                </a:solidFill>
              </a:rPr>
              <a:t>Los constructores y destructores no son heredados</a:t>
            </a:r>
          </a:p>
        </p:txBody>
      </p:sp>
      <p:sp>
        <p:nvSpPr>
          <p:cNvPr id="832518" name="Text Box 6">
            <a:extLst>
              <a:ext uri="{FF2B5EF4-FFF2-40B4-BE49-F238E27FC236}">
                <a16:creationId xmlns:a16="http://schemas.microsoft.com/office/drawing/2014/main" id="{6E368BA9-F25B-4F91-9FD1-722AAFD5386E}"/>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8898" name="Rectangle 2">
            <a:extLst>
              <a:ext uri="{FF2B5EF4-FFF2-40B4-BE49-F238E27FC236}">
                <a16:creationId xmlns:a16="http://schemas.microsoft.com/office/drawing/2014/main" id="{5A550BD7-641F-4909-91D0-EF5B90404F9F}"/>
              </a:ext>
            </a:extLst>
          </p:cNvPr>
          <p:cNvSpPr>
            <a:spLocks noGrp="1" noChangeArrowheads="1"/>
          </p:cNvSpPr>
          <p:nvPr>
            <p:ph type="title"/>
          </p:nvPr>
        </p:nvSpPr>
        <p:spPr/>
        <p:txBody>
          <a:bodyPr/>
          <a:lstStyle/>
          <a:p>
            <a:r>
              <a:rPr lang="en-US" altLang="es-MX"/>
              <a:t>Herencia</a:t>
            </a:r>
          </a:p>
        </p:txBody>
      </p:sp>
      <p:sp>
        <p:nvSpPr>
          <p:cNvPr id="848899" name="Rectangle 3">
            <a:extLst>
              <a:ext uri="{FF2B5EF4-FFF2-40B4-BE49-F238E27FC236}">
                <a16:creationId xmlns:a16="http://schemas.microsoft.com/office/drawing/2014/main" id="{B87C4DB3-E3FC-4FBA-BA2F-3C2AAD0C1D4C}"/>
              </a:ext>
            </a:extLst>
          </p:cNvPr>
          <p:cNvSpPr>
            <a:spLocks noGrp="1" noChangeArrowheads="1"/>
          </p:cNvSpPr>
          <p:nvPr>
            <p:ph type="body" idx="1"/>
          </p:nvPr>
        </p:nvSpPr>
        <p:spPr>
          <a:xfrm>
            <a:off x="381000" y="2058988"/>
            <a:ext cx="8388350" cy="407987"/>
          </a:xfrm>
          <a:noFill/>
          <a:ln/>
          <a:effectLst>
            <a:outerShdw dist="12700" algn="ctr" rotWithShape="0">
              <a:schemeClr val="bg2">
                <a:alpha val="50000"/>
              </a:schemeClr>
            </a:outerShdw>
          </a:effectLst>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lIns="91354" tIns="45678" rIns="91354" bIns="45678"/>
          <a:lstStyle/>
          <a:p>
            <a:pPr marL="342900" indent="-342900">
              <a:spcAft>
                <a:spcPct val="50000"/>
              </a:spcAft>
            </a:pPr>
            <a:r>
              <a:rPr lang="es-ES" altLang="es-MX" sz="2300"/>
              <a:t>En C#</a:t>
            </a:r>
          </a:p>
        </p:txBody>
      </p:sp>
      <p:sp>
        <p:nvSpPr>
          <p:cNvPr id="848900" name="Rectangle 4">
            <a:extLst>
              <a:ext uri="{FF2B5EF4-FFF2-40B4-BE49-F238E27FC236}">
                <a16:creationId xmlns:a16="http://schemas.microsoft.com/office/drawing/2014/main" id="{2415EC2F-9E3A-4006-8B26-474738CE6560}"/>
              </a:ext>
            </a:extLst>
          </p:cNvPr>
          <p:cNvSpPr>
            <a:spLocks noChangeArrowheads="1"/>
          </p:cNvSpPr>
          <p:nvPr/>
        </p:nvSpPr>
        <p:spPr bwMode="auto">
          <a:xfrm>
            <a:off x="381000" y="4321175"/>
            <a:ext cx="8388350" cy="407988"/>
          </a:xfrm>
          <a:prstGeom prst="rect">
            <a:avLst/>
          </a:prstGeom>
          <a:noFill/>
          <a:ln>
            <a:noFill/>
          </a:ln>
          <a:effectLst>
            <a:outerShdw dist="12700" algn="ctr" rotWithShape="0">
              <a:schemeClr val="bg2">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lIns="91354" tIns="45678" rIns="91354" bIns="45678">
            <a:spAutoFit/>
          </a:bodyPr>
          <a:lstStyle>
            <a:lvl1pPr marL="342900" indent="-342900">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742950" indent="-285750">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143000" indent="-228600">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600200" indent="-2286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2057400" indent="-2286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5146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29718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4290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38862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pPr>
              <a:spcAft>
                <a:spcPct val="50000"/>
              </a:spcAft>
            </a:pPr>
            <a:r>
              <a:rPr lang="es-ES" altLang="es-MX" sz="2300"/>
              <a:t>VB.NET</a:t>
            </a:r>
          </a:p>
        </p:txBody>
      </p:sp>
      <p:sp>
        <p:nvSpPr>
          <p:cNvPr id="848901" name="Rectangle 5">
            <a:extLst>
              <a:ext uri="{FF2B5EF4-FFF2-40B4-BE49-F238E27FC236}">
                <a16:creationId xmlns:a16="http://schemas.microsoft.com/office/drawing/2014/main" id="{0EF64676-3F04-43D2-8E6C-1274DCD7D9C0}"/>
              </a:ext>
            </a:extLst>
          </p:cNvPr>
          <p:cNvSpPr>
            <a:spLocks noChangeArrowheads="1"/>
          </p:cNvSpPr>
          <p:nvPr/>
        </p:nvSpPr>
        <p:spPr bwMode="auto">
          <a:xfrm>
            <a:off x="457200" y="2438400"/>
            <a:ext cx="8229600" cy="1752600"/>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public sealed class </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Cuenta</a:t>
            </a:r>
            <a:endParaRPr lang="en-U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endParaRPr>
          </a:p>
          <a:p>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a:t>
            </a:r>
          </a:p>
          <a:p>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a:p>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public abstract class</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Cuenta</a:t>
            </a:r>
            <a:endParaRPr lang="en-U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endParaRPr>
          </a:p>
          <a:p>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t>
            </a:r>
            <a:endParaRPr lang="en-U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endParaRPr>
          </a:p>
          <a:p>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p:txBody>
      </p:sp>
      <p:sp>
        <p:nvSpPr>
          <p:cNvPr id="848902" name="Rectangle 6">
            <a:extLst>
              <a:ext uri="{FF2B5EF4-FFF2-40B4-BE49-F238E27FC236}">
                <a16:creationId xmlns:a16="http://schemas.microsoft.com/office/drawing/2014/main" id="{78205243-7D51-49D2-98F7-8E57E448CD08}"/>
              </a:ext>
            </a:extLst>
          </p:cNvPr>
          <p:cNvSpPr>
            <a:spLocks noChangeArrowheads="1"/>
          </p:cNvSpPr>
          <p:nvPr/>
        </p:nvSpPr>
        <p:spPr bwMode="auto">
          <a:xfrm>
            <a:off x="457200" y="4822825"/>
            <a:ext cx="8229600" cy="1806575"/>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Public NotInheritable Class </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Cuenta</a:t>
            </a:r>
            <a:endPar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endParaRPr>
          </a:p>
          <a:p>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End Class</a:t>
            </a:r>
          </a:p>
          <a:p>
            <a:endParaRPr lang="es-E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endParaRPr>
          </a:p>
          <a:p>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Public MustInherit Class </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Cuenta</a:t>
            </a:r>
          </a:p>
          <a:p>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End Class</a:t>
            </a:r>
            <a:endParaRPr lang="es-E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endParaRPr>
          </a:p>
        </p:txBody>
      </p:sp>
      <p:sp>
        <p:nvSpPr>
          <p:cNvPr id="848903" name="Rectangle 7">
            <a:extLst>
              <a:ext uri="{FF2B5EF4-FFF2-40B4-BE49-F238E27FC236}">
                <a16:creationId xmlns:a16="http://schemas.microsoft.com/office/drawing/2014/main" id="{63D1B121-8EF4-4036-9F0C-CB971114A9C8}"/>
              </a:ext>
            </a:extLst>
          </p:cNvPr>
          <p:cNvSpPr>
            <a:spLocks noChangeArrowheads="1"/>
          </p:cNvSpPr>
          <p:nvPr/>
        </p:nvSpPr>
        <p:spPr bwMode="auto">
          <a:xfrm>
            <a:off x="374650" y="990600"/>
            <a:ext cx="8769350" cy="723900"/>
          </a:xfrm>
          <a:prstGeom prst="rect">
            <a:avLst/>
          </a:prstGeom>
          <a:noFill/>
          <a:ln>
            <a:noFill/>
          </a:ln>
          <a:effectLst>
            <a:outerShdw dist="12700" algn="ctr" rotWithShape="0">
              <a:schemeClr val="bg2">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lIns="91354" tIns="45678" rIns="91354" bIns="45678">
            <a:spAutoFit/>
          </a:bodyPr>
          <a:lstStyle>
            <a:lvl1pPr marL="342900" indent="-342900">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742950" indent="-285750">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143000" indent="-228600">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600200" indent="-2286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2057400" indent="-2286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5146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29718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4290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38862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pPr>
              <a:spcAft>
                <a:spcPct val="50000"/>
              </a:spcAft>
            </a:pPr>
            <a:r>
              <a:rPr lang="es-ES" altLang="es-MX" sz="2300"/>
              <a:t>Dos keywords que afectan la “posiblidad” de heredar desde una clase base.</a:t>
            </a:r>
          </a:p>
        </p:txBody>
      </p:sp>
      <p:sp>
        <p:nvSpPr>
          <p:cNvPr id="848904" name="Text Box 8">
            <a:extLst>
              <a:ext uri="{FF2B5EF4-FFF2-40B4-BE49-F238E27FC236}">
                <a16:creationId xmlns:a16="http://schemas.microsoft.com/office/drawing/2014/main" id="{145312BF-A244-413C-9E57-5A24B0C6B1F6}"/>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0946" name="Rectangle 2">
            <a:extLst>
              <a:ext uri="{FF2B5EF4-FFF2-40B4-BE49-F238E27FC236}">
                <a16:creationId xmlns:a16="http://schemas.microsoft.com/office/drawing/2014/main" id="{1FE40EE4-0976-4994-A420-9CAE169D568C}"/>
              </a:ext>
            </a:extLst>
          </p:cNvPr>
          <p:cNvSpPr>
            <a:spLocks noGrp="1" noChangeArrowheads="1"/>
          </p:cNvSpPr>
          <p:nvPr>
            <p:ph type="title"/>
          </p:nvPr>
        </p:nvSpPr>
        <p:spPr>
          <a:xfrm>
            <a:off x="381000" y="228600"/>
            <a:ext cx="8393113" cy="585788"/>
          </a:xfrm>
          <a:noFill/>
          <a:ln/>
          <a:effectLst>
            <a:outerShdw dist="17961" dir="2700000" algn="ctr" rotWithShape="0">
              <a:schemeClr val="bg2">
                <a:alpha val="74001"/>
              </a:schemeClr>
            </a:outerShdw>
          </a:effectLst>
        </p:spPr>
        <p:txBody>
          <a:bodyPr lIns="91354" tIns="45678" rIns="91354" bIns="45678"/>
          <a:lstStyle/>
          <a:p>
            <a:r>
              <a:rPr lang="es-ES_tradnl" altLang="es-MX"/>
              <a:t>Invocando el Constructor Base en C#</a:t>
            </a:r>
          </a:p>
        </p:txBody>
      </p:sp>
      <p:sp>
        <p:nvSpPr>
          <p:cNvPr id="850947" name="Rectangle 3">
            <a:extLst>
              <a:ext uri="{FF2B5EF4-FFF2-40B4-BE49-F238E27FC236}">
                <a16:creationId xmlns:a16="http://schemas.microsoft.com/office/drawing/2014/main" id="{1F20EF6F-5017-411A-8497-33E8A07DB645}"/>
              </a:ext>
            </a:extLst>
          </p:cNvPr>
          <p:cNvSpPr>
            <a:spLocks noGrp="1" noChangeArrowheads="1"/>
          </p:cNvSpPr>
          <p:nvPr>
            <p:ph type="body" idx="1"/>
          </p:nvPr>
        </p:nvSpPr>
        <p:spPr>
          <a:xfrm>
            <a:off x="457200" y="1219200"/>
            <a:ext cx="8229600" cy="968375"/>
          </a:xfrm>
          <a:noFill/>
          <a:ln/>
          <a:effectLst>
            <a:outerShdw dist="12700" algn="ctr" rotWithShape="0">
              <a:schemeClr val="bg2">
                <a:alpha val="50000"/>
              </a:schemeClr>
            </a:outerShdw>
          </a:effectLst>
        </p:spPr>
        <p:txBody>
          <a:bodyPr lIns="91354" tIns="45678" rIns="91354" bIns="45678"/>
          <a:lstStyle/>
          <a:p>
            <a:r>
              <a:rPr lang="es-ES_tradnl" altLang="es-MX"/>
              <a:t>El contructor “default” siempre invoca al constructor de la clase base</a:t>
            </a:r>
          </a:p>
        </p:txBody>
      </p:sp>
      <p:sp>
        <p:nvSpPr>
          <p:cNvPr id="850948" name="Text Box 4">
            <a:extLst>
              <a:ext uri="{FF2B5EF4-FFF2-40B4-BE49-F238E27FC236}">
                <a16:creationId xmlns:a16="http://schemas.microsoft.com/office/drawing/2014/main" id="{3763B122-F239-4469-9ED0-AB6662BBD87A}"/>
              </a:ext>
            </a:extLst>
          </p:cNvPr>
          <p:cNvSpPr txBox="1">
            <a:spLocks noChangeArrowheads="1"/>
          </p:cNvSpPr>
          <p:nvPr/>
        </p:nvSpPr>
        <p:spPr bwMode="auto">
          <a:xfrm>
            <a:off x="1676400" y="2438400"/>
            <a:ext cx="5715000" cy="3524250"/>
          </a:xfrm>
          <a:prstGeom prst="rect">
            <a:avLst/>
          </a:prstGeom>
          <a:solidFill>
            <a:schemeClr val="tx1"/>
          </a:solidFill>
          <a:ln w="9525"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CR" altLang="es-MX" sz="1600" b="0">
                <a:solidFill>
                  <a:srgbClr val="0000FF"/>
                </a:solidFill>
                <a:effectLst/>
                <a:latin typeface="Courier New" panose="02070309020205020404" pitchFamily="49" charset="0"/>
                <a:cs typeface="Courier New" panose="02070309020205020404" pitchFamily="49" charset="0"/>
              </a:rPr>
              <a:t>class </a:t>
            </a:r>
            <a:r>
              <a:rPr lang="es-CR" altLang="es-MX" sz="1600" b="0">
                <a:solidFill>
                  <a:schemeClr val="bg2"/>
                </a:solidFill>
                <a:effectLst/>
                <a:latin typeface="Courier New" panose="02070309020205020404" pitchFamily="49" charset="0"/>
                <a:cs typeface="Courier New" panose="02070309020205020404" pitchFamily="49" charset="0"/>
              </a:rPr>
              <a:t>MyBaseClass</a:t>
            </a:r>
          </a:p>
          <a:p>
            <a:r>
              <a:rPr lang="es-CR" altLang="es-MX" sz="1600" b="0">
                <a:solidFill>
                  <a:schemeClr val="bg2"/>
                </a:solidFill>
                <a:effectLst/>
                <a:latin typeface="Courier New" panose="02070309020205020404" pitchFamily="49" charset="0"/>
                <a:cs typeface="Courier New" panose="02070309020205020404" pitchFamily="49" charset="0"/>
              </a:rPr>
              <a:t>{</a:t>
            </a:r>
          </a:p>
          <a:p>
            <a:r>
              <a:rPr lang="es-CR" altLang="es-MX" sz="1600" b="0">
                <a:solidFill>
                  <a:srgbClr val="0000FF"/>
                </a:solidFill>
                <a:effectLst/>
                <a:latin typeface="Courier New" panose="02070309020205020404" pitchFamily="49" charset="0"/>
                <a:cs typeface="Courier New" panose="02070309020205020404" pitchFamily="49" charset="0"/>
              </a:rPr>
              <a:t>	public </a:t>
            </a:r>
            <a:r>
              <a:rPr lang="es-CR" altLang="es-MX" sz="1600" b="0">
                <a:solidFill>
                  <a:schemeClr val="bg2"/>
                </a:solidFill>
                <a:effectLst/>
                <a:latin typeface="Courier New" panose="02070309020205020404" pitchFamily="49" charset="0"/>
                <a:cs typeface="Courier New" panose="02070309020205020404" pitchFamily="49" charset="0"/>
              </a:rPr>
              <a:t>MyBaseClass(</a:t>
            </a:r>
            <a:r>
              <a:rPr lang="es-CR" altLang="es-MX" sz="1600" b="0">
                <a:solidFill>
                  <a:srgbClr val="0000FF"/>
                </a:solidFill>
                <a:effectLst/>
                <a:latin typeface="Courier New" panose="02070309020205020404" pitchFamily="49" charset="0"/>
                <a:cs typeface="Courier New" panose="02070309020205020404" pitchFamily="49" charset="0"/>
              </a:rPr>
              <a:t>int</a:t>
            </a:r>
            <a:r>
              <a:rPr lang="es-CR" altLang="es-MX" sz="1600" b="0">
                <a:effectLst/>
                <a:latin typeface="Courier New" panose="02070309020205020404" pitchFamily="49" charset="0"/>
                <a:cs typeface="Courier New" panose="02070309020205020404" pitchFamily="49" charset="0"/>
              </a:rPr>
              <a:t> </a:t>
            </a:r>
            <a:r>
              <a:rPr lang="es-CR" altLang="es-MX" sz="1600" b="0">
                <a:solidFill>
                  <a:schemeClr val="bg2"/>
                </a:solidFill>
                <a:effectLst/>
                <a:latin typeface="Courier New" panose="02070309020205020404" pitchFamily="49" charset="0"/>
                <a:cs typeface="Courier New" panose="02070309020205020404" pitchFamily="49" charset="0"/>
              </a:rPr>
              <a:t>i)</a:t>
            </a:r>
          </a:p>
          <a:p>
            <a:r>
              <a:rPr lang="es-CR" altLang="es-MX" sz="1600" b="0">
                <a:effectLst/>
                <a:latin typeface="Courier New" panose="02070309020205020404" pitchFamily="49" charset="0"/>
                <a:cs typeface="Courier New" panose="02070309020205020404" pitchFamily="49" charset="0"/>
              </a:rPr>
              <a:t>	</a:t>
            </a:r>
            <a:r>
              <a:rPr lang="es-CR" altLang="es-MX" sz="1600" b="0">
                <a:solidFill>
                  <a:schemeClr val="bg2"/>
                </a:solidFill>
                <a:effectLst/>
                <a:latin typeface="Courier New" panose="02070309020205020404" pitchFamily="49" charset="0"/>
                <a:cs typeface="Courier New" panose="02070309020205020404" pitchFamily="49" charset="0"/>
              </a:rPr>
              <a:t>{}</a:t>
            </a:r>
          </a:p>
          <a:p>
            <a:r>
              <a:rPr lang="es-CR" altLang="es-MX" sz="1600" b="0">
                <a:solidFill>
                  <a:srgbClr val="0000FF"/>
                </a:solidFill>
                <a:effectLst/>
                <a:latin typeface="Courier New" panose="02070309020205020404" pitchFamily="49" charset="0"/>
                <a:cs typeface="Courier New" panose="02070309020205020404" pitchFamily="49" charset="0"/>
              </a:rPr>
              <a:t>	protected </a:t>
            </a:r>
            <a:r>
              <a:rPr lang="es-CR" altLang="es-MX" sz="1600" b="0">
                <a:solidFill>
                  <a:schemeClr val="bg2"/>
                </a:solidFill>
                <a:effectLst/>
                <a:latin typeface="Courier New" panose="02070309020205020404" pitchFamily="49" charset="0"/>
                <a:cs typeface="Courier New" panose="02070309020205020404" pitchFamily="49" charset="0"/>
              </a:rPr>
              <a:t>MyBaseClass(</a:t>
            </a:r>
            <a:r>
              <a:rPr lang="es-CR" altLang="es-MX" sz="1600" b="0">
                <a:solidFill>
                  <a:srgbClr val="0000FF"/>
                </a:solidFill>
                <a:effectLst/>
                <a:latin typeface="Courier New" panose="02070309020205020404" pitchFamily="49" charset="0"/>
                <a:cs typeface="Courier New" panose="02070309020205020404" pitchFamily="49" charset="0"/>
              </a:rPr>
              <a:t>string </a:t>
            </a:r>
            <a:r>
              <a:rPr lang="es-CR" altLang="es-MX" sz="1600" b="0">
                <a:solidFill>
                  <a:schemeClr val="bg2"/>
                </a:solidFill>
                <a:effectLst/>
                <a:latin typeface="Courier New" panose="02070309020205020404" pitchFamily="49" charset="0"/>
                <a:cs typeface="Courier New" panose="02070309020205020404" pitchFamily="49" charset="0"/>
              </a:rPr>
              <a:t>s)</a:t>
            </a:r>
          </a:p>
          <a:p>
            <a:r>
              <a:rPr lang="es-CR" altLang="es-MX" sz="1600" b="0">
                <a:solidFill>
                  <a:schemeClr val="bg2"/>
                </a:solidFill>
                <a:effectLst/>
                <a:latin typeface="Courier New" panose="02070309020205020404" pitchFamily="49" charset="0"/>
                <a:cs typeface="Courier New" panose="02070309020205020404" pitchFamily="49" charset="0"/>
              </a:rPr>
              <a:t>	{}</a:t>
            </a:r>
          </a:p>
          <a:p>
            <a:r>
              <a:rPr lang="es-CR" altLang="es-MX" sz="1600" b="0">
                <a:solidFill>
                  <a:schemeClr val="bg2"/>
                </a:solidFill>
                <a:effectLst/>
                <a:latin typeface="Courier New" panose="02070309020205020404" pitchFamily="49" charset="0"/>
                <a:cs typeface="Courier New" panose="02070309020205020404" pitchFamily="49" charset="0"/>
              </a:rPr>
              <a:t>}</a:t>
            </a:r>
          </a:p>
          <a:p>
            <a:r>
              <a:rPr lang="es-CR" altLang="es-MX" sz="1600" b="0">
                <a:solidFill>
                  <a:srgbClr val="0000FF"/>
                </a:solidFill>
                <a:effectLst/>
                <a:latin typeface="Courier New" panose="02070309020205020404" pitchFamily="49" charset="0"/>
                <a:cs typeface="Courier New" panose="02070309020205020404" pitchFamily="49" charset="0"/>
              </a:rPr>
              <a:t>class </a:t>
            </a:r>
            <a:r>
              <a:rPr lang="es-CR" altLang="es-MX" sz="1600" b="0">
                <a:solidFill>
                  <a:schemeClr val="bg2"/>
                </a:solidFill>
                <a:effectLst/>
                <a:latin typeface="Courier New" panose="02070309020205020404" pitchFamily="49" charset="0"/>
                <a:cs typeface="Courier New" panose="02070309020205020404" pitchFamily="49" charset="0"/>
              </a:rPr>
              <a:t>MyDerivedClass: MyBaseClass</a:t>
            </a:r>
          </a:p>
          <a:p>
            <a:r>
              <a:rPr lang="es-CR" altLang="es-MX" sz="1600" b="0">
                <a:solidFill>
                  <a:schemeClr val="bg2"/>
                </a:solidFill>
                <a:effectLst/>
                <a:latin typeface="Courier New" panose="02070309020205020404" pitchFamily="49" charset="0"/>
                <a:cs typeface="Courier New" panose="02070309020205020404" pitchFamily="49" charset="0"/>
              </a:rPr>
              <a:t>{</a:t>
            </a:r>
          </a:p>
          <a:p>
            <a:r>
              <a:rPr lang="es-CR" altLang="es-MX" sz="1600" b="0">
                <a:solidFill>
                  <a:srgbClr val="0000FF"/>
                </a:solidFill>
                <a:effectLst/>
                <a:latin typeface="Courier New" panose="02070309020205020404" pitchFamily="49" charset="0"/>
                <a:cs typeface="Courier New" panose="02070309020205020404" pitchFamily="49" charset="0"/>
              </a:rPr>
              <a:t>	public </a:t>
            </a:r>
            <a:r>
              <a:rPr lang="es-CR" altLang="es-MX" sz="1600" b="0">
                <a:solidFill>
                  <a:schemeClr val="bg2"/>
                </a:solidFill>
                <a:effectLst/>
                <a:latin typeface="Courier New" panose="02070309020205020404" pitchFamily="49" charset="0"/>
                <a:cs typeface="Courier New" panose="02070309020205020404" pitchFamily="49" charset="0"/>
              </a:rPr>
              <a:t>MyDerivedClass(</a:t>
            </a:r>
            <a:r>
              <a:rPr lang="es-CR" altLang="es-MX" sz="1600" b="0">
                <a:solidFill>
                  <a:srgbClr val="0000FF"/>
                </a:solidFill>
                <a:effectLst/>
                <a:latin typeface="Courier New" panose="02070309020205020404" pitchFamily="49" charset="0"/>
                <a:cs typeface="Courier New" panose="02070309020205020404" pitchFamily="49" charset="0"/>
              </a:rPr>
              <a:t>int</a:t>
            </a:r>
            <a:r>
              <a:rPr lang="es-CR" altLang="es-MX" sz="1600" b="0">
                <a:effectLst/>
                <a:latin typeface="Courier New" panose="02070309020205020404" pitchFamily="49" charset="0"/>
                <a:cs typeface="Courier New" panose="02070309020205020404" pitchFamily="49" charset="0"/>
              </a:rPr>
              <a:t> </a:t>
            </a:r>
            <a:r>
              <a:rPr lang="es-CR" altLang="es-MX" sz="1600" b="0">
                <a:solidFill>
                  <a:schemeClr val="bg2"/>
                </a:solidFill>
                <a:effectLst/>
                <a:latin typeface="Courier New" panose="02070309020205020404" pitchFamily="49" charset="0"/>
                <a:cs typeface="Courier New" panose="02070309020205020404" pitchFamily="49" charset="0"/>
              </a:rPr>
              <a:t>i):</a:t>
            </a:r>
            <a:r>
              <a:rPr lang="es-CR" altLang="es-MX" sz="1600" b="0">
                <a:effectLst/>
                <a:latin typeface="Courier New" panose="02070309020205020404" pitchFamily="49" charset="0"/>
                <a:cs typeface="Courier New" panose="02070309020205020404" pitchFamily="49" charset="0"/>
              </a:rPr>
              <a:t> </a:t>
            </a:r>
            <a:r>
              <a:rPr lang="es-CR" altLang="es-MX" sz="1600">
                <a:solidFill>
                  <a:srgbClr val="0000FF"/>
                </a:solidFill>
                <a:effectLst/>
                <a:latin typeface="Courier New" panose="02070309020205020404" pitchFamily="49" charset="0"/>
                <a:cs typeface="Courier New" panose="02070309020205020404" pitchFamily="49" charset="0"/>
              </a:rPr>
              <a:t>base</a:t>
            </a:r>
            <a:r>
              <a:rPr lang="es-CR" altLang="es-MX" sz="1600" b="0">
                <a:solidFill>
                  <a:schemeClr val="bg2"/>
                </a:solidFill>
                <a:effectLst/>
                <a:latin typeface="Courier New" panose="02070309020205020404" pitchFamily="49" charset="0"/>
                <a:cs typeface="Courier New" panose="02070309020205020404" pitchFamily="49" charset="0"/>
              </a:rPr>
              <a:t>(i)</a:t>
            </a:r>
          </a:p>
          <a:p>
            <a:r>
              <a:rPr lang="es-CR" altLang="es-MX" sz="1600" b="0">
                <a:effectLst/>
                <a:latin typeface="Courier New" panose="02070309020205020404" pitchFamily="49" charset="0"/>
                <a:cs typeface="Courier New" panose="02070309020205020404" pitchFamily="49" charset="0"/>
              </a:rPr>
              <a:t>	</a:t>
            </a:r>
            <a:r>
              <a:rPr lang="es-CR" altLang="es-MX" sz="1600" b="0">
                <a:solidFill>
                  <a:schemeClr val="bg2"/>
                </a:solidFill>
                <a:effectLst/>
                <a:latin typeface="Courier New" panose="02070309020205020404" pitchFamily="49" charset="0"/>
                <a:cs typeface="Courier New" panose="02070309020205020404" pitchFamily="49" charset="0"/>
              </a:rPr>
              <a:t>{}</a:t>
            </a:r>
          </a:p>
          <a:p>
            <a:r>
              <a:rPr lang="es-CR" altLang="es-MX" sz="1600" b="0">
                <a:solidFill>
                  <a:srgbClr val="0000FF"/>
                </a:solidFill>
                <a:effectLst/>
                <a:latin typeface="Courier New" panose="02070309020205020404" pitchFamily="49" charset="0"/>
                <a:cs typeface="Courier New" panose="02070309020205020404" pitchFamily="49" charset="0"/>
              </a:rPr>
              <a:t>	public </a:t>
            </a:r>
            <a:r>
              <a:rPr lang="es-CR" altLang="es-MX" sz="1600" b="0">
                <a:solidFill>
                  <a:schemeClr val="bg2"/>
                </a:solidFill>
                <a:effectLst/>
                <a:latin typeface="Courier New" panose="02070309020205020404" pitchFamily="49" charset="0"/>
                <a:cs typeface="Courier New" panose="02070309020205020404" pitchFamily="49" charset="0"/>
              </a:rPr>
              <a:t>MyDerivedClass():</a:t>
            </a:r>
            <a:r>
              <a:rPr lang="es-CR" altLang="es-MX" sz="1600" b="0">
                <a:effectLst/>
                <a:latin typeface="Courier New" panose="02070309020205020404" pitchFamily="49" charset="0"/>
                <a:cs typeface="Courier New" panose="02070309020205020404" pitchFamily="49" charset="0"/>
              </a:rPr>
              <a:t> </a:t>
            </a:r>
            <a:r>
              <a:rPr lang="es-CR" altLang="es-MX" sz="1600">
                <a:solidFill>
                  <a:srgbClr val="0000FF"/>
                </a:solidFill>
                <a:effectLst/>
                <a:latin typeface="Courier New" panose="02070309020205020404" pitchFamily="49" charset="0"/>
                <a:cs typeface="Courier New" panose="02070309020205020404" pitchFamily="49" charset="0"/>
              </a:rPr>
              <a:t>base</a:t>
            </a:r>
            <a:r>
              <a:rPr lang="es-CR" altLang="es-MX" sz="1600" b="0">
                <a:solidFill>
                  <a:schemeClr val="bg2"/>
                </a:solidFill>
                <a:effectLst/>
                <a:latin typeface="Courier New" panose="02070309020205020404" pitchFamily="49" charset="0"/>
                <a:cs typeface="Courier New" panose="02070309020205020404" pitchFamily="49" charset="0"/>
              </a:rPr>
              <a:t>("Test")</a:t>
            </a:r>
          </a:p>
          <a:p>
            <a:r>
              <a:rPr lang="es-CR" altLang="es-MX" sz="1600" b="0">
                <a:effectLst/>
                <a:latin typeface="Courier New" panose="02070309020205020404" pitchFamily="49" charset="0"/>
                <a:cs typeface="Courier New" panose="02070309020205020404" pitchFamily="49" charset="0"/>
              </a:rPr>
              <a:t>	</a:t>
            </a:r>
            <a:r>
              <a:rPr lang="es-CR" altLang="es-MX" sz="1600" b="0">
                <a:solidFill>
                  <a:schemeClr val="bg2"/>
                </a:solidFill>
                <a:effectLst/>
                <a:latin typeface="Courier New" panose="02070309020205020404" pitchFamily="49" charset="0"/>
                <a:cs typeface="Courier New" panose="02070309020205020404" pitchFamily="49" charset="0"/>
              </a:rPr>
              <a:t>{}</a:t>
            </a:r>
          </a:p>
          <a:p>
            <a:r>
              <a:rPr lang="es-CR" altLang="es-MX" sz="1600" b="0">
                <a:solidFill>
                  <a:schemeClr val="bg2"/>
                </a:solidFill>
                <a:effectLst/>
                <a:latin typeface="Courier New" panose="02070309020205020404" pitchFamily="49" charset="0"/>
                <a:cs typeface="Courier New" panose="02070309020205020404" pitchFamily="49" charset="0"/>
              </a:rPr>
              <a:t>}</a:t>
            </a:r>
          </a:p>
        </p:txBody>
      </p:sp>
      <p:sp>
        <p:nvSpPr>
          <p:cNvPr id="850949" name="Text Box 5">
            <a:extLst>
              <a:ext uri="{FF2B5EF4-FFF2-40B4-BE49-F238E27FC236}">
                <a16:creationId xmlns:a16="http://schemas.microsoft.com/office/drawing/2014/main" id="{EDD74CDF-9A02-4E5F-9D8A-C41EFE4EF729}"/>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xit" presetSubtype="0" fill="hold" grpId="0" nodeType="clickEffect">
                                  <p:stCondLst>
                                    <p:cond delay="0"/>
                                  </p:stCondLst>
                                  <p:childTnLst>
                                    <p:set>
                                      <p:cBhvr>
                                        <p:cTn id="6" dur="1" fill="hold">
                                          <p:stCondLst>
                                            <p:cond delay="0"/>
                                          </p:stCondLst>
                                        </p:cTn>
                                        <p:tgtEl>
                                          <p:spTgt spid="85094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094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2994" name="Text Box 2">
            <a:extLst>
              <a:ext uri="{FF2B5EF4-FFF2-40B4-BE49-F238E27FC236}">
                <a16:creationId xmlns:a16="http://schemas.microsoft.com/office/drawing/2014/main" id="{802F4EA5-0AEF-405C-B9E5-7C7B0CA17D5D}"/>
              </a:ext>
            </a:extLst>
          </p:cNvPr>
          <p:cNvSpPr txBox="1">
            <a:spLocks noChangeArrowheads="1"/>
          </p:cNvSpPr>
          <p:nvPr/>
        </p:nvSpPr>
        <p:spPr bwMode="auto">
          <a:xfrm>
            <a:off x="1981200" y="2514600"/>
            <a:ext cx="5715000" cy="3768725"/>
          </a:xfrm>
          <a:prstGeom prst="rect">
            <a:avLst/>
          </a:prstGeom>
          <a:solidFill>
            <a:schemeClr val="tx1"/>
          </a:solidFill>
          <a:ln w="9525"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CR" altLang="es-MX" sz="1600" b="0">
                <a:solidFill>
                  <a:srgbClr val="0000FF"/>
                </a:solidFill>
                <a:effectLst/>
                <a:latin typeface="Courier New" panose="02070309020205020404" pitchFamily="49" charset="0"/>
                <a:cs typeface="Courier New" panose="02070309020205020404" pitchFamily="49" charset="0"/>
              </a:rPr>
              <a:t>Class </a:t>
            </a:r>
            <a:r>
              <a:rPr lang="es-CR" altLang="es-MX" sz="1600" b="0">
                <a:solidFill>
                  <a:schemeClr val="bg2"/>
                </a:solidFill>
                <a:effectLst/>
                <a:latin typeface="Courier New" panose="02070309020205020404" pitchFamily="49" charset="0"/>
                <a:cs typeface="Courier New" panose="02070309020205020404" pitchFamily="49" charset="0"/>
              </a:rPr>
              <a:t>MyBaseClass</a:t>
            </a:r>
          </a:p>
          <a:p>
            <a:r>
              <a:rPr lang="es-CR" altLang="es-MX" sz="1600" b="0">
                <a:solidFill>
                  <a:srgbClr val="0000FF"/>
                </a:solidFill>
                <a:effectLst/>
                <a:latin typeface="Courier New" panose="02070309020205020404" pitchFamily="49" charset="0"/>
                <a:cs typeface="Courier New" panose="02070309020205020404" pitchFamily="49" charset="0"/>
              </a:rPr>
              <a:t>    Public Sub New</a:t>
            </a:r>
            <a:r>
              <a:rPr lang="es-CR" altLang="es-MX" sz="1600" b="0">
                <a:solidFill>
                  <a:schemeClr val="bg2"/>
                </a:solidFill>
                <a:effectLst/>
                <a:latin typeface="Courier New" panose="02070309020205020404" pitchFamily="49" charset="0"/>
                <a:cs typeface="Courier New" panose="02070309020205020404" pitchFamily="49" charset="0"/>
              </a:rPr>
              <a:t>(</a:t>
            </a:r>
            <a:r>
              <a:rPr lang="es-CR" altLang="es-MX" sz="1600" b="0">
                <a:solidFill>
                  <a:srgbClr val="0000FF"/>
                </a:solidFill>
                <a:effectLst/>
                <a:latin typeface="Courier New" panose="02070309020205020404" pitchFamily="49" charset="0"/>
                <a:cs typeface="Courier New" panose="02070309020205020404" pitchFamily="49" charset="0"/>
              </a:rPr>
              <a:t>ByVal </a:t>
            </a:r>
            <a:r>
              <a:rPr lang="es-CR" altLang="es-MX" sz="1600" b="0">
                <a:solidFill>
                  <a:schemeClr val="bg2"/>
                </a:solidFill>
                <a:effectLst/>
                <a:latin typeface="Courier New" panose="02070309020205020404" pitchFamily="49" charset="0"/>
                <a:cs typeface="Courier New" panose="02070309020205020404" pitchFamily="49" charset="0"/>
              </a:rPr>
              <a:t>i</a:t>
            </a:r>
            <a:r>
              <a:rPr lang="es-CR" altLang="es-MX" sz="1600" b="0">
                <a:solidFill>
                  <a:srgbClr val="0000FF"/>
                </a:solidFill>
                <a:effectLst/>
                <a:latin typeface="Courier New" panose="02070309020205020404" pitchFamily="49" charset="0"/>
                <a:cs typeface="Courier New" panose="02070309020205020404" pitchFamily="49" charset="0"/>
              </a:rPr>
              <a:t> As Integer</a:t>
            </a:r>
            <a:r>
              <a:rPr lang="es-CR" altLang="es-MX" sz="1600" b="0">
                <a:solidFill>
                  <a:schemeClr val="bg2"/>
                </a:solidFill>
                <a:effectLst/>
                <a:latin typeface="Courier New" panose="02070309020205020404" pitchFamily="49" charset="0"/>
                <a:cs typeface="Courier New" panose="02070309020205020404" pitchFamily="49" charset="0"/>
              </a:rPr>
              <a:t>)</a:t>
            </a:r>
          </a:p>
          <a:p>
            <a:r>
              <a:rPr lang="es-CR" altLang="es-MX" sz="1600" b="0">
                <a:solidFill>
                  <a:srgbClr val="0000FF"/>
                </a:solidFill>
                <a:effectLst/>
                <a:latin typeface="Courier New" panose="02070309020205020404" pitchFamily="49" charset="0"/>
                <a:cs typeface="Courier New" panose="02070309020205020404" pitchFamily="49" charset="0"/>
              </a:rPr>
              <a:t>    End Sub</a:t>
            </a:r>
          </a:p>
          <a:p>
            <a:r>
              <a:rPr lang="es-CR" altLang="es-MX" sz="1600" b="0">
                <a:solidFill>
                  <a:srgbClr val="0000FF"/>
                </a:solidFill>
                <a:effectLst/>
                <a:latin typeface="Courier New" panose="02070309020205020404" pitchFamily="49" charset="0"/>
                <a:cs typeface="Courier New" panose="02070309020205020404" pitchFamily="49" charset="0"/>
              </a:rPr>
              <a:t>    Protected Sub New</a:t>
            </a:r>
            <a:r>
              <a:rPr lang="es-CR" altLang="es-MX" sz="1600" b="0">
                <a:solidFill>
                  <a:schemeClr val="bg2"/>
                </a:solidFill>
                <a:effectLst/>
                <a:latin typeface="Courier New" panose="02070309020205020404" pitchFamily="49" charset="0"/>
                <a:cs typeface="Courier New" panose="02070309020205020404" pitchFamily="49" charset="0"/>
              </a:rPr>
              <a:t>(</a:t>
            </a:r>
            <a:r>
              <a:rPr lang="es-CR" altLang="es-MX" sz="1600" b="0">
                <a:solidFill>
                  <a:srgbClr val="0000FF"/>
                </a:solidFill>
                <a:effectLst/>
                <a:latin typeface="Courier New" panose="02070309020205020404" pitchFamily="49" charset="0"/>
                <a:cs typeface="Courier New" panose="02070309020205020404" pitchFamily="49" charset="0"/>
              </a:rPr>
              <a:t>ByVal </a:t>
            </a:r>
            <a:r>
              <a:rPr lang="es-CR" altLang="es-MX" sz="1600" b="0">
                <a:solidFill>
                  <a:schemeClr val="bg2"/>
                </a:solidFill>
                <a:effectLst/>
                <a:latin typeface="Courier New" panose="02070309020205020404" pitchFamily="49" charset="0"/>
                <a:cs typeface="Courier New" panose="02070309020205020404" pitchFamily="49" charset="0"/>
              </a:rPr>
              <a:t>s</a:t>
            </a:r>
            <a:r>
              <a:rPr lang="es-CR" altLang="es-MX" sz="1600" b="0">
                <a:solidFill>
                  <a:srgbClr val="0000FF"/>
                </a:solidFill>
                <a:effectLst/>
                <a:latin typeface="Courier New" panose="02070309020205020404" pitchFamily="49" charset="0"/>
                <a:cs typeface="Courier New" panose="02070309020205020404" pitchFamily="49" charset="0"/>
              </a:rPr>
              <a:t> As String</a:t>
            </a:r>
            <a:r>
              <a:rPr lang="es-CR" altLang="es-MX" sz="1600" b="0">
                <a:solidFill>
                  <a:schemeClr val="bg2"/>
                </a:solidFill>
                <a:effectLst/>
                <a:latin typeface="Courier New" panose="02070309020205020404" pitchFamily="49" charset="0"/>
                <a:cs typeface="Courier New" panose="02070309020205020404" pitchFamily="49" charset="0"/>
              </a:rPr>
              <a:t>)</a:t>
            </a:r>
          </a:p>
          <a:p>
            <a:r>
              <a:rPr lang="es-CR" altLang="es-MX" sz="1600" b="0">
                <a:solidFill>
                  <a:srgbClr val="0000FF"/>
                </a:solidFill>
                <a:effectLst/>
                <a:latin typeface="Courier New" panose="02070309020205020404" pitchFamily="49" charset="0"/>
                <a:cs typeface="Courier New" panose="02070309020205020404" pitchFamily="49" charset="0"/>
              </a:rPr>
              <a:t>    End Sub</a:t>
            </a:r>
          </a:p>
          <a:p>
            <a:r>
              <a:rPr lang="es-CR" altLang="es-MX" sz="1600" b="0">
                <a:solidFill>
                  <a:srgbClr val="0000FF"/>
                </a:solidFill>
                <a:effectLst/>
                <a:latin typeface="Courier New" panose="02070309020205020404" pitchFamily="49" charset="0"/>
                <a:cs typeface="Courier New" panose="02070309020205020404" pitchFamily="49" charset="0"/>
              </a:rPr>
              <a:t>End Class</a:t>
            </a:r>
          </a:p>
          <a:p>
            <a:r>
              <a:rPr lang="es-CR" altLang="es-MX" sz="1600" b="0">
                <a:solidFill>
                  <a:srgbClr val="0000FF"/>
                </a:solidFill>
                <a:effectLst/>
                <a:latin typeface="Courier New" panose="02070309020205020404" pitchFamily="49" charset="0"/>
                <a:cs typeface="Courier New" panose="02070309020205020404" pitchFamily="49" charset="0"/>
              </a:rPr>
              <a:t>Class </a:t>
            </a:r>
            <a:r>
              <a:rPr lang="es-CR" altLang="es-MX" sz="1600" b="0">
                <a:solidFill>
                  <a:schemeClr val="bg2"/>
                </a:solidFill>
                <a:effectLst/>
                <a:latin typeface="Courier New" panose="02070309020205020404" pitchFamily="49" charset="0"/>
                <a:cs typeface="Courier New" panose="02070309020205020404" pitchFamily="49" charset="0"/>
              </a:rPr>
              <a:t>MyDerivedClass</a:t>
            </a:r>
          </a:p>
          <a:p>
            <a:r>
              <a:rPr lang="es-CR" altLang="es-MX" sz="1600" b="0">
                <a:solidFill>
                  <a:srgbClr val="0000FF"/>
                </a:solidFill>
                <a:effectLst/>
                <a:latin typeface="Courier New" panose="02070309020205020404" pitchFamily="49" charset="0"/>
                <a:cs typeface="Courier New" panose="02070309020205020404" pitchFamily="49" charset="0"/>
              </a:rPr>
              <a:t>    Inherits </a:t>
            </a:r>
            <a:r>
              <a:rPr lang="es-CR" altLang="es-MX" sz="1600" b="0">
                <a:solidFill>
                  <a:schemeClr val="bg2"/>
                </a:solidFill>
                <a:effectLst/>
                <a:latin typeface="Courier New" panose="02070309020205020404" pitchFamily="49" charset="0"/>
                <a:cs typeface="Courier New" panose="02070309020205020404" pitchFamily="49" charset="0"/>
              </a:rPr>
              <a:t>MyBaseClass</a:t>
            </a:r>
          </a:p>
          <a:p>
            <a:r>
              <a:rPr lang="es-CR" altLang="es-MX" sz="1600" b="0">
                <a:solidFill>
                  <a:srgbClr val="0000FF"/>
                </a:solidFill>
                <a:effectLst/>
                <a:latin typeface="Courier New" panose="02070309020205020404" pitchFamily="49" charset="0"/>
                <a:cs typeface="Courier New" panose="02070309020205020404" pitchFamily="49" charset="0"/>
              </a:rPr>
              <a:t>    Public Sub New</a:t>
            </a:r>
            <a:r>
              <a:rPr lang="es-CR" altLang="es-MX" sz="1600" b="0">
                <a:solidFill>
                  <a:schemeClr val="bg2"/>
                </a:solidFill>
                <a:effectLst/>
                <a:latin typeface="Courier New" panose="02070309020205020404" pitchFamily="49" charset="0"/>
                <a:cs typeface="Courier New" panose="02070309020205020404" pitchFamily="49" charset="0"/>
              </a:rPr>
              <a:t>(</a:t>
            </a:r>
            <a:r>
              <a:rPr lang="es-CR" altLang="es-MX" sz="1600" b="0">
                <a:solidFill>
                  <a:srgbClr val="0000FF"/>
                </a:solidFill>
                <a:effectLst/>
                <a:latin typeface="Courier New" panose="02070309020205020404" pitchFamily="49" charset="0"/>
                <a:cs typeface="Courier New" panose="02070309020205020404" pitchFamily="49" charset="0"/>
              </a:rPr>
              <a:t>ByVal </a:t>
            </a:r>
            <a:r>
              <a:rPr lang="es-CR" altLang="es-MX" sz="1600" b="0">
                <a:solidFill>
                  <a:schemeClr val="bg2"/>
                </a:solidFill>
                <a:effectLst/>
                <a:latin typeface="Courier New" panose="02070309020205020404" pitchFamily="49" charset="0"/>
                <a:cs typeface="Courier New" panose="02070309020205020404" pitchFamily="49" charset="0"/>
              </a:rPr>
              <a:t>i</a:t>
            </a:r>
            <a:r>
              <a:rPr lang="es-CR" altLang="es-MX" sz="1600" b="0">
                <a:solidFill>
                  <a:srgbClr val="0000FF"/>
                </a:solidFill>
                <a:effectLst/>
                <a:latin typeface="Courier New" panose="02070309020205020404" pitchFamily="49" charset="0"/>
                <a:cs typeface="Courier New" panose="02070309020205020404" pitchFamily="49" charset="0"/>
              </a:rPr>
              <a:t> As Integer</a:t>
            </a:r>
            <a:r>
              <a:rPr lang="es-CR" altLang="es-MX" sz="1600" b="0">
                <a:solidFill>
                  <a:schemeClr val="bg2"/>
                </a:solidFill>
                <a:effectLst/>
                <a:latin typeface="Courier New" panose="02070309020205020404" pitchFamily="49" charset="0"/>
                <a:cs typeface="Courier New" panose="02070309020205020404" pitchFamily="49" charset="0"/>
              </a:rPr>
              <a:t>)</a:t>
            </a:r>
          </a:p>
          <a:p>
            <a:r>
              <a:rPr lang="es-CR" altLang="es-MX" sz="1600" b="0">
                <a:solidFill>
                  <a:srgbClr val="0000FF"/>
                </a:solidFill>
                <a:effectLst/>
                <a:latin typeface="Courier New" panose="02070309020205020404" pitchFamily="49" charset="0"/>
                <a:cs typeface="Courier New" panose="02070309020205020404" pitchFamily="49" charset="0"/>
              </a:rPr>
              <a:t>        MyBase.New</a:t>
            </a:r>
            <a:r>
              <a:rPr lang="es-CR" altLang="es-MX" sz="1600" b="0">
                <a:solidFill>
                  <a:schemeClr val="bg2"/>
                </a:solidFill>
                <a:effectLst/>
                <a:latin typeface="Courier New" panose="02070309020205020404" pitchFamily="49" charset="0"/>
                <a:cs typeface="Courier New" panose="02070309020205020404" pitchFamily="49" charset="0"/>
              </a:rPr>
              <a:t>(i)</a:t>
            </a:r>
          </a:p>
          <a:p>
            <a:r>
              <a:rPr lang="es-CR" altLang="es-MX" sz="1600" b="0">
                <a:solidFill>
                  <a:srgbClr val="0000FF"/>
                </a:solidFill>
                <a:effectLst/>
                <a:latin typeface="Courier New" panose="02070309020205020404" pitchFamily="49" charset="0"/>
                <a:cs typeface="Courier New" panose="02070309020205020404" pitchFamily="49" charset="0"/>
              </a:rPr>
              <a:t>    End Sub</a:t>
            </a:r>
          </a:p>
          <a:p>
            <a:r>
              <a:rPr lang="es-CR" altLang="es-MX" sz="1600" b="0">
                <a:solidFill>
                  <a:srgbClr val="0000FF"/>
                </a:solidFill>
                <a:effectLst/>
                <a:latin typeface="Courier New" panose="02070309020205020404" pitchFamily="49" charset="0"/>
                <a:cs typeface="Courier New" panose="02070309020205020404" pitchFamily="49" charset="0"/>
              </a:rPr>
              <a:t>    Public Sub New</a:t>
            </a:r>
            <a:r>
              <a:rPr lang="es-CR" altLang="es-MX" sz="1600" b="0">
                <a:solidFill>
                  <a:schemeClr val="bg2"/>
                </a:solidFill>
                <a:effectLst/>
                <a:latin typeface="Courier New" panose="02070309020205020404" pitchFamily="49" charset="0"/>
                <a:cs typeface="Courier New" panose="02070309020205020404" pitchFamily="49" charset="0"/>
              </a:rPr>
              <a:t>()</a:t>
            </a:r>
          </a:p>
          <a:p>
            <a:r>
              <a:rPr lang="es-CR" altLang="es-MX" sz="1600" b="0">
                <a:solidFill>
                  <a:srgbClr val="0000FF"/>
                </a:solidFill>
                <a:effectLst/>
                <a:latin typeface="Courier New" panose="02070309020205020404" pitchFamily="49" charset="0"/>
                <a:cs typeface="Courier New" panose="02070309020205020404" pitchFamily="49" charset="0"/>
              </a:rPr>
              <a:t>        MyBase.New</a:t>
            </a:r>
            <a:r>
              <a:rPr lang="es-CR" altLang="es-MX" sz="1600" b="0">
                <a:solidFill>
                  <a:schemeClr val="bg2"/>
                </a:solidFill>
                <a:effectLst/>
                <a:latin typeface="Courier New" panose="02070309020205020404" pitchFamily="49" charset="0"/>
                <a:cs typeface="Courier New" panose="02070309020205020404" pitchFamily="49" charset="0"/>
              </a:rPr>
              <a:t>("Test")</a:t>
            </a:r>
          </a:p>
          <a:p>
            <a:r>
              <a:rPr lang="es-CR" altLang="es-MX" sz="1600" b="0">
                <a:solidFill>
                  <a:srgbClr val="0000FF"/>
                </a:solidFill>
                <a:effectLst/>
                <a:latin typeface="Courier New" panose="02070309020205020404" pitchFamily="49" charset="0"/>
                <a:cs typeface="Courier New" panose="02070309020205020404" pitchFamily="49" charset="0"/>
              </a:rPr>
              <a:t>    End Sub</a:t>
            </a:r>
          </a:p>
          <a:p>
            <a:r>
              <a:rPr lang="es-CR" altLang="es-MX" sz="1600" b="0">
                <a:solidFill>
                  <a:srgbClr val="0000FF"/>
                </a:solidFill>
                <a:effectLst/>
                <a:latin typeface="Courier New" panose="02070309020205020404" pitchFamily="49" charset="0"/>
                <a:cs typeface="Courier New" panose="02070309020205020404" pitchFamily="49" charset="0"/>
              </a:rPr>
              <a:t>End Class</a:t>
            </a:r>
          </a:p>
        </p:txBody>
      </p:sp>
      <p:sp>
        <p:nvSpPr>
          <p:cNvPr id="852995" name="Rectangle 3">
            <a:extLst>
              <a:ext uri="{FF2B5EF4-FFF2-40B4-BE49-F238E27FC236}">
                <a16:creationId xmlns:a16="http://schemas.microsoft.com/office/drawing/2014/main" id="{4533291B-994B-40CF-BB6C-697668B6B810}"/>
              </a:ext>
            </a:extLst>
          </p:cNvPr>
          <p:cNvSpPr>
            <a:spLocks noGrp="1" noChangeArrowheads="1"/>
          </p:cNvSpPr>
          <p:nvPr>
            <p:ph type="title"/>
          </p:nvPr>
        </p:nvSpPr>
        <p:spPr>
          <a:xfrm>
            <a:off x="381000" y="228600"/>
            <a:ext cx="8393113" cy="1079500"/>
          </a:xfrm>
          <a:noFill/>
          <a:ln/>
          <a:effectLst>
            <a:outerShdw dist="17961" dir="2700000" algn="ctr" rotWithShape="0">
              <a:schemeClr val="bg2">
                <a:alpha val="74001"/>
              </a:schemeClr>
            </a:outerShdw>
          </a:effectLst>
        </p:spPr>
        <p:txBody>
          <a:bodyPr lIns="91354" tIns="45678" rIns="91354" bIns="45678"/>
          <a:lstStyle/>
          <a:p>
            <a:r>
              <a:rPr lang="es-ES_tradnl" altLang="es-MX"/>
              <a:t>Invocando el Constructor Base en VB.NET</a:t>
            </a:r>
          </a:p>
        </p:txBody>
      </p:sp>
      <p:sp>
        <p:nvSpPr>
          <p:cNvPr id="852996" name="Rectangle 4">
            <a:extLst>
              <a:ext uri="{FF2B5EF4-FFF2-40B4-BE49-F238E27FC236}">
                <a16:creationId xmlns:a16="http://schemas.microsoft.com/office/drawing/2014/main" id="{A079D730-183F-4499-8336-8A45606E138A}"/>
              </a:ext>
            </a:extLst>
          </p:cNvPr>
          <p:cNvSpPr>
            <a:spLocks noGrp="1" noChangeArrowheads="1"/>
          </p:cNvSpPr>
          <p:nvPr>
            <p:ph type="body" idx="1"/>
          </p:nvPr>
        </p:nvSpPr>
        <p:spPr>
          <a:xfrm>
            <a:off x="457200" y="1219200"/>
            <a:ext cx="8229600" cy="968375"/>
          </a:xfrm>
          <a:noFill/>
          <a:ln/>
          <a:effectLst>
            <a:outerShdw dist="12700" algn="ctr" rotWithShape="0">
              <a:schemeClr val="bg2">
                <a:alpha val="50000"/>
              </a:schemeClr>
            </a:outerShdw>
          </a:effectLst>
        </p:spPr>
        <p:txBody>
          <a:bodyPr lIns="91354" tIns="45678" rIns="91354" bIns="45678"/>
          <a:lstStyle/>
          <a:p>
            <a:r>
              <a:rPr lang="es-ES_tradnl" altLang="es-MX"/>
              <a:t>El contructor “default” siempre invoca al constructor de la clase base</a:t>
            </a:r>
          </a:p>
        </p:txBody>
      </p:sp>
      <p:sp>
        <p:nvSpPr>
          <p:cNvPr id="852997" name="Text Box 5">
            <a:extLst>
              <a:ext uri="{FF2B5EF4-FFF2-40B4-BE49-F238E27FC236}">
                <a16:creationId xmlns:a16="http://schemas.microsoft.com/office/drawing/2014/main" id="{8297CD41-FE35-460A-92BE-2899C63DF6AC}"/>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85299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299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5042" name="Rectangle 2">
            <a:extLst>
              <a:ext uri="{FF2B5EF4-FFF2-40B4-BE49-F238E27FC236}">
                <a16:creationId xmlns:a16="http://schemas.microsoft.com/office/drawing/2014/main" id="{A64D46AD-AF99-4B43-B03C-BE2B85195503}"/>
              </a:ext>
            </a:extLst>
          </p:cNvPr>
          <p:cNvSpPr>
            <a:spLocks noGrp="1" noChangeArrowheads="1"/>
          </p:cNvSpPr>
          <p:nvPr>
            <p:ph type="title"/>
          </p:nvPr>
        </p:nvSpPr>
        <p:spPr>
          <a:xfrm>
            <a:off x="381000" y="228600"/>
            <a:ext cx="8393113" cy="638175"/>
          </a:xfrm>
          <a:noFill/>
          <a:ln/>
          <a:effectLst>
            <a:outerShdw dist="17961" dir="2700000" algn="ctr" rotWithShape="0">
              <a:schemeClr val="bg2">
                <a:alpha val="74001"/>
              </a:schemeClr>
            </a:outerShdw>
          </a:effectLst>
        </p:spPr>
        <p:txBody>
          <a:bodyPr lIns="91354" tIns="45678" rIns="91354" bIns="45678"/>
          <a:lstStyle/>
          <a:p>
            <a:r>
              <a:rPr lang="es-ES_tradnl" altLang="es-MX"/>
              <a:t>Protegiendo el Acceso a Miembros</a:t>
            </a:r>
            <a:br>
              <a:rPr lang="es-ES_tradnl" altLang="es-MX"/>
            </a:br>
            <a:r>
              <a:rPr lang="es-ES_tradnl" altLang="es-MX"/>
              <a:t>C#</a:t>
            </a:r>
          </a:p>
        </p:txBody>
      </p:sp>
      <p:sp>
        <p:nvSpPr>
          <p:cNvPr id="855043" name="Rectangle 3">
            <a:extLst>
              <a:ext uri="{FF2B5EF4-FFF2-40B4-BE49-F238E27FC236}">
                <a16:creationId xmlns:a16="http://schemas.microsoft.com/office/drawing/2014/main" id="{993D40AC-6461-4ACD-BBB9-5152F9BA4E8A}"/>
              </a:ext>
            </a:extLst>
          </p:cNvPr>
          <p:cNvSpPr>
            <a:spLocks noChangeArrowheads="1"/>
          </p:cNvSpPr>
          <p:nvPr/>
        </p:nvSpPr>
        <p:spPr bwMode="auto">
          <a:xfrm>
            <a:off x="5562600" y="1531938"/>
            <a:ext cx="3429000" cy="4411662"/>
          </a:xfrm>
          <a:prstGeom prst="rect">
            <a:avLst/>
          </a:prstGeom>
          <a:noFill/>
          <a:ln>
            <a:noFill/>
          </a:ln>
          <a:effectLst>
            <a:outerShdw dist="12700" algn="ctr" rotWithShape="0">
              <a:schemeClr val="bg2">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91354" tIns="45678" rIns="91354" bIns="45678">
            <a:spAutoFit/>
          </a:bodyPr>
          <a:lstStyle>
            <a:lvl1pPr marL="571500" indent="-571500">
              <a:lnSpc>
                <a:spcPct val="90000"/>
              </a:lnSpc>
              <a:spcBef>
                <a:spcPct val="30000"/>
              </a:spcBef>
              <a:buClr>
                <a:schemeClr val="tx2"/>
              </a:buClr>
              <a:buSzPct val="75000"/>
              <a:buFont typeface="Wingdings" panose="05000000000000000000" pitchFamily="2" charset="2"/>
              <a:buChar char="l"/>
              <a:defRPr sz="2800" b="1">
                <a:solidFill>
                  <a:schemeClr val="tx1"/>
                </a:solidFill>
                <a:effectLst>
                  <a:outerShdw blurRad="38100" dist="38100" dir="2700000" algn="tl">
                    <a:srgbClr val="000000"/>
                  </a:outerShdw>
                </a:effectLst>
                <a:latin typeface="Arial" panose="020B0604020202020204" pitchFamily="34" charset="0"/>
              </a:defRPr>
            </a:lvl1pPr>
            <a:lvl2pPr marL="1028700" indent="-455613">
              <a:lnSpc>
                <a:spcPct val="90000"/>
              </a:lnSpc>
              <a:spcBef>
                <a:spcPct val="30000"/>
              </a:spcBef>
              <a:buClr>
                <a:schemeClr val="tx2"/>
              </a:buClr>
              <a:buSzPct val="75000"/>
              <a:buFont typeface="Wingdings" panose="05000000000000000000" pitchFamily="2" charset="2"/>
              <a:buChar char="Ø"/>
              <a:defRPr sz="2400" b="1">
                <a:solidFill>
                  <a:schemeClr val="tx1"/>
                </a:solidFill>
                <a:effectLst>
                  <a:outerShdw blurRad="38100" dist="38100" dir="2700000" algn="tl">
                    <a:srgbClr val="000000"/>
                  </a:outerShdw>
                </a:effectLst>
                <a:latin typeface="Arial" panose="020B0604020202020204" pitchFamily="34" charset="0"/>
              </a:defRPr>
            </a:lvl2pPr>
            <a:lvl3pPr marL="1428750" indent="-398463">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3pPr>
            <a:lvl4pPr marL="1828800" indent="-398463">
              <a:lnSpc>
                <a:spcPct val="90000"/>
              </a:lnSpc>
              <a:spcBef>
                <a:spcPct val="30000"/>
              </a:spcBef>
              <a:buClr>
                <a:schemeClr val="tx2"/>
              </a:buClr>
              <a:buSzPct val="75000"/>
              <a:buFont typeface="Wingdings" panose="05000000000000000000" pitchFamily="2" charset="2"/>
              <a:buChar char="§"/>
              <a:defRPr b="1">
                <a:solidFill>
                  <a:schemeClr val="tx1"/>
                </a:solidFill>
                <a:effectLst>
                  <a:outerShdw blurRad="38100" dist="38100" dir="2700000" algn="tl">
                    <a:srgbClr val="000000"/>
                  </a:outerShdw>
                </a:effectLst>
                <a:latin typeface="Arial" panose="020B0604020202020204" pitchFamily="34" charset="0"/>
              </a:defRPr>
            </a:lvl4pPr>
            <a:lvl5pPr marL="2227263" indent="-396875">
              <a:lnSpc>
                <a:spcPct val="90000"/>
              </a:lnSpc>
              <a:spcBef>
                <a:spcPct val="30000"/>
              </a:spcBef>
              <a:buClr>
                <a:schemeClr val="tx2"/>
              </a:buClr>
              <a:buSzPct val="75000"/>
              <a:buFont typeface="Wingdings" panose="05000000000000000000" pitchFamily="2" charset="2"/>
              <a:buChar char="§"/>
              <a:defRPr b="1">
                <a:solidFill>
                  <a:schemeClr val="tx1"/>
                </a:solidFill>
                <a:effectLst>
                  <a:outerShdw blurRad="38100" dist="38100" dir="2700000" algn="tl">
                    <a:srgbClr val="000000"/>
                  </a:outerShdw>
                </a:effectLst>
                <a:latin typeface="Arial" panose="020B0604020202020204" pitchFamily="34" charset="0"/>
              </a:defRPr>
            </a:lvl5pPr>
            <a:lvl6pPr marL="2684463" indent="-396875" fontAlgn="base">
              <a:lnSpc>
                <a:spcPct val="90000"/>
              </a:lnSpc>
              <a:spcBef>
                <a:spcPct val="30000"/>
              </a:spcBef>
              <a:spcAft>
                <a:spcPct val="0"/>
              </a:spcAft>
              <a:buClr>
                <a:schemeClr val="tx2"/>
              </a:buClr>
              <a:buSzPct val="75000"/>
              <a:buFont typeface="Wingdings" panose="05000000000000000000" pitchFamily="2" charset="2"/>
              <a:buChar char="§"/>
              <a:defRPr b="1">
                <a:solidFill>
                  <a:schemeClr val="tx1"/>
                </a:solidFill>
                <a:effectLst>
                  <a:outerShdw blurRad="38100" dist="38100" dir="2700000" algn="tl">
                    <a:srgbClr val="000000"/>
                  </a:outerShdw>
                </a:effectLst>
                <a:latin typeface="Arial" panose="020B0604020202020204" pitchFamily="34" charset="0"/>
              </a:defRPr>
            </a:lvl6pPr>
            <a:lvl7pPr marL="3141663" indent="-396875" fontAlgn="base">
              <a:lnSpc>
                <a:spcPct val="90000"/>
              </a:lnSpc>
              <a:spcBef>
                <a:spcPct val="30000"/>
              </a:spcBef>
              <a:spcAft>
                <a:spcPct val="0"/>
              </a:spcAft>
              <a:buClr>
                <a:schemeClr val="tx2"/>
              </a:buClr>
              <a:buSzPct val="75000"/>
              <a:buFont typeface="Wingdings" panose="05000000000000000000" pitchFamily="2" charset="2"/>
              <a:buChar char="§"/>
              <a:defRPr b="1">
                <a:solidFill>
                  <a:schemeClr val="tx1"/>
                </a:solidFill>
                <a:effectLst>
                  <a:outerShdw blurRad="38100" dist="38100" dir="2700000" algn="tl">
                    <a:srgbClr val="000000"/>
                  </a:outerShdw>
                </a:effectLst>
                <a:latin typeface="Arial" panose="020B0604020202020204" pitchFamily="34" charset="0"/>
              </a:defRPr>
            </a:lvl7pPr>
            <a:lvl8pPr marL="3598863" indent="-396875" fontAlgn="base">
              <a:lnSpc>
                <a:spcPct val="90000"/>
              </a:lnSpc>
              <a:spcBef>
                <a:spcPct val="30000"/>
              </a:spcBef>
              <a:spcAft>
                <a:spcPct val="0"/>
              </a:spcAft>
              <a:buClr>
                <a:schemeClr val="tx2"/>
              </a:buClr>
              <a:buSzPct val="75000"/>
              <a:buFont typeface="Wingdings" panose="05000000000000000000" pitchFamily="2" charset="2"/>
              <a:buChar char="§"/>
              <a:defRPr b="1">
                <a:solidFill>
                  <a:schemeClr val="tx1"/>
                </a:solidFill>
                <a:effectLst>
                  <a:outerShdw blurRad="38100" dist="38100" dir="2700000" algn="tl">
                    <a:srgbClr val="000000"/>
                  </a:outerShdw>
                </a:effectLst>
                <a:latin typeface="Arial" panose="020B0604020202020204" pitchFamily="34" charset="0"/>
              </a:defRPr>
            </a:lvl8pPr>
            <a:lvl9pPr marL="4056063" indent="-396875" fontAlgn="base">
              <a:lnSpc>
                <a:spcPct val="90000"/>
              </a:lnSpc>
              <a:spcBef>
                <a:spcPct val="30000"/>
              </a:spcBef>
              <a:spcAft>
                <a:spcPct val="0"/>
              </a:spcAft>
              <a:buClr>
                <a:schemeClr val="tx2"/>
              </a:buClr>
              <a:buSzPct val="75000"/>
              <a:buFont typeface="Wingdings" panose="05000000000000000000" pitchFamily="2" charset="2"/>
              <a:buChar char="§"/>
              <a:defRPr b="1">
                <a:solidFill>
                  <a:schemeClr val="tx1"/>
                </a:solidFill>
                <a:effectLst>
                  <a:outerShdw blurRad="38100" dist="38100" dir="2700000" algn="tl">
                    <a:srgbClr val="000000"/>
                  </a:outerShdw>
                </a:effectLst>
                <a:latin typeface="Arial" panose="020B0604020202020204" pitchFamily="34" charset="0"/>
              </a:defRPr>
            </a:lvl9pPr>
          </a:lstStyle>
          <a:p>
            <a:r>
              <a:rPr lang="es-ES_tradnl" altLang="es-MX"/>
              <a:t>“Publico” a las clases derivadas</a:t>
            </a:r>
          </a:p>
          <a:p>
            <a:r>
              <a:rPr lang="es-ES_tradnl" altLang="es-MX"/>
              <a:t>“Privado” a las clases externas</a:t>
            </a:r>
          </a:p>
          <a:p>
            <a:r>
              <a:rPr lang="es-ES_tradnl" altLang="es-MX"/>
              <a:t>No puede ser usado en estructuras</a:t>
            </a:r>
          </a:p>
        </p:txBody>
      </p:sp>
      <p:sp>
        <p:nvSpPr>
          <p:cNvPr id="855044" name="Text Box 4">
            <a:extLst>
              <a:ext uri="{FF2B5EF4-FFF2-40B4-BE49-F238E27FC236}">
                <a16:creationId xmlns:a16="http://schemas.microsoft.com/office/drawing/2014/main" id="{7649CF48-6D86-4711-97B7-DDAFD4038FE4}"/>
              </a:ext>
            </a:extLst>
          </p:cNvPr>
          <p:cNvSpPr txBox="1">
            <a:spLocks noChangeArrowheads="1"/>
          </p:cNvSpPr>
          <p:nvPr/>
        </p:nvSpPr>
        <p:spPr bwMode="auto">
          <a:xfrm>
            <a:off x="533400" y="1509713"/>
            <a:ext cx="4953000" cy="3671887"/>
          </a:xfrm>
          <a:prstGeom prst="rect">
            <a:avLst/>
          </a:prstGeom>
          <a:solidFill>
            <a:schemeClr val="tx1"/>
          </a:solidFill>
          <a:ln w="9525"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CR" altLang="es-MX" sz="1800" b="0">
                <a:solidFill>
                  <a:srgbClr val="0000FF"/>
                </a:solidFill>
                <a:effectLst/>
                <a:latin typeface="Courier New" panose="02070309020205020404" pitchFamily="49" charset="0"/>
                <a:cs typeface="Courier New" panose="02070309020205020404" pitchFamily="49" charset="0"/>
              </a:rPr>
              <a:t>class </a:t>
            </a:r>
            <a:r>
              <a:rPr lang="es-CR" altLang="es-MX" sz="1800" b="0">
                <a:solidFill>
                  <a:schemeClr val="bg2"/>
                </a:solidFill>
                <a:effectLst/>
                <a:latin typeface="Courier New" panose="02070309020205020404" pitchFamily="49" charset="0"/>
                <a:cs typeface="Courier New" panose="02070309020205020404" pitchFamily="49" charset="0"/>
              </a:rPr>
              <a:t>MyBaseClass</a:t>
            </a:r>
          </a:p>
          <a:p>
            <a:r>
              <a:rPr lang="es-CR" altLang="es-MX" sz="1800" b="0">
                <a:solidFill>
                  <a:schemeClr val="bg2"/>
                </a:solidFill>
                <a:effectLst/>
                <a:latin typeface="Courier New" panose="02070309020205020404" pitchFamily="49" charset="0"/>
                <a:cs typeface="Courier New" panose="02070309020205020404" pitchFamily="49" charset="0"/>
              </a:rPr>
              <a:t>{</a:t>
            </a:r>
          </a:p>
          <a:p>
            <a:r>
              <a:rPr lang="es-CR" altLang="es-MX" sz="1800" b="0">
                <a:solidFill>
                  <a:srgbClr val="0000FF"/>
                </a:solidFill>
                <a:effectLst/>
                <a:latin typeface="Courier New" panose="02070309020205020404" pitchFamily="49" charset="0"/>
                <a:cs typeface="Courier New" panose="02070309020205020404" pitchFamily="49" charset="0"/>
              </a:rPr>
              <a:t>	</a:t>
            </a:r>
            <a:r>
              <a:rPr lang="es-CR" altLang="es-MX" sz="1800">
                <a:solidFill>
                  <a:srgbClr val="0000FF"/>
                </a:solidFill>
                <a:effectLst/>
                <a:latin typeface="Courier New" panose="02070309020205020404" pitchFamily="49" charset="0"/>
                <a:cs typeface="Courier New" panose="02070309020205020404" pitchFamily="49" charset="0"/>
              </a:rPr>
              <a:t>protected</a:t>
            </a:r>
            <a:r>
              <a:rPr lang="es-CR" altLang="es-MX" sz="1800" b="0">
                <a:solidFill>
                  <a:srgbClr val="0000FF"/>
                </a:solidFill>
                <a:effectLst/>
                <a:latin typeface="Courier New" panose="02070309020205020404" pitchFamily="49" charset="0"/>
                <a:cs typeface="Courier New" panose="02070309020205020404" pitchFamily="49" charset="0"/>
              </a:rPr>
              <a:t> string </a:t>
            </a:r>
            <a:r>
              <a:rPr lang="es-CR" altLang="es-MX" sz="1800" b="0">
                <a:solidFill>
                  <a:schemeClr val="bg2"/>
                </a:solidFill>
                <a:effectLst/>
                <a:latin typeface="Courier New" panose="02070309020205020404" pitchFamily="49" charset="0"/>
                <a:cs typeface="Courier New" panose="02070309020205020404" pitchFamily="49" charset="0"/>
              </a:rPr>
              <a:t>field;</a:t>
            </a:r>
          </a:p>
          <a:p>
            <a:r>
              <a:rPr lang="es-CR" altLang="es-MX" sz="1800" b="0">
                <a:solidFill>
                  <a:schemeClr val="bg2"/>
                </a:solidFill>
                <a:effectLst/>
                <a:latin typeface="Courier New" panose="02070309020205020404" pitchFamily="49" charset="0"/>
                <a:cs typeface="Courier New" panose="02070309020205020404" pitchFamily="49" charset="0"/>
              </a:rPr>
              <a:t>}</a:t>
            </a:r>
          </a:p>
          <a:p>
            <a:r>
              <a:rPr lang="es-CR" altLang="es-MX" sz="1800" b="0">
                <a:solidFill>
                  <a:srgbClr val="0000FF"/>
                </a:solidFill>
                <a:effectLst/>
                <a:latin typeface="Courier New" panose="02070309020205020404" pitchFamily="49" charset="0"/>
                <a:cs typeface="Courier New" panose="02070309020205020404" pitchFamily="49" charset="0"/>
              </a:rPr>
              <a:t>class </a:t>
            </a:r>
            <a:r>
              <a:rPr lang="es-CR" altLang="es-MX" sz="1800" b="0">
                <a:solidFill>
                  <a:schemeClr val="bg2"/>
                </a:solidFill>
                <a:effectLst/>
                <a:latin typeface="Courier New" panose="02070309020205020404" pitchFamily="49" charset="0"/>
                <a:cs typeface="Courier New" panose="02070309020205020404" pitchFamily="49" charset="0"/>
              </a:rPr>
              <a:t>MyDerivedClass: MyBaseClass</a:t>
            </a:r>
          </a:p>
          <a:p>
            <a:r>
              <a:rPr lang="es-CR" altLang="es-MX" sz="1800" b="0">
                <a:solidFill>
                  <a:schemeClr val="bg2"/>
                </a:solidFill>
                <a:effectLst/>
                <a:latin typeface="Courier New" panose="02070309020205020404" pitchFamily="49" charset="0"/>
                <a:cs typeface="Courier New" panose="02070309020205020404" pitchFamily="49" charset="0"/>
              </a:rPr>
              <a:t>{}</a:t>
            </a:r>
          </a:p>
          <a:p>
            <a:r>
              <a:rPr lang="es-CR" altLang="es-MX" sz="1800" b="0">
                <a:solidFill>
                  <a:srgbClr val="0000FF"/>
                </a:solidFill>
                <a:effectLst/>
                <a:latin typeface="Courier New" panose="02070309020205020404" pitchFamily="49" charset="0"/>
                <a:cs typeface="Courier New" panose="02070309020205020404" pitchFamily="49" charset="0"/>
              </a:rPr>
              <a:t>class </a:t>
            </a:r>
            <a:r>
              <a:rPr lang="es-CR" altLang="es-MX" sz="1800" b="0">
                <a:solidFill>
                  <a:schemeClr val="bg2"/>
                </a:solidFill>
                <a:effectLst/>
                <a:latin typeface="Courier New" panose="02070309020205020404" pitchFamily="49" charset="0"/>
                <a:cs typeface="Courier New" panose="02070309020205020404" pitchFamily="49" charset="0"/>
              </a:rPr>
              <a:t>ThirdLevel: MyDerivedClass</a:t>
            </a:r>
          </a:p>
          <a:p>
            <a:r>
              <a:rPr lang="es-CR" altLang="es-MX" sz="1800" b="0">
                <a:solidFill>
                  <a:schemeClr val="bg2"/>
                </a:solidFill>
                <a:effectLst/>
                <a:latin typeface="Courier New" panose="02070309020205020404" pitchFamily="49" charset="0"/>
                <a:cs typeface="Courier New" panose="02070309020205020404" pitchFamily="49" charset="0"/>
              </a:rPr>
              <a:t>{</a:t>
            </a:r>
          </a:p>
          <a:p>
            <a:r>
              <a:rPr lang="es-CR" altLang="es-MX" sz="1800" b="0">
                <a:solidFill>
                  <a:srgbClr val="0000FF"/>
                </a:solidFill>
                <a:effectLst/>
                <a:latin typeface="Courier New" panose="02070309020205020404" pitchFamily="49" charset="0"/>
                <a:cs typeface="Courier New" panose="02070309020205020404" pitchFamily="49" charset="0"/>
              </a:rPr>
              <a:t>	public string </a:t>
            </a:r>
            <a:r>
              <a:rPr lang="es-CR" altLang="es-MX" sz="1800" b="0">
                <a:solidFill>
                  <a:schemeClr val="bg2"/>
                </a:solidFill>
                <a:effectLst/>
                <a:latin typeface="Courier New" panose="02070309020205020404" pitchFamily="49" charset="0"/>
                <a:cs typeface="Courier New" panose="02070309020205020404" pitchFamily="49" charset="0"/>
              </a:rPr>
              <a:t>MyField()</a:t>
            </a:r>
          </a:p>
          <a:p>
            <a:r>
              <a:rPr lang="es-CR" altLang="es-MX" sz="1800" b="0">
                <a:solidFill>
                  <a:schemeClr val="bg2"/>
                </a:solidFill>
                <a:effectLst/>
                <a:latin typeface="Courier New" panose="02070309020205020404" pitchFamily="49" charset="0"/>
                <a:cs typeface="Courier New" panose="02070309020205020404" pitchFamily="49" charset="0"/>
              </a:rPr>
              <a:t>	{</a:t>
            </a:r>
          </a:p>
          <a:p>
            <a:r>
              <a:rPr lang="es-CR" altLang="es-MX" sz="1800" b="0">
                <a:solidFill>
                  <a:srgbClr val="0000FF"/>
                </a:solidFill>
                <a:effectLst/>
                <a:latin typeface="Courier New" panose="02070309020205020404" pitchFamily="49" charset="0"/>
                <a:cs typeface="Courier New" panose="02070309020205020404" pitchFamily="49" charset="0"/>
              </a:rPr>
              <a:t>		return </a:t>
            </a:r>
            <a:r>
              <a:rPr lang="es-CR" altLang="es-MX" sz="1800" b="0">
                <a:solidFill>
                  <a:schemeClr val="bg2"/>
                </a:solidFill>
                <a:effectLst/>
                <a:latin typeface="Courier New" panose="02070309020205020404" pitchFamily="49" charset="0"/>
                <a:cs typeface="Courier New" panose="02070309020205020404" pitchFamily="49" charset="0"/>
              </a:rPr>
              <a:t>field;</a:t>
            </a:r>
          </a:p>
          <a:p>
            <a:r>
              <a:rPr lang="es-CR" altLang="es-MX" sz="1800" b="0">
                <a:solidFill>
                  <a:schemeClr val="bg2"/>
                </a:solidFill>
                <a:effectLst/>
                <a:latin typeface="Courier New" panose="02070309020205020404" pitchFamily="49" charset="0"/>
                <a:cs typeface="Courier New" panose="02070309020205020404" pitchFamily="49" charset="0"/>
              </a:rPr>
              <a:t>	}</a:t>
            </a:r>
          </a:p>
          <a:p>
            <a:r>
              <a:rPr lang="es-CR" altLang="es-MX" sz="1800" b="0">
                <a:solidFill>
                  <a:schemeClr val="bg2"/>
                </a:solidFill>
                <a:effectLst/>
                <a:latin typeface="Courier New" panose="02070309020205020404" pitchFamily="49" charset="0"/>
                <a:cs typeface="Courier New" panose="02070309020205020404" pitchFamily="49" charset="0"/>
              </a:rPr>
              <a:t>}</a:t>
            </a:r>
          </a:p>
        </p:txBody>
      </p:sp>
      <p:sp>
        <p:nvSpPr>
          <p:cNvPr id="855045" name="Text Box 5">
            <a:extLst>
              <a:ext uri="{FF2B5EF4-FFF2-40B4-BE49-F238E27FC236}">
                <a16:creationId xmlns:a16="http://schemas.microsoft.com/office/drawing/2014/main" id="{F319C054-7CBA-4FBD-8323-AEDCAF5A2E63}"/>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550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504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6962" name="Rectangle 2">
            <a:extLst>
              <a:ext uri="{FF2B5EF4-FFF2-40B4-BE49-F238E27FC236}">
                <a16:creationId xmlns:a16="http://schemas.microsoft.com/office/drawing/2014/main" id="{241E73AF-C247-4DB9-87A0-B06A81482242}"/>
              </a:ext>
            </a:extLst>
          </p:cNvPr>
          <p:cNvSpPr>
            <a:spLocks noGrp="1" noChangeArrowheads="1"/>
          </p:cNvSpPr>
          <p:nvPr>
            <p:ph type="title"/>
          </p:nvPr>
        </p:nvSpPr>
        <p:spPr>
          <a:xfrm>
            <a:off x="381000" y="228600"/>
            <a:ext cx="8570913" cy="750888"/>
          </a:xfrm>
        </p:spPr>
        <p:txBody>
          <a:bodyPr/>
          <a:lstStyle/>
          <a:p>
            <a:r>
              <a:rPr lang="es-AR" altLang="es-MX" sz="4800"/>
              <a:t>Agenda</a:t>
            </a:r>
            <a:endParaRPr lang="en-US" altLang="es-MX" sz="4800"/>
          </a:p>
        </p:txBody>
      </p:sp>
      <p:sp>
        <p:nvSpPr>
          <p:cNvPr id="936963" name="Rectangle 3">
            <a:extLst>
              <a:ext uri="{FF2B5EF4-FFF2-40B4-BE49-F238E27FC236}">
                <a16:creationId xmlns:a16="http://schemas.microsoft.com/office/drawing/2014/main" id="{B253E87A-B10A-48C0-A8D2-F4DC90504609}"/>
              </a:ext>
            </a:extLst>
          </p:cNvPr>
          <p:cNvSpPr>
            <a:spLocks noGrp="1" noChangeArrowheads="1"/>
          </p:cNvSpPr>
          <p:nvPr>
            <p:ph type="body" idx="1"/>
          </p:nvPr>
        </p:nvSpPr>
        <p:spPr>
          <a:xfrm>
            <a:off x="381000" y="1416050"/>
            <a:ext cx="8578850" cy="4262438"/>
          </a:xfrm>
        </p:spPr>
        <p:txBody>
          <a:bodyPr/>
          <a:lstStyle/>
          <a:p>
            <a:r>
              <a:rPr lang="es-ES" altLang="es-MX"/>
              <a:t>Conversión de tipos</a:t>
            </a:r>
          </a:p>
          <a:p>
            <a:r>
              <a:rPr lang="es-ES" altLang="es-MX"/>
              <a:t>POO y Sintaxis</a:t>
            </a:r>
          </a:p>
          <a:p>
            <a:pPr lvl="1"/>
            <a:r>
              <a:rPr lang="es-ES" altLang="es-MX"/>
              <a:t>Clases, Métodos </a:t>
            </a:r>
          </a:p>
          <a:p>
            <a:pPr lvl="1"/>
            <a:r>
              <a:rPr lang="es-ES" altLang="es-MX"/>
              <a:t>Herencia y Constructores</a:t>
            </a:r>
          </a:p>
          <a:p>
            <a:pPr lvl="1"/>
            <a:r>
              <a:rPr lang="es-ES" altLang="es-MX"/>
              <a:t>Partial Classes</a:t>
            </a:r>
          </a:p>
          <a:p>
            <a:pPr lvl="1"/>
            <a:r>
              <a:rPr lang="es-ES" altLang="es-MX"/>
              <a:t>Ocultamiento</a:t>
            </a:r>
          </a:p>
          <a:p>
            <a:pPr lvl="1"/>
            <a:r>
              <a:rPr lang="es-ES" altLang="es-MX"/>
              <a:t>Clases Abstractas e Interfaces</a:t>
            </a:r>
          </a:p>
          <a:p>
            <a:r>
              <a:rPr lang="es-ES" altLang="es-MX"/>
              <a:t>Class Designer</a:t>
            </a:r>
            <a:endParaRPr lang="en-US" altLang="es-MX"/>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7090" name="Text Box 2">
            <a:extLst>
              <a:ext uri="{FF2B5EF4-FFF2-40B4-BE49-F238E27FC236}">
                <a16:creationId xmlns:a16="http://schemas.microsoft.com/office/drawing/2014/main" id="{811362DB-66E5-4E37-B350-7AEBD4125C6B}"/>
              </a:ext>
            </a:extLst>
          </p:cNvPr>
          <p:cNvSpPr txBox="1">
            <a:spLocks noChangeArrowheads="1"/>
          </p:cNvSpPr>
          <p:nvPr/>
        </p:nvSpPr>
        <p:spPr bwMode="auto">
          <a:xfrm>
            <a:off x="228600" y="1906588"/>
            <a:ext cx="5715000" cy="3671887"/>
          </a:xfrm>
          <a:prstGeom prst="rect">
            <a:avLst/>
          </a:prstGeom>
          <a:solidFill>
            <a:schemeClr val="tx1"/>
          </a:solidFill>
          <a:ln w="9525"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CR" altLang="es-MX" sz="1800" b="0">
                <a:solidFill>
                  <a:srgbClr val="0000FF"/>
                </a:solidFill>
                <a:effectLst/>
                <a:latin typeface="Courier New" panose="02070309020205020404" pitchFamily="49" charset="0"/>
                <a:cs typeface="Courier New" panose="02070309020205020404" pitchFamily="49" charset="0"/>
              </a:rPr>
              <a:t>Class </a:t>
            </a:r>
            <a:r>
              <a:rPr lang="es-CR" altLang="es-MX" sz="1800" b="0">
                <a:solidFill>
                  <a:schemeClr val="bg2"/>
                </a:solidFill>
                <a:effectLst/>
                <a:latin typeface="Courier New" panose="02070309020205020404" pitchFamily="49" charset="0"/>
                <a:cs typeface="Courier New" panose="02070309020205020404" pitchFamily="49" charset="0"/>
              </a:rPr>
              <a:t>MyBaseClass</a:t>
            </a:r>
          </a:p>
          <a:p>
            <a:r>
              <a:rPr lang="es-CR" altLang="es-MX" sz="1800" b="0">
                <a:solidFill>
                  <a:srgbClr val="0000FF"/>
                </a:solidFill>
                <a:effectLst/>
                <a:latin typeface="Courier New" panose="02070309020205020404" pitchFamily="49" charset="0"/>
                <a:cs typeface="Courier New" panose="02070309020205020404" pitchFamily="49" charset="0"/>
              </a:rPr>
              <a:t>    </a:t>
            </a:r>
            <a:r>
              <a:rPr lang="es-CR" altLang="es-MX" sz="1800">
                <a:solidFill>
                  <a:srgbClr val="0000FF"/>
                </a:solidFill>
                <a:effectLst/>
                <a:latin typeface="Courier New" panose="02070309020205020404" pitchFamily="49" charset="0"/>
                <a:cs typeface="Courier New" panose="02070309020205020404" pitchFamily="49" charset="0"/>
              </a:rPr>
              <a:t>Protected</a:t>
            </a:r>
            <a:r>
              <a:rPr lang="es-CR" altLang="es-MX" sz="1800" b="0">
                <a:solidFill>
                  <a:srgbClr val="0000FF"/>
                </a:solidFill>
                <a:effectLst/>
                <a:latin typeface="Courier New" panose="02070309020205020404" pitchFamily="49" charset="0"/>
                <a:cs typeface="Courier New" panose="02070309020205020404" pitchFamily="49" charset="0"/>
              </a:rPr>
              <a:t> </a:t>
            </a:r>
            <a:r>
              <a:rPr lang="es-CR" altLang="es-MX" sz="1800" b="0">
                <a:solidFill>
                  <a:schemeClr val="bg2"/>
                </a:solidFill>
                <a:effectLst/>
                <a:latin typeface="Courier New" panose="02070309020205020404" pitchFamily="49" charset="0"/>
                <a:cs typeface="Courier New" panose="02070309020205020404" pitchFamily="49" charset="0"/>
              </a:rPr>
              <a:t>field</a:t>
            </a:r>
            <a:r>
              <a:rPr lang="es-CR" altLang="es-MX" sz="1800" b="0">
                <a:effectLst/>
                <a:latin typeface="Courier New" panose="02070309020205020404" pitchFamily="49" charset="0"/>
                <a:cs typeface="Courier New" panose="02070309020205020404" pitchFamily="49" charset="0"/>
              </a:rPr>
              <a:t> </a:t>
            </a:r>
            <a:r>
              <a:rPr lang="es-CR" altLang="es-MX" sz="1800" b="0">
                <a:solidFill>
                  <a:srgbClr val="0000FF"/>
                </a:solidFill>
                <a:effectLst/>
                <a:latin typeface="Courier New" panose="02070309020205020404" pitchFamily="49" charset="0"/>
                <a:cs typeface="Courier New" panose="02070309020205020404" pitchFamily="49" charset="0"/>
              </a:rPr>
              <a:t>As String</a:t>
            </a:r>
          </a:p>
          <a:p>
            <a:r>
              <a:rPr lang="es-CR" altLang="es-MX" sz="1800" b="0">
                <a:solidFill>
                  <a:srgbClr val="0000FF"/>
                </a:solidFill>
                <a:effectLst/>
                <a:latin typeface="Courier New" panose="02070309020205020404" pitchFamily="49" charset="0"/>
                <a:cs typeface="Courier New" panose="02070309020205020404" pitchFamily="49" charset="0"/>
              </a:rPr>
              <a:t>End Class</a:t>
            </a:r>
          </a:p>
          <a:p>
            <a:r>
              <a:rPr lang="es-CR" altLang="es-MX" sz="1800" b="0">
                <a:solidFill>
                  <a:srgbClr val="0000FF"/>
                </a:solidFill>
                <a:effectLst/>
                <a:latin typeface="Courier New" panose="02070309020205020404" pitchFamily="49" charset="0"/>
                <a:cs typeface="Courier New" panose="02070309020205020404" pitchFamily="49" charset="0"/>
              </a:rPr>
              <a:t>Class </a:t>
            </a:r>
            <a:r>
              <a:rPr lang="es-CR" altLang="es-MX" sz="1800" b="0">
                <a:solidFill>
                  <a:schemeClr val="bg2"/>
                </a:solidFill>
                <a:effectLst/>
                <a:latin typeface="Courier New" panose="02070309020205020404" pitchFamily="49" charset="0"/>
                <a:cs typeface="Courier New" panose="02070309020205020404" pitchFamily="49" charset="0"/>
              </a:rPr>
              <a:t>MyDerivedClass</a:t>
            </a:r>
          </a:p>
          <a:p>
            <a:r>
              <a:rPr lang="es-CR" altLang="es-MX" sz="1800" b="0">
                <a:solidFill>
                  <a:srgbClr val="0000FF"/>
                </a:solidFill>
                <a:effectLst/>
                <a:latin typeface="Courier New" panose="02070309020205020404" pitchFamily="49" charset="0"/>
                <a:cs typeface="Courier New" panose="02070309020205020404" pitchFamily="49" charset="0"/>
              </a:rPr>
              <a:t>    Inherits </a:t>
            </a:r>
            <a:r>
              <a:rPr lang="es-CR" altLang="es-MX" sz="1800" b="0">
                <a:solidFill>
                  <a:schemeClr val="bg2"/>
                </a:solidFill>
                <a:effectLst/>
                <a:latin typeface="Courier New" panose="02070309020205020404" pitchFamily="49" charset="0"/>
                <a:cs typeface="Courier New" panose="02070309020205020404" pitchFamily="49" charset="0"/>
              </a:rPr>
              <a:t>MyBaseClass</a:t>
            </a:r>
          </a:p>
          <a:p>
            <a:r>
              <a:rPr lang="es-CR" altLang="es-MX" sz="1800" b="0">
                <a:solidFill>
                  <a:srgbClr val="0000FF"/>
                </a:solidFill>
                <a:effectLst/>
                <a:latin typeface="Courier New" panose="02070309020205020404" pitchFamily="49" charset="0"/>
                <a:cs typeface="Courier New" panose="02070309020205020404" pitchFamily="49" charset="0"/>
              </a:rPr>
              <a:t>End Class</a:t>
            </a:r>
          </a:p>
          <a:p>
            <a:endParaRPr lang="es-CR" altLang="es-MX" sz="1800" b="0">
              <a:solidFill>
                <a:srgbClr val="0000FF"/>
              </a:solidFill>
              <a:effectLst/>
              <a:latin typeface="Courier New" panose="02070309020205020404" pitchFamily="49" charset="0"/>
              <a:cs typeface="Courier New" panose="02070309020205020404" pitchFamily="49" charset="0"/>
            </a:endParaRPr>
          </a:p>
          <a:p>
            <a:r>
              <a:rPr lang="es-CR" altLang="es-MX" sz="1800" b="0">
                <a:solidFill>
                  <a:srgbClr val="0000FF"/>
                </a:solidFill>
                <a:effectLst/>
                <a:latin typeface="Courier New" panose="02070309020205020404" pitchFamily="49" charset="0"/>
                <a:cs typeface="Courier New" panose="02070309020205020404" pitchFamily="49" charset="0"/>
              </a:rPr>
              <a:t>Class </a:t>
            </a:r>
            <a:r>
              <a:rPr lang="es-CR" altLang="es-MX" sz="1800" b="0">
                <a:solidFill>
                  <a:schemeClr val="bg2"/>
                </a:solidFill>
                <a:effectLst/>
                <a:latin typeface="Courier New" panose="02070309020205020404" pitchFamily="49" charset="0"/>
                <a:cs typeface="Courier New" panose="02070309020205020404" pitchFamily="49" charset="0"/>
              </a:rPr>
              <a:t>ThirdLevel</a:t>
            </a:r>
          </a:p>
          <a:p>
            <a:r>
              <a:rPr lang="es-CR" altLang="es-MX" sz="1800" b="0">
                <a:solidFill>
                  <a:srgbClr val="0000FF"/>
                </a:solidFill>
                <a:effectLst/>
                <a:latin typeface="Courier New" panose="02070309020205020404" pitchFamily="49" charset="0"/>
                <a:cs typeface="Courier New" panose="02070309020205020404" pitchFamily="49" charset="0"/>
              </a:rPr>
              <a:t>    Inherits </a:t>
            </a:r>
            <a:r>
              <a:rPr lang="es-CR" altLang="es-MX" sz="1800" b="0">
                <a:solidFill>
                  <a:schemeClr val="bg2"/>
                </a:solidFill>
                <a:effectLst/>
                <a:latin typeface="Courier New" panose="02070309020205020404" pitchFamily="49" charset="0"/>
                <a:cs typeface="Courier New" panose="02070309020205020404" pitchFamily="49" charset="0"/>
              </a:rPr>
              <a:t>MyDerivedClass</a:t>
            </a:r>
          </a:p>
          <a:p>
            <a:r>
              <a:rPr lang="es-CR" altLang="es-MX" sz="1800" b="0">
                <a:solidFill>
                  <a:srgbClr val="0000FF"/>
                </a:solidFill>
                <a:effectLst/>
                <a:latin typeface="Courier New" panose="02070309020205020404" pitchFamily="49" charset="0"/>
                <a:cs typeface="Courier New" panose="02070309020205020404" pitchFamily="49" charset="0"/>
              </a:rPr>
              <a:t>    Public Function </a:t>
            </a:r>
            <a:r>
              <a:rPr lang="es-CR" altLang="es-MX" sz="1800" b="0">
                <a:solidFill>
                  <a:schemeClr val="bg2"/>
                </a:solidFill>
                <a:effectLst/>
                <a:latin typeface="Courier New" panose="02070309020205020404" pitchFamily="49" charset="0"/>
                <a:cs typeface="Courier New" panose="02070309020205020404" pitchFamily="49" charset="0"/>
              </a:rPr>
              <a:t>MyField()</a:t>
            </a:r>
            <a:r>
              <a:rPr lang="es-CR" altLang="es-MX" sz="1800" b="0">
                <a:solidFill>
                  <a:srgbClr val="0000FF"/>
                </a:solidFill>
                <a:effectLst/>
                <a:latin typeface="Courier New" panose="02070309020205020404" pitchFamily="49" charset="0"/>
                <a:cs typeface="Courier New" panose="02070309020205020404" pitchFamily="49" charset="0"/>
              </a:rPr>
              <a:t> As String</a:t>
            </a:r>
          </a:p>
          <a:p>
            <a:r>
              <a:rPr lang="es-CR" altLang="es-MX" sz="1800" b="0">
                <a:solidFill>
                  <a:srgbClr val="0000FF"/>
                </a:solidFill>
                <a:effectLst/>
                <a:latin typeface="Courier New" panose="02070309020205020404" pitchFamily="49" charset="0"/>
                <a:cs typeface="Courier New" panose="02070309020205020404" pitchFamily="49" charset="0"/>
              </a:rPr>
              <a:t>        Return </a:t>
            </a:r>
            <a:r>
              <a:rPr lang="es-CR" altLang="es-MX" sz="1800" b="0">
                <a:solidFill>
                  <a:schemeClr val="bg2"/>
                </a:solidFill>
                <a:effectLst/>
                <a:latin typeface="Courier New" panose="02070309020205020404" pitchFamily="49" charset="0"/>
                <a:cs typeface="Courier New" panose="02070309020205020404" pitchFamily="49" charset="0"/>
              </a:rPr>
              <a:t>field</a:t>
            </a:r>
          </a:p>
          <a:p>
            <a:r>
              <a:rPr lang="es-CR" altLang="es-MX" sz="1800" b="0">
                <a:solidFill>
                  <a:srgbClr val="0000FF"/>
                </a:solidFill>
                <a:effectLst/>
                <a:latin typeface="Courier New" panose="02070309020205020404" pitchFamily="49" charset="0"/>
                <a:cs typeface="Courier New" panose="02070309020205020404" pitchFamily="49" charset="0"/>
              </a:rPr>
              <a:t>    End Function</a:t>
            </a:r>
          </a:p>
          <a:p>
            <a:r>
              <a:rPr lang="es-CR" altLang="es-MX" sz="1800" b="0">
                <a:solidFill>
                  <a:srgbClr val="0000FF"/>
                </a:solidFill>
                <a:effectLst/>
                <a:latin typeface="Courier New" panose="02070309020205020404" pitchFamily="49" charset="0"/>
                <a:cs typeface="Courier New" panose="02070309020205020404" pitchFamily="49" charset="0"/>
              </a:rPr>
              <a:t>End Class</a:t>
            </a:r>
          </a:p>
        </p:txBody>
      </p:sp>
      <p:sp>
        <p:nvSpPr>
          <p:cNvPr id="857091" name="Rectangle 3">
            <a:extLst>
              <a:ext uri="{FF2B5EF4-FFF2-40B4-BE49-F238E27FC236}">
                <a16:creationId xmlns:a16="http://schemas.microsoft.com/office/drawing/2014/main" id="{A511D66A-8CCF-4A0C-B25F-ABE60C31379B}"/>
              </a:ext>
            </a:extLst>
          </p:cNvPr>
          <p:cNvSpPr>
            <a:spLocks noGrp="1" noChangeArrowheads="1"/>
          </p:cNvSpPr>
          <p:nvPr>
            <p:ph type="title"/>
          </p:nvPr>
        </p:nvSpPr>
        <p:spPr>
          <a:xfrm>
            <a:off x="381000" y="609600"/>
            <a:ext cx="8393113" cy="638175"/>
          </a:xfrm>
          <a:noFill/>
          <a:ln/>
          <a:effectLst>
            <a:outerShdw dist="17961" dir="2700000" algn="ctr" rotWithShape="0">
              <a:schemeClr val="bg2">
                <a:alpha val="74001"/>
              </a:schemeClr>
            </a:outerShdw>
          </a:effectLst>
        </p:spPr>
        <p:txBody>
          <a:bodyPr anchor="b"/>
          <a:lstStyle/>
          <a:p>
            <a:r>
              <a:rPr lang="es-ES_tradnl" altLang="es-MX"/>
              <a:t>Protegiendo el Acceso a Miembros </a:t>
            </a:r>
            <a:br>
              <a:rPr lang="es-ES_tradnl" altLang="es-MX"/>
            </a:br>
            <a:r>
              <a:rPr lang="es-ES_tradnl" altLang="es-MX"/>
              <a:t>VB.NET</a:t>
            </a:r>
          </a:p>
        </p:txBody>
      </p:sp>
      <p:sp>
        <p:nvSpPr>
          <p:cNvPr id="857092" name="Rectangle 4">
            <a:extLst>
              <a:ext uri="{FF2B5EF4-FFF2-40B4-BE49-F238E27FC236}">
                <a16:creationId xmlns:a16="http://schemas.microsoft.com/office/drawing/2014/main" id="{6E955A92-191D-4923-87CE-E29E837F6639}"/>
              </a:ext>
            </a:extLst>
          </p:cNvPr>
          <p:cNvSpPr>
            <a:spLocks noChangeArrowheads="1"/>
          </p:cNvSpPr>
          <p:nvPr/>
        </p:nvSpPr>
        <p:spPr bwMode="auto">
          <a:xfrm>
            <a:off x="5943600" y="1912938"/>
            <a:ext cx="3200400" cy="441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571500" indent="-571500">
              <a:lnSpc>
                <a:spcPct val="90000"/>
              </a:lnSpc>
              <a:spcBef>
                <a:spcPct val="30000"/>
              </a:spcBef>
              <a:buClr>
                <a:schemeClr val="tx2"/>
              </a:buClr>
              <a:buSzPct val="75000"/>
              <a:buFont typeface="Wingdings" panose="05000000000000000000" pitchFamily="2" charset="2"/>
              <a:buChar char="l"/>
              <a:defRPr sz="2800" b="1">
                <a:solidFill>
                  <a:schemeClr val="tx1"/>
                </a:solidFill>
                <a:effectLst>
                  <a:outerShdw blurRad="38100" dist="38100" dir="2700000" algn="tl">
                    <a:srgbClr val="000000"/>
                  </a:outerShdw>
                </a:effectLst>
                <a:latin typeface="Arial" panose="020B0604020202020204" pitchFamily="34" charset="0"/>
              </a:defRPr>
            </a:lvl1pPr>
            <a:lvl2pPr marL="1028700" indent="-455613">
              <a:lnSpc>
                <a:spcPct val="90000"/>
              </a:lnSpc>
              <a:spcBef>
                <a:spcPct val="30000"/>
              </a:spcBef>
              <a:buClr>
                <a:schemeClr val="tx2"/>
              </a:buClr>
              <a:buSzPct val="75000"/>
              <a:buFont typeface="Wingdings" panose="05000000000000000000" pitchFamily="2" charset="2"/>
              <a:buChar char="Ø"/>
              <a:defRPr sz="2400" b="1">
                <a:solidFill>
                  <a:schemeClr val="tx1"/>
                </a:solidFill>
                <a:effectLst>
                  <a:outerShdw blurRad="38100" dist="38100" dir="2700000" algn="tl">
                    <a:srgbClr val="000000"/>
                  </a:outerShdw>
                </a:effectLst>
                <a:latin typeface="Arial" panose="020B0604020202020204" pitchFamily="34" charset="0"/>
              </a:defRPr>
            </a:lvl2pPr>
            <a:lvl3pPr marL="1428750" indent="-398463">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3pPr>
            <a:lvl4pPr marL="1828800" indent="-398463">
              <a:lnSpc>
                <a:spcPct val="90000"/>
              </a:lnSpc>
              <a:spcBef>
                <a:spcPct val="30000"/>
              </a:spcBef>
              <a:buClr>
                <a:schemeClr val="tx2"/>
              </a:buClr>
              <a:buSzPct val="75000"/>
              <a:buFont typeface="Wingdings" panose="05000000000000000000" pitchFamily="2" charset="2"/>
              <a:buChar char="§"/>
              <a:defRPr b="1">
                <a:solidFill>
                  <a:schemeClr val="tx1"/>
                </a:solidFill>
                <a:effectLst>
                  <a:outerShdw blurRad="38100" dist="38100" dir="2700000" algn="tl">
                    <a:srgbClr val="000000"/>
                  </a:outerShdw>
                </a:effectLst>
                <a:latin typeface="Arial" panose="020B0604020202020204" pitchFamily="34" charset="0"/>
              </a:defRPr>
            </a:lvl4pPr>
            <a:lvl5pPr marL="2227263" indent="-396875">
              <a:lnSpc>
                <a:spcPct val="90000"/>
              </a:lnSpc>
              <a:spcBef>
                <a:spcPct val="30000"/>
              </a:spcBef>
              <a:buClr>
                <a:schemeClr val="tx2"/>
              </a:buClr>
              <a:buSzPct val="75000"/>
              <a:buFont typeface="Wingdings" panose="05000000000000000000" pitchFamily="2" charset="2"/>
              <a:buChar char="§"/>
              <a:defRPr b="1">
                <a:solidFill>
                  <a:schemeClr val="tx1"/>
                </a:solidFill>
                <a:effectLst>
                  <a:outerShdw blurRad="38100" dist="38100" dir="2700000" algn="tl">
                    <a:srgbClr val="000000"/>
                  </a:outerShdw>
                </a:effectLst>
                <a:latin typeface="Arial" panose="020B0604020202020204" pitchFamily="34" charset="0"/>
              </a:defRPr>
            </a:lvl5pPr>
            <a:lvl6pPr marL="2684463" indent="-396875" fontAlgn="base">
              <a:lnSpc>
                <a:spcPct val="90000"/>
              </a:lnSpc>
              <a:spcBef>
                <a:spcPct val="30000"/>
              </a:spcBef>
              <a:spcAft>
                <a:spcPct val="0"/>
              </a:spcAft>
              <a:buClr>
                <a:schemeClr val="tx2"/>
              </a:buClr>
              <a:buSzPct val="75000"/>
              <a:buFont typeface="Wingdings" panose="05000000000000000000" pitchFamily="2" charset="2"/>
              <a:buChar char="§"/>
              <a:defRPr b="1">
                <a:solidFill>
                  <a:schemeClr val="tx1"/>
                </a:solidFill>
                <a:effectLst>
                  <a:outerShdw blurRad="38100" dist="38100" dir="2700000" algn="tl">
                    <a:srgbClr val="000000"/>
                  </a:outerShdw>
                </a:effectLst>
                <a:latin typeface="Arial" panose="020B0604020202020204" pitchFamily="34" charset="0"/>
              </a:defRPr>
            </a:lvl6pPr>
            <a:lvl7pPr marL="3141663" indent="-396875" fontAlgn="base">
              <a:lnSpc>
                <a:spcPct val="90000"/>
              </a:lnSpc>
              <a:spcBef>
                <a:spcPct val="30000"/>
              </a:spcBef>
              <a:spcAft>
                <a:spcPct val="0"/>
              </a:spcAft>
              <a:buClr>
                <a:schemeClr val="tx2"/>
              </a:buClr>
              <a:buSzPct val="75000"/>
              <a:buFont typeface="Wingdings" panose="05000000000000000000" pitchFamily="2" charset="2"/>
              <a:buChar char="§"/>
              <a:defRPr b="1">
                <a:solidFill>
                  <a:schemeClr val="tx1"/>
                </a:solidFill>
                <a:effectLst>
                  <a:outerShdw blurRad="38100" dist="38100" dir="2700000" algn="tl">
                    <a:srgbClr val="000000"/>
                  </a:outerShdw>
                </a:effectLst>
                <a:latin typeface="Arial" panose="020B0604020202020204" pitchFamily="34" charset="0"/>
              </a:defRPr>
            </a:lvl7pPr>
            <a:lvl8pPr marL="3598863" indent="-396875" fontAlgn="base">
              <a:lnSpc>
                <a:spcPct val="90000"/>
              </a:lnSpc>
              <a:spcBef>
                <a:spcPct val="30000"/>
              </a:spcBef>
              <a:spcAft>
                <a:spcPct val="0"/>
              </a:spcAft>
              <a:buClr>
                <a:schemeClr val="tx2"/>
              </a:buClr>
              <a:buSzPct val="75000"/>
              <a:buFont typeface="Wingdings" panose="05000000000000000000" pitchFamily="2" charset="2"/>
              <a:buChar char="§"/>
              <a:defRPr b="1">
                <a:solidFill>
                  <a:schemeClr val="tx1"/>
                </a:solidFill>
                <a:effectLst>
                  <a:outerShdw blurRad="38100" dist="38100" dir="2700000" algn="tl">
                    <a:srgbClr val="000000"/>
                  </a:outerShdw>
                </a:effectLst>
                <a:latin typeface="Arial" panose="020B0604020202020204" pitchFamily="34" charset="0"/>
              </a:defRPr>
            </a:lvl8pPr>
            <a:lvl9pPr marL="4056063" indent="-396875" fontAlgn="base">
              <a:lnSpc>
                <a:spcPct val="90000"/>
              </a:lnSpc>
              <a:spcBef>
                <a:spcPct val="30000"/>
              </a:spcBef>
              <a:spcAft>
                <a:spcPct val="0"/>
              </a:spcAft>
              <a:buClr>
                <a:schemeClr val="tx2"/>
              </a:buClr>
              <a:buSzPct val="75000"/>
              <a:buFont typeface="Wingdings" panose="05000000000000000000" pitchFamily="2" charset="2"/>
              <a:buChar char="§"/>
              <a:defRPr b="1">
                <a:solidFill>
                  <a:schemeClr val="tx1"/>
                </a:solidFill>
                <a:effectLst>
                  <a:outerShdw blurRad="38100" dist="38100" dir="2700000" algn="tl">
                    <a:srgbClr val="000000"/>
                  </a:outerShdw>
                </a:effectLst>
                <a:latin typeface="Arial" panose="020B0604020202020204" pitchFamily="34" charset="0"/>
              </a:defRPr>
            </a:lvl9pPr>
          </a:lstStyle>
          <a:p>
            <a:r>
              <a:rPr lang="es-ES_tradnl" altLang="es-MX"/>
              <a:t>“Publico” a las clases derivadas</a:t>
            </a:r>
          </a:p>
          <a:p>
            <a:r>
              <a:rPr lang="es-ES_tradnl" altLang="es-MX"/>
              <a:t>“Privado” a las clases externas</a:t>
            </a:r>
          </a:p>
          <a:p>
            <a:r>
              <a:rPr lang="es-ES_tradnl" altLang="es-MX"/>
              <a:t>No puede ser usado en estructuras</a:t>
            </a:r>
          </a:p>
        </p:txBody>
      </p:sp>
      <p:sp>
        <p:nvSpPr>
          <p:cNvPr id="857093" name="Text Box 5">
            <a:extLst>
              <a:ext uri="{FF2B5EF4-FFF2-40B4-BE49-F238E27FC236}">
                <a16:creationId xmlns:a16="http://schemas.microsoft.com/office/drawing/2014/main" id="{41D48DA7-8715-4B55-8864-18F282E2B45B}"/>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570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709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5154" name="Rectangle 2">
            <a:extLst>
              <a:ext uri="{FF2B5EF4-FFF2-40B4-BE49-F238E27FC236}">
                <a16:creationId xmlns:a16="http://schemas.microsoft.com/office/drawing/2014/main" id="{01B0B582-6A1A-4E21-862D-E4B3C95EBFEF}"/>
              </a:ext>
            </a:extLst>
          </p:cNvPr>
          <p:cNvSpPr>
            <a:spLocks noGrp="1" noChangeArrowheads="1"/>
          </p:cNvSpPr>
          <p:nvPr>
            <p:ph type="title"/>
          </p:nvPr>
        </p:nvSpPr>
        <p:spPr>
          <a:xfrm>
            <a:off x="323850" y="228600"/>
            <a:ext cx="8229600" cy="585788"/>
          </a:xfrm>
          <a:noFill/>
          <a:ln/>
          <a:effectLst>
            <a:outerShdw dist="17961" dir="2700000" algn="ctr" rotWithShape="0">
              <a:schemeClr val="bg2">
                <a:alpha val="74001"/>
              </a:schemeClr>
            </a:outerShdw>
          </a:effectLst>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lIns="91354" tIns="45678" rIns="91354" bIns="45678"/>
          <a:lstStyle/>
          <a:p>
            <a:r>
              <a:rPr lang="es-AR" altLang="es-MX"/>
              <a:t>Partial Class</a:t>
            </a:r>
            <a:endParaRPr lang="en-US" altLang="es-MX"/>
          </a:p>
        </p:txBody>
      </p:sp>
      <p:sp>
        <p:nvSpPr>
          <p:cNvPr id="945155" name="Rectangle 3">
            <a:extLst>
              <a:ext uri="{FF2B5EF4-FFF2-40B4-BE49-F238E27FC236}">
                <a16:creationId xmlns:a16="http://schemas.microsoft.com/office/drawing/2014/main" id="{B1299C45-E0FC-40D9-94CB-CCD826B84D49}"/>
              </a:ext>
            </a:extLst>
          </p:cNvPr>
          <p:cNvSpPr>
            <a:spLocks noGrp="1" noChangeArrowheads="1"/>
          </p:cNvSpPr>
          <p:nvPr>
            <p:ph type="body" idx="1"/>
          </p:nvPr>
        </p:nvSpPr>
        <p:spPr>
          <a:xfrm>
            <a:off x="468313" y="992188"/>
            <a:ext cx="8229600" cy="5499100"/>
          </a:xfrm>
          <a:noFill/>
          <a:ln/>
          <a:effectLst>
            <a:outerShdw dist="12700" algn="ctr" rotWithShape="0">
              <a:schemeClr val="bg2">
                <a:alpha val="50000"/>
              </a:schemeClr>
            </a:outerShdw>
          </a:effectLst>
          <a:extLst>
            <a:ext uri="{909E8E84-426E-40DD-AFC4-6F175D3DCCD1}">
              <a14:hiddenFill xmlns:a14="http://schemas.microsoft.com/office/drawing/2010/main">
                <a:solidFill>
                  <a:srgbClr val="F7E993"/>
                </a:solidFill>
              </a14:hiddenFill>
            </a:ext>
            <a:ext uri="{91240B29-F687-4F45-9708-019B960494DF}">
              <a14:hiddenLine xmlns:a14="http://schemas.microsoft.com/office/drawing/2010/main" w="9525" cap="flat" cmpd="sng" algn="ctr">
                <a:solidFill>
                  <a:srgbClr val="FFFFFF"/>
                </a:solidFill>
                <a:prstDash val="solid"/>
                <a:miter lim="800000"/>
                <a:headEnd/>
                <a:tailEnd/>
              </a14:hiddenLine>
            </a:ext>
          </a:extLst>
        </p:spPr>
        <p:txBody>
          <a:bodyPr lIns="91354" tIns="45678" rIns="91354" bIns="45678"/>
          <a:lstStyle/>
          <a:p>
            <a:r>
              <a:rPr lang="es-ES" altLang="es-MX" sz="2000">
                <a:solidFill>
                  <a:srgbClr val="FFFFFF"/>
                </a:solidFill>
              </a:rPr>
              <a:t>Permite que una implementación abarque multiples archivos</a:t>
            </a:r>
          </a:p>
          <a:p>
            <a:pPr lvl="1">
              <a:buFont typeface="Wingdings" panose="05000000000000000000" pitchFamily="2" charset="2"/>
              <a:buChar char="l"/>
            </a:pPr>
            <a:r>
              <a:rPr lang="es-ES" altLang="es-MX" sz="2000">
                <a:solidFill>
                  <a:srgbClr val="FFFFFF"/>
                </a:solidFill>
              </a:rPr>
              <a:t>Valido para clases y structs (y C# interfaces)</a:t>
            </a:r>
          </a:p>
          <a:p>
            <a:pPr lvl="1">
              <a:buFont typeface="Wingdings" panose="05000000000000000000" pitchFamily="2" charset="2"/>
              <a:buChar char="l"/>
            </a:pPr>
            <a:r>
              <a:rPr lang="es-ES" altLang="es-MX" sz="2000">
                <a:solidFill>
                  <a:srgbClr val="FFFFFF"/>
                </a:solidFill>
              </a:rPr>
              <a:t>Declaradas utilizando el nuevo modificador partial</a:t>
            </a:r>
          </a:p>
          <a:p>
            <a:r>
              <a:rPr lang="es-ES" altLang="es-MX" sz="2000">
                <a:solidFill>
                  <a:srgbClr val="FFFFFF"/>
                </a:solidFill>
              </a:rPr>
              <a:t>Provee una serie de beneficios</a:t>
            </a:r>
          </a:p>
          <a:p>
            <a:pPr lvl="1">
              <a:buFont typeface="Wingdings" panose="05000000000000000000" pitchFamily="2" charset="2"/>
              <a:buChar char="l"/>
            </a:pPr>
            <a:r>
              <a:rPr lang="es-ES" altLang="es-MX" sz="2000">
                <a:solidFill>
                  <a:srgbClr val="FFFFFF"/>
                </a:solidFill>
              </a:rPr>
              <a:t>Implementaciones grandes pueden ser divididas</a:t>
            </a:r>
          </a:p>
          <a:p>
            <a:pPr lvl="1">
              <a:buFont typeface="Wingdings" panose="05000000000000000000" pitchFamily="2" charset="2"/>
              <a:buChar char="l"/>
            </a:pPr>
            <a:r>
              <a:rPr lang="es-ES" altLang="es-MX" sz="2000">
                <a:solidFill>
                  <a:srgbClr val="FFFFFF"/>
                </a:solidFill>
              </a:rPr>
              <a:t>Código de usuario puede ser separado de código generado automaticamente</a:t>
            </a:r>
          </a:p>
          <a:p>
            <a:pPr lvl="2">
              <a:buFont typeface="Wingdings" panose="05000000000000000000" pitchFamily="2" charset="2"/>
              <a:buChar char="l"/>
            </a:pPr>
            <a:r>
              <a:rPr lang="es-ES" altLang="es-MX" sz="2000">
                <a:solidFill>
                  <a:srgbClr val="FFFFFF"/>
                </a:solidFill>
              </a:rPr>
              <a:t>Previene que la re-generación de código sobreescriba cambios</a:t>
            </a:r>
          </a:p>
          <a:p>
            <a:pPr lvl="2">
              <a:buFont typeface="Wingdings" panose="05000000000000000000" pitchFamily="2" charset="2"/>
              <a:buChar char="l"/>
            </a:pPr>
            <a:r>
              <a:rPr lang="es-ES" altLang="es-MX" sz="2000">
                <a:solidFill>
                  <a:srgbClr val="FFFFFF"/>
                </a:solidFill>
              </a:rPr>
              <a:t>Utilizado por WinForms y DataSets fuertemente tipados</a:t>
            </a:r>
          </a:p>
          <a:p>
            <a:pPr lvl="1">
              <a:buFont typeface="Wingdings" panose="05000000000000000000" pitchFamily="2" charset="2"/>
              <a:buChar char="l"/>
            </a:pPr>
            <a:r>
              <a:rPr lang="es-ES" altLang="es-MX" sz="2000">
                <a:solidFill>
                  <a:srgbClr val="FFFFFF"/>
                </a:solidFill>
              </a:rPr>
              <a:t>Varios desarrolladores pueden trabajar en la misma clase.</a:t>
            </a:r>
          </a:p>
          <a:p>
            <a:pPr lvl="1">
              <a:buFont typeface="Wingdings" panose="05000000000000000000" pitchFamily="2" charset="2"/>
              <a:buChar char="l"/>
            </a:pPr>
            <a:r>
              <a:rPr lang="es-ES" altLang="es-MX" sz="2000">
                <a:solidFill>
                  <a:srgbClr val="FFFFFF"/>
                </a:solidFill>
              </a:rPr>
              <a:t>Permite code-beside en lugar de code-behind</a:t>
            </a:r>
          </a:p>
          <a:p>
            <a:pPr lvl="2">
              <a:buFont typeface="Wingdings" panose="05000000000000000000" pitchFamily="2" charset="2"/>
              <a:buChar char="l"/>
            </a:pPr>
            <a:r>
              <a:rPr lang="es-ES" altLang="es-MX" sz="2000">
                <a:solidFill>
                  <a:srgbClr val="FFFFFF"/>
                </a:solidFill>
              </a:rPr>
              <a:t>Utilizado por ASP.NET 2.0</a:t>
            </a:r>
          </a:p>
          <a:p>
            <a:pPr lvl="1">
              <a:buFont typeface="Wingdings" panose="05000000000000000000" pitchFamily="2" charset="2"/>
              <a:buChar char="l"/>
            </a:pPr>
            <a:r>
              <a:rPr lang="es-ES" altLang="es-MX" sz="2000">
                <a:solidFill>
                  <a:srgbClr val="FFFFFF"/>
                </a:solidFill>
              </a:rPr>
              <a:t>Permite mejor mantenimiento y control de código fuente.</a:t>
            </a:r>
            <a:endParaRPr lang="es-ES" altLang="es-MX" sz="1800">
              <a:solidFill>
                <a:srgbClr val="FFFFFF"/>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7202" name="Rectangle 2">
            <a:extLst>
              <a:ext uri="{FF2B5EF4-FFF2-40B4-BE49-F238E27FC236}">
                <a16:creationId xmlns:a16="http://schemas.microsoft.com/office/drawing/2014/main" id="{979D261D-05D1-4BC3-8B8F-DDA09C11B8C8}"/>
              </a:ext>
            </a:extLst>
          </p:cNvPr>
          <p:cNvSpPr>
            <a:spLocks noGrp="1" noChangeArrowheads="1"/>
          </p:cNvSpPr>
          <p:nvPr>
            <p:ph type="title"/>
          </p:nvPr>
        </p:nvSpPr>
        <p:spPr>
          <a:xfrm>
            <a:off x="323850" y="304800"/>
            <a:ext cx="8229600" cy="585788"/>
          </a:xfrm>
          <a:noFill/>
          <a:ln/>
          <a:effectLst>
            <a:outerShdw dist="17961" dir="2700000" algn="ctr" rotWithShape="0">
              <a:schemeClr val="bg2">
                <a:alpha val="74001"/>
              </a:schemeClr>
            </a:outerShdw>
          </a:effectLst>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lIns="91354" tIns="45678" rIns="91354" bIns="45678"/>
          <a:lstStyle/>
          <a:p>
            <a:r>
              <a:rPr lang="es-AR" altLang="es-MX"/>
              <a:t>Partial Class – Ejemplo (C#)</a:t>
            </a:r>
            <a:endParaRPr lang="en-US" altLang="es-MX"/>
          </a:p>
        </p:txBody>
      </p:sp>
      <p:pic>
        <p:nvPicPr>
          <p:cNvPr id="947203" name="Picture 3">
            <a:extLst>
              <a:ext uri="{FF2B5EF4-FFF2-40B4-BE49-F238E27FC236}">
                <a16:creationId xmlns:a16="http://schemas.microsoft.com/office/drawing/2014/main" id="{DE84B914-A604-489F-A38B-3879906958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5580"/>
          <a:stretch>
            <a:fillRect/>
          </a:stretch>
        </p:blipFill>
        <p:spPr bwMode="auto">
          <a:xfrm>
            <a:off x="4932363" y="2276475"/>
            <a:ext cx="2922587" cy="2981325"/>
          </a:xfrm>
          <a:prstGeom prst="rect">
            <a:avLst/>
          </a:prstGeom>
          <a:noFill/>
          <a:ln w="38100">
            <a:solidFill>
              <a:schemeClr val="bg2"/>
            </a:solidFill>
            <a:miter lim="800000"/>
            <a:headEnd/>
            <a:tailEnd/>
          </a:ln>
          <a:effectLst>
            <a:outerShdw dist="107763" dir="2700000" algn="ctr" rotWithShape="0">
              <a:schemeClr val="bg2">
                <a:alpha val="50000"/>
              </a:schemeClr>
            </a:outerShdw>
          </a:effectLst>
          <a:extLst>
            <a:ext uri="{909E8E84-426E-40DD-AFC4-6F175D3DCCD1}">
              <a14:hiddenFill xmlns:a14="http://schemas.microsoft.com/office/drawing/2010/main">
                <a:solidFill>
                  <a:schemeClr val="accent1"/>
                </a:solidFill>
              </a14:hiddenFill>
            </a:ext>
          </a:extLst>
        </p:spPr>
      </p:pic>
      <p:pic>
        <p:nvPicPr>
          <p:cNvPr id="947204" name="Picture 4">
            <a:extLst>
              <a:ext uri="{FF2B5EF4-FFF2-40B4-BE49-F238E27FC236}">
                <a16:creationId xmlns:a16="http://schemas.microsoft.com/office/drawing/2014/main" id="{19760CF9-36B2-405B-A7D7-DDC92169E6D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2650" y="2106613"/>
            <a:ext cx="2897188" cy="1682750"/>
          </a:xfrm>
          <a:prstGeom prst="rect">
            <a:avLst/>
          </a:prstGeom>
          <a:noFill/>
          <a:ln w="38100">
            <a:solidFill>
              <a:schemeClr val="bg2"/>
            </a:solidFill>
            <a:miter lim="800000"/>
            <a:headEnd/>
            <a:tailEnd/>
          </a:ln>
          <a:effectLst>
            <a:outerShdw dist="107763" dir="2700000" algn="ctr" rotWithShape="0">
              <a:schemeClr val="bg2">
                <a:alpha val="50000"/>
              </a:schemeClr>
            </a:outerShdw>
          </a:effectLst>
          <a:extLst>
            <a:ext uri="{909E8E84-426E-40DD-AFC4-6F175D3DCCD1}">
              <a14:hiddenFill xmlns:a14="http://schemas.microsoft.com/office/drawing/2010/main">
                <a:solidFill>
                  <a:schemeClr val="accent1"/>
                </a:solidFill>
              </a14:hiddenFill>
            </a:ext>
          </a:extLst>
        </p:spPr>
      </p:pic>
      <p:pic>
        <p:nvPicPr>
          <p:cNvPr id="947205" name="Picture 5">
            <a:extLst>
              <a:ext uri="{FF2B5EF4-FFF2-40B4-BE49-F238E27FC236}">
                <a16:creationId xmlns:a16="http://schemas.microsoft.com/office/drawing/2014/main" id="{A2A61EBA-0E0C-48D3-BE76-CA307DD43BF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0113" y="4365625"/>
            <a:ext cx="2641600" cy="1054100"/>
          </a:xfrm>
          <a:prstGeom prst="rect">
            <a:avLst/>
          </a:prstGeom>
          <a:noFill/>
          <a:ln w="38100">
            <a:solidFill>
              <a:schemeClr val="bg2"/>
            </a:solidFill>
            <a:miter lim="800000"/>
            <a:headEnd/>
            <a:tailEnd/>
          </a:ln>
          <a:effectLst>
            <a:outerShdw dist="107763" dir="2700000" algn="ctr" rotWithShape="0">
              <a:schemeClr val="bg2">
                <a:alpha val="50000"/>
              </a:schemeClr>
            </a:outerShdw>
          </a:effectLst>
          <a:extLst>
            <a:ext uri="{909E8E84-426E-40DD-AFC4-6F175D3DCCD1}">
              <a14:hiddenFill xmlns:a14="http://schemas.microsoft.com/office/drawing/2010/main">
                <a:solidFill>
                  <a:schemeClr val="accent1"/>
                </a:solidFill>
              </a14:hiddenFill>
            </a:ext>
          </a:extLst>
        </p:spPr>
      </p:pic>
      <p:sp>
        <p:nvSpPr>
          <p:cNvPr id="947206" name="Rectangle 6">
            <a:extLst>
              <a:ext uri="{FF2B5EF4-FFF2-40B4-BE49-F238E27FC236}">
                <a16:creationId xmlns:a16="http://schemas.microsoft.com/office/drawing/2014/main" id="{0A81CA00-4F4D-4842-9E87-FCC370ADA0F3}"/>
              </a:ext>
            </a:extLst>
          </p:cNvPr>
          <p:cNvSpPr>
            <a:spLocks noChangeArrowheads="1"/>
          </p:cNvSpPr>
          <p:nvPr/>
        </p:nvSpPr>
        <p:spPr bwMode="auto">
          <a:xfrm>
            <a:off x="739775" y="1722438"/>
            <a:ext cx="1222375" cy="312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571500" indent="-571500">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1028700" indent="-455613">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428750" indent="-398463">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828800" indent="-398463">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2227263" indent="-396875">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6844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31416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5988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40560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pPr algn="r">
              <a:buFont typeface="Wingdings" panose="05000000000000000000" pitchFamily="2" charset="2"/>
              <a:buNone/>
            </a:pPr>
            <a:r>
              <a:rPr lang="en-GB" altLang="es-MX" sz="1600">
                <a:effectLst/>
              </a:rPr>
              <a:t>Class1.cs</a:t>
            </a:r>
            <a:endParaRPr lang="en-US" altLang="es-MX" sz="1800">
              <a:effectLst/>
            </a:endParaRPr>
          </a:p>
        </p:txBody>
      </p:sp>
      <p:sp>
        <p:nvSpPr>
          <p:cNvPr id="947207" name="Rectangle 7">
            <a:extLst>
              <a:ext uri="{FF2B5EF4-FFF2-40B4-BE49-F238E27FC236}">
                <a16:creationId xmlns:a16="http://schemas.microsoft.com/office/drawing/2014/main" id="{274C99C9-9E79-43B9-B458-66D525D4C6DB}"/>
              </a:ext>
            </a:extLst>
          </p:cNvPr>
          <p:cNvSpPr>
            <a:spLocks noChangeArrowheads="1"/>
          </p:cNvSpPr>
          <p:nvPr/>
        </p:nvSpPr>
        <p:spPr bwMode="auto">
          <a:xfrm>
            <a:off x="685800" y="4005263"/>
            <a:ext cx="1222375" cy="312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571500" indent="-571500">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1028700" indent="-455613">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428750" indent="-398463">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828800" indent="-398463">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2227263" indent="-396875">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6844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31416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5988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40560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pPr algn="r">
              <a:buFont typeface="Wingdings" panose="05000000000000000000" pitchFamily="2" charset="2"/>
              <a:buNone/>
            </a:pPr>
            <a:r>
              <a:rPr lang="en-GB" altLang="es-MX" sz="1600">
                <a:effectLst/>
              </a:rPr>
              <a:t>Class2.cs</a:t>
            </a:r>
            <a:endParaRPr lang="en-US" altLang="es-MX" sz="1800">
              <a:effectLst/>
            </a:endParaRPr>
          </a:p>
        </p:txBody>
      </p:sp>
      <p:sp>
        <p:nvSpPr>
          <p:cNvPr id="947208" name="Rectangle 8">
            <a:extLst>
              <a:ext uri="{FF2B5EF4-FFF2-40B4-BE49-F238E27FC236}">
                <a16:creationId xmlns:a16="http://schemas.microsoft.com/office/drawing/2014/main" id="{87FC3A11-6FC4-45E4-A6C5-9C68C24EF739}"/>
              </a:ext>
            </a:extLst>
          </p:cNvPr>
          <p:cNvSpPr>
            <a:spLocks noChangeArrowheads="1"/>
          </p:cNvSpPr>
          <p:nvPr/>
        </p:nvSpPr>
        <p:spPr bwMode="auto">
          <a:xfrm>
            <a:off x="4716463" y="1739900"/>
            <a:ext cx="1222375" cy="312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571500" indent="-571500">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1028700" indent="-455613">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428750" indent="-398463">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828800" indent="-398463">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2227263" indent="-396875">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6844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31416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5988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40560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pPr algn="r">
              <a:buFont typeface="Wingdings" panose="05000000000000000000" pitchFamily="2" charset="2"/>
              <a:buNone/>
            </a:pPr>
            <a:r>
              <a:rPr lang="en-GB" altLang="es-MX" sz="1600">
                <a:effectLst/>
              </a:rPr>
              <a:t>Class3.cs</a:t>
            </a:r>
            <a:endParaRPr lang="en-US" altLang="es-MX" sz="1800">
              <a:effectLst/>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9250" name="Rectangle 2">
            <a:extLst>
              <a:ext uri="{FF2B5EF4-FFF2-40B4-BE49-F238E27FC236}">
                <a16:creationId xmlns:a16="http://schemas.microsoft.com/office/drawing/2014/main" id="{17935BFF-C18F-414B-8768-C6FC4DF079F3}"/>
              </a:ext>
            </a:extLst>
          </p:cNvPr>
          <p:cNvSpPr>
            <a:spLocks noGrp="1" noChangeArrowheads="1"/>
          </p:cNvSpPr>
          <p:nvPr>
            <p:ph type="title"/>
          </p:nvPr>
        </p:nvSpPr>
        <p:spPr>
          <a:xfrm>
            <a:off x="323850" y="381000"/>
            <a:ext cx="8229600" cy="585788"/>
          </a:xfrm>
          <a:noFill/>
          <a:ln/>
          <a:effectLst>
            <a:outerShdw dist="17961" dir="2700000" algn="ctr" rotWithShape="0">
              <a:schemeClr val="bg2">
                <a:alpha val="74001"/>
              </a:schemeClr>
            </a:outerShdw>
          </a:effectLst>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lIns="91354" tIns="45678" rIns="91354" bIns="45678"/>
          <a:lstStyle/>
          <a:p>
            <a:r>
              <a:rPr lang="es-AR" altLang="es-MX"/>
              <a:t>Partial Class – Ejemplo (VB.NET)</a:t>
            </a:r>
            <a:endParaRPr lang="en-US" altLang="es-MX"/>
          </a:p>
        </p:txBody>
      </p:sp>
      <p:sp>
        <p:nvSpPr>
          <p:cNvPr id="949251" name="Rectangle 3">
            <a:extLst>
              <a:ext uri="{FF2B5EF4-FFF2-40B4-BE49-F238E27FC236}">
                <a16:creationId xmlns:a16="http://schemas.microsoft.com/office/drawing/2014/main" id="{B0C98CA9-8502-4024-8060-ECA0CB69E5EC}"/>
              </a:ext>
            </a:extLst>
          </p:cNvPr>
          <p:cNvSpPr>
            <a:spLocks noChangeArrowheads="1"/>
          </p:cNvSpPr>
          <p:nvPr/>
        </p:nvSpPr>
        <p:spPr bwMode="auto">
          <a:xfrm>
            <a:off x="739775" y="1722438"/>
            <a:ext cx="1222375" cy="312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571500" indent="-571500">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1028700" indent="-455613">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428750" indent="-398463">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828800" indent="-398463">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2227263" indent="-396875">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6844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31416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5988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40560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pPr algn="r">
              <a:buFont typeface="Wingdings" panose="05000000000000000000" pitchFamily="2" charset="2"/>
              <a:buNone/>
            </a:pPr>
            <a:r>
              <a:rPr lang="en-GB" altLang="es-MX" sz="1600">
                <a:effectLst/>
              </a:rPr>
              <a:t>Class1.cs</a:t>
            </a:r>
            <a:endParaRPr lang="en-US" altLang="es-MX" sz="1800">
              <a:effectLst/>
            </a:endParaRPr>
          </a:p>
        </p:txBody>
      </p:sp>
      <p:sp>
        <p:nvSpPr>
          <p:cNvPr id="949252" name="Rectangle 4">
            <a:extLst>
              <a:ext uri="{FF2B5EF4-FFF2-40B4-BE49-F238E27FC236}">
                <a16:creationId xmlns:a16="http://schemas.microsoft.com/office/drawing/2014/main" id="{24B49802-1E81-443C-A4C7-42E3B84E4E8F}"/>
              </a:ext>
            </a:extLst>
          </p:cNvPr>
          <p:cNvSpPr>
            <a:spLocks noChangeArrowheads="1"/>
          </p:cNvSpPr>
          <p:nvPr/>
        </p:nvSpPr>
        <p:spPr bwMode="auto">
          <a:xfrm>
            <a:off x="685800" y="4005263"/>
            <a:ext cx="1222375" cy="312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571500" indent="-571500">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1028700" indent="-455613">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428750" indent="-398463">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828800" indent="-398463">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2227263" indent="-396875">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6844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31416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5988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40560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pPr algn="r">
              <a:buFont typeface="Wingdings" panose="05000000000000000000" pitchFamily="2" charset="2"/>
              <a:buNone/>
            </a:pPr>
            <a:r>
              <a:rPr lang="en-GB" altLang="es-MX" sz="1600">
                <a:effectLst/>
              </a:rPr>
              <a:t>Class2.cs</a:t>
            </a:r>
            <a:endParaRPr lang="en-US" altLang="es-MX" sz="1800">
              <a:effectLst/>
            </a:endParaRPr>
          </a:p>
        </p:txBody>
      </p:sp>
      <p:sp>
        <p:nvSpPr>
          <p:cNvPr id="949253" name="Rectangle 5">
            <a:extLst>
              <a:ext uri="{FF2B5EF4-FFF2-40B4-BE49-F238E27FC236}">
                <a16:creationId xmlns:a16="http://schemas.microsoft.com/office/drawing/2014/main" id="{A9A9D2F2-9943-45D7-95CF-3E85184D4472}"/>
              </a:ext>
            </a:extLst>
          </p:cNvPr>
          <p:cNvSpPr>
            <a:spLocks noChangeArrowheads="1"/>
          </p:cNvSpPr>
          <p:nvPr/>
        </p:nvSpPr>
        <p:spPr bwMode="auto">
          <a:xfrm>
            <a:off x="4716463" y="1739900"/>
            <a:ext cx="1222375" cy="312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571500" indent="-571500">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1028700" indent="-455613">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428750" indent="-398463">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828800" indent="-398463">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2227263" indent="-396875">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6844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31416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5988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40560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pPr algn="r">
              <a:buFont typeface="Wingdings" panose="05000000000000000000" pitchFamily="2" charset="2"/>
              <a:buNone/>
            </a:pPr>
            <a:r>
              <a:rPr lang="en-GB" altLang="es-MX" sz="1600">
                <a:effectLst/>
              </a:rPr>
              <a:t>Class3.cs</a:t>
            </a:r>
            <a:endParaRPr lang="en-US" altLang="es-MX" sz="1800">
              <a:effectLst/>
            </a:endParaRPr>
          </a:p>
        </p:txBody>
      </p:sp>
      <p:pic>
        <p:nvPicPr>
          <p:cNvPr id="949254" name="Picture 6">
            <a:extLst>
              <a:ext uri="{FF2B5EF4-FFF2-40B4-BE49-F238E27FC236}">
                <a16:creationId xmlns:a16="http://schemas.microsoft.com/office/drawing/2014/main" id="{ABFC3292-4CA2-430E-8ED7-9BA19E60CE4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b="3664"/>
          <a:stretch>
            <a:fillRect/>
          </a:stretch>
        </p:blipFill>
        <p:spPr bwMode="auto">
          <a:xfrm>
            <a:off x="4932363" y="2076450"/>
            <a:ext cx="2835275" cy="2087563"/>
          </a:xfrm>
          <a:prstGeom prst="rect">
            <a:avLst/>
          </a:prstGeom>
          <a:noFill/>
          <a:ln w="38100">
            <a:solidFill>
              <a:schemeClr val="bg2"/>
            </a:solidFill>
            <a:miter lim="800000"/>
            <a:headEnd/>
            <a:tailEnd/>
          </a:ln>
          <a:effectLst>
            <a:outerShdw dist="107763" dir="2700000" algn="ctr" rotWithShape="0">
              <a:schemeClr val="bg2">
                <a:alpha val="50000"/>
              </a:schemeClr>
            </a:outerShdw>
          </a:effectLst>
          <a:extLst>
            <a:ext uri="{909E8E84-426E-40DD-AFC4-6F175D3DCCD1}">
              <a14:hiddenFill xmlns:a14="http://schemas.microsoft.com/office/drawing/2010/main">
                <a:solidFill>
                  <a:schemeClr val="accent1"/>
                </a:solidFill>
              </a14:hiddenFill>
            </a:ext>
          </a:extLst>
        </p:spPr>
      </p:pic>
      <p:pic>
        <p:nvPicPr>
          <p:cNvPr id="949255" name="Picture 7">
            <a:extLst>
              <a:ext uri="{FF2B5EF4-FFF2-40B4-BE49-F238E27FC236}">
                <a16:creationId xmlns:a16="http://schemas.microsoft.com/office/drawing/2014/main" id="{11913858-1D58-4461-BF4C-409E8BEEDA7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0113" y="4365625"/>
            <a:ext cx="2598737" cy="815975"/>
          </a:xfrm>
          <a:prstGeom prst="rect">
            <a:avLst/>
          </a:prstGeom>
          <a:noFill/>
          <a:ln w="38100">
            <a:solidFill>
              <a:schemeClr val="bg2"/>
            </a:solidFill>
            <a:miter lim="800000"/>
            <a:headEnd/>
            <a:tailEnd/>
          </a:ln>
          <a:effectLst>
            <a:outerShdw dist="107763" dir="2700000" algn="ctr" rotWithShape="0">
              <a:schemeClr val="bg2">
                <a:alpha val="50000"/>
              </a:schemeClr>
            </a:outerShdw>
          </a:effectLst>
          <a:extLst>
            <a:ext uri="{909E8E84-426E-40DD-AFC4-6F175D3DCCD1}">
              <a14:hiddenFill xmlns:a14="http://schemas.microsoft.com/office/drawing/2010/main">
                <a:solidFill>
                  <a:schemeClr val="accent1"/>
                </a:solidFill>
              </a14:hiddenFill>
            </a:ext>
          </a:extLst>
        </p:spPr>
      </p:pic>
      <p:pic>
        <p:nvPicPr>
          <p:cNvPr id="949256" name="Picture 8">
            <a:extLst>
              <a:ext uri="{FF2B5EF4-FFF2-40B4-BE49-F238E27FC236}">
                <a16:creationId xmlns:a16="http://schemas.microsoft.com/office/drawing/2014/main" id="{BB50BF74-6EF0-40D5-81AA-43667AEEE0C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7263" y="2101850"/>
            <a:ext cx="2789237" cy="1227138"/>
          </a:xfrm>
          <a:prstGeom prst="rect">
            <a:avLst/>
          </a:prstGeom>
          <a:noFill/>
          <a:ln w="38100">
            <a:solidFill>
              <a:schemeClr val="bg2"/>
            </a:solidFill>
            <a:miter lim="800000"/>
            <a:headEnd/>
            <a:tailEnd/>
          </a:ln>
          <a:effectLst>
            <a:outerShdw dist="107763" dir="2700000" algn="ctr" rotWithShape="0">
              <a:schemeClr val="bg2">
                <a:alpha val="50000"/>
              </a:schemeClr>
            </a:outerShdw>
          </a:effectLst>
          <a:extLst>
            <a:ext uri="{909E8E84-426E-40DD-AFC4-6F175D3DCCD1}">
              <a14:hiddenFill xmlns:a14="http://schemas.microsoft.com/office/drawing/2010/main">
                <a:solidFill>
                  <a:schemeClr val="accent1"/>
                </a:solidFill>
              </a14:hiddenFill>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1298" name="Rectangle 2">
            <a:extLst>
              <a:ext uri="{FF2B5EF4-FFF2-40B4-BE49-F238E27FC236}">
                <a16:creationId xmlns:a16="http://schemas.microsoft.com/office/drawing/2014/main" id="{16C6C45A-0D07-40CA-A095-4B16C6703C42}"/>
              </a:ext>
            </a:extLst>
          </p:cNvPr>
          <p:cNvSpPr>
            <a:spLocks noGrp="1" noChangeArrowheads="1"/>
          </p:cNvSpPr>
          <p:nvPr>
            <p:ph type="title"/>
          </p:nvPr>
        </p:nvSpPr>
        <p:spPr>
          <a:xfrm>
            <a:off x="323850" y="304800"/>
            <a:ext cx="8229600" cy="585788"/>
          </a:xfrm>
          <a:noFill/>
          <a:ln/>
          <a:effectLst>
            <a:outerShdw dist="17961" dir="2700000" algn="ctr" rotWithShape="0">
              <a:schemeClr val="bg2">
                <a:alpha val="74001"/>
              </a:schemeClr>
            </a:outerShdw>
          </a:effectLst>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lIns="91354" tIns="45678" rIns="91354" bIns="45678"/>
          <a:lstStyle/>
          <a:p>
            <a:r>
              <a:rPr lang="es-AR" altLang="es-MX"/>
              <a:t>Usando Partial Class</a:t>
            </a:r>
            <a:endParaRPr lang="en-US" altLang="es-MX"/>
          </a:p>
        </p:txBody>
      </p:sp>
      <p:sp>
        <p:nvSpPr>
          <p:cNvPr id="951299" name="Rectangle 3">
            <a:extLst>
              <a:ext uri="{FF2B5EF4-FFF2-40B4-BE49-F238E27FC236}">
                <a16:creationId xmlns:a16="http://schemas.microsoft.com/office/drawing/2014/main" id="{D85DB93E-F3F1-4800-812B-8CBC29223CB4}"/>
              </a:ext>
            </a:extLst>
          </p:cNvPr>
          <p:cNvSpPr>
            <a:spLocks noGrp="1" noChangeArrowheads="1"/>
          </p:cNvSpPr>
          <p:nvPr>
            <p:ph type="body" idx="1"/>
          </p:nvPr>
        </p:nvSpPr>
        <p:spPr>
          <a:xfrm>
            <a:off x="468313" y="1219200"/>
            <a:ext cx="8229600" cy="4949825"/>
          </a:xfrm>
          <a:noFill/>
          <a:ln/>
          <a:effectLst>
            <a:outerShdw dist="12700" algn="ctr" rotWithShape="0">
              <a:schemeClr val="bg2">
                <a:alpha val="50000"/>
              </a:schemeClr>
            </a:outerShdw>
          </a:effectLst>
          <a:extLst>
            <a:ext uri="{909E8E84-426E-40DD-AFC4-6F175D3DCCD1}">
              <a14:hiddenFill xmlns:a14="http://schemas.microsoft.com/office/drawing/2010/main">
                <a:solidFill>
                  <a:srgbClr val="F7E993"/>
                </a:solidFill>
              </a14:hiddenFill>
            </a:ext>
            <a:ext uri="{91240B29-F687-4F45-9708-019B960494DF}">
              <a14:hiddenLine xmlns:a14="http://schemas.microsoft.com/office/drawing/2010/main" w="9525" cap="flat" cmpd="sng" algn="ctr">
                <a:solidFill>
                  <a:srgbClr val="FFFFFF"/>
                </a:solidFill>
                <a:prstDash val="solid"/>
                <a:miter lim="800000"/>
                <a:headEnd/>
                <a:tailEnd/>
              </a14:hiddenLine>
            </a:ext>
          </a:extLst>
        </p:spPr>
        <p:txBody>
          <a:bodyPr lIns="91354" tIns="45678" rIns="91354" bIns="45678"/>
          <a:lstStyle/>
          <a:p>
            <a:r>
              <a:rPr lang="es-ES" altLang="es-MX" sz="2000">
                <a:solidFill>
                  <a:srgbClr val="FFFFFF"/>
                </a:solidFill>
              </a:rPr>
              <a:t>Dividir una clase no afecta el compilado del código</a:t>
            </a:r>
          </a:p>
          <a:p>
            <a:pPr lvl="1">
              <a:buFont typeface="Wingdings" panose="05000000000000000000" pitchFamily="2" charset="2"/>
              <a:buChar char="l"/>
            </a:pPr>
            <a:r>
              <a:rPr lang="es-ES" altLang="es-MX" sz="2000">
                <a:solidFill>
                  <a:srgbClr val="FFFFFF"/>
                </a:solidFill>
              </a:rPr>
              <a:t>Todas las partes se unen al compilar</a:t>
            </a:r>
          </a:p>
          <a:p>
            <a:pPr lvl="1">
              <a:buFont typeface="Wingdings" panose="05000000000000000000" pitchFamily="2" charset="2"/>
              <a:buChar char="l"/>
            </a:pPr>
            <a:r>
              <a:rPr lang="es-ES" altLang="es-MX" sz="2000">
                <a:solidFill>
                  <a:srgbClr val="FFFFFF"/>
                </a:solidFill>
              </a:rPr>
              <a:t>No se puede extender una clase ya compilada</a:t>
            </a:r>
          </a:p>
          <a:p>
            <a:r>
              <a:rPr lang="es-ES" altLang="es-MX" sz="2000">
                <a:solidFill>
                  <a:srgbClr val="FFFFFF"/>
                </a:solidFill>
              </a:rPr>
              <a:t>El código es acumulativo o no acumulativo.</a:t>
            </a:r>
          </a:p>
          <a:p>
            <a:pPr lvl="1">
              <a:buFont typeface="Wingdings" panose="05000000000000000000" pitchFamily="2" charset="2"/>
              <a:buChar char="l"/>
            </a:pPr>
            <a:r>
              <a:rPr lang="es-ES" altLang="es-MX" sz="2000">
                <a:solidFill>
                  <a:srgbClr val="FFFFFF"/>
                </a:solidFill>
              </a:rPr>
              <a:t>Los elementos acumulativos se unen</a:t>
            </a:r>
          </a:p>
          <a:p>
            <a:pPr lvl="2">
              <a:buFont typeface="Wingdings" panose="05000000000000000000" pitchFamily="2" charset="2"/>
              <a:buChar char="l"/>
            </a:pPr>
            <a:r>
              <a:rPr lang="es-ES" altLang="es-MX" sz="2000">
                <a:solidFill>
                  <a:srgbClr val="FFFFFF"/>
                </a:solidFill>
              </a:rPr>
              <a:t>Incluye métodos, campos e interfaces</a:t>
            </a:r>
          </a:p>
          <a:p>
            <a:pPr lvl="1">
              <a:buFont typeface="Wingdings" panose="05000000000000000000" pitchFamily="2" charset="2"/>
              <a:buChar char="l"/>
            </a:pPr>
            <a:r>
              <a:rPr lang="es-ES" altLang="es-MX" sz="2000">
                <a:solidFill>
                  <a:srgbClr val="FFFFFF"/>
                </a:solidFill>
              </a:rPr>
              <a:t>Elementos no acumulativos deben coincidir en todas las partes</a:t>
            </a:r>
          </a:p>
          <a:p>
            <a:pPr lvl="2">
              <a:buFont typeface="Wingdings" panose="05000000000000000000" pitchFamily="2" charset="2"/>
              <a:buChar char="l"/>
            </a:pPr>
            <a:r>
              <a:rPr lang="es-ES" altLang="es-MX" sz="2000">
                <a:solidFill>
                  <a:srgbClr val="FFFFFF"/>
                </a:solidFill>
              </a:rPr>
              <a:t>Incluye tipos, visibilidad y clases base</a:t>
            </a:r>
          </a:p>
          <a:p>
            <a:r>
              <a:rPr lang="es-ES" altLang="es-MX" sz="2000">
                <a:solidFill>
                  <a:srgbClr val="FFFFFF"/>
                </a:solidFill>
              </a:rPr>
              <a:t>Ayuda a estar de acuerdo en la convención de nomrbes</a:t>
            </a:r>
          </a:p>
          <a:p>
            <a:pPr lvl="1">
              <a:buFont typeface="Wingdings" panose="05000000000000000000" pitchFamily="2" charset="2"/>
              <a:buChar char="l"/>
            </a:pPr>
            <a:r>
              <a:rPr lang="es-ES" altLang="es-MX" sz="2000">
                <a:solidFill>
                  <a:srgbClr val="FFFFFF"/>
                </a:solidFill>
              </a:rPr>
              <a:t>Por ejemplo MyCls.Part1.cs y MyCls.Part2.cs</a:t>
            </a:r>
          </a:p>
          <a:p>
            <a:r>
              <a:rPr lang="es-ES" altLang="es-MX" sz="2000">
                <a:solidFill>
                  <a:srgbClr val="FFFFFF"/>
                </a:solidFill>
              </a:rPr>
              <a:t>El visor de clases y la barra de navegación reflejan las clases enteras</a:t>
            </a:r>
          </a:p>
          <a:p>
            <a:endParaRPr lang="es-ES" altLang="es-MX" sz="2000">
              <a:solidFill>
                <a:srgbClr val="FFFFFF"/>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9138" name="Rectangle 2">
            <a:extLst>
              <a:ext uri="{FF2B5EF4-FFF2-40B4-BE49-F238E27FC236}">
                <a16:creationId xmlns:a16="http://schemas.microsoft.com/office/drawing/2014/main" id="{0428649A-1C4A-428F-8B92-94C4A87B1A22}"/>
              </a:ext>
            </a:extLst>
          </p:cNvPr>
          <p:cNvSpPr>
            <a:spLocks noGrp="1" noChangeArrowheads="1"/>
          </p:cNvSpPr>
          <p:nvPr>
            <p:ph type="title"/>
          </p:nvPr>
        </p:nvSpPr>
        <p:spPr>
          <a:xfrm>
            <a:off x="381000" y="228600"/>
            <a:ext cx="8393113" cy="638175"/>
          </a:xfrm>
          <a:noFill/>
          <a:ln/>
          <a:effectLst>
            <a:outerShdw dist="17961" dir="2700000" algn="ctr" rotWithShape="0">
              <a:schemeClr val="bg2">
                <a:alpha val="74001"/>
              </a:schemeClr>
            </a:outerShdw>
          </a:effectLst>
          <a:extLst>
            <a:ext uri="{909E8E84-426E-40DD-AFC4-6F175D3DCCD1}">
              <a14:hiddenFill xmlns:a14="http://schemas.microsoft.com/office/drawing/2010/main">
                <a:solidFill>
                  <a:srgbClr val="F7E993"/>
                </a:solidFill>
              </a14:hiddenFill>
            </a:ext>
            <a:ext uri="{91240B29-F687-4F45-9708-019B960494DF}">
              <a14:hiddenLine xmlns:a14="http://schemas.microsoft.com/office/drawing/2010/main" w="9525">
                <a:solidFill>
                  <a:srgbClr val="FFFFFF"/>
                </a:solidFill>
                <a:miter lim="800000"/>
                <a:headEnd/>
                <a:tailEnd/>
              </a14:hiddenLine>
            </a:ext>
          </a:extLst>
        </p:spPr>
        <p:txBody>
          <a:bodyPr lIns="91354" tIns="45678" rIns="91354" bIns="45678"/>
          <a:lstStyle/>
          <a:p>
            <a:r>
              <a:rPr lang="es-ES_tradnl" altLang="es-MX">
                <a:solidFill>
                  <a:srgbClr val="FFB601"/>
                </a:solidFill>
              </a:rPr>
              <a:t>Métodos Virtuales</a:t>
            </a:r>
          </a:p>
        </p:txBody>
      </p:sp>
      <p:sp>
        <p:nvSpPr>
          <p:cNvPr id="859139" name="Rectangle 3">
            <a:extLst>
              <a:ext uri="{FF2B5EF4-FFF2-40B4-BE49-F238E27FC236}">
                <a16:creationId xmlns:a16="http://schemas.microsoft.com/office/drawing/2014/main" id="{AB3B0283-E776-4430-B554-2463D09E3EED}"/>
              </a:ext>
            </a:extLst>
          </p:cNvPr>
          <p:cNvSpPr>
            <a:spLocks noGrp="1" noChangeArrowheads="1"/>
          </p:cNvSpPr>
          <p:nvPr>
            <p:ph type="body" idx="1"/>
          </p:nvPr>
        </p:nvSpPr>
        <p:spPr>
          <a:xfrm>
            <a:off x="457200" y="1447800"/>
            <a:ext cx="8229600" cy="4411663"/>
          </a:xfrm>
          <a:noFill/>
          <a:ln/>
          <a:effectLst>
            <a:outerShdw dist="12700" algn="ctr" rotWithShape="0">
              <a:schemeClr val="bg2">
                <a:alpha val="50000"/>
              </a:schemeClr>
            </a:outerShdw>
          </a:effectLst>
          <a:extLst>
            <a:ext uri="{909E8E84-426E-40DD-AFC4-6F175D3DCCD1}">
              <a14:hiddenFill xmlns:a14="http://schemas.microsoft.com/office/drawing/2010/main">
                <a:solidFill>
                  <a:srgbClr val="F7E993"/>
                </a:solidFill>
              </a14:hiddenFill>
            </a:ext>
            <a:ext uri="{91240B29-F687-4F45-9708-019B960494DF}">
              <a14:hiddenLine xmlns:a14="http://schemas.microsoft.com/office/drawing/2010/main" w="9525">
                <a:solidFill>
                  <a:srgbClr val="FFFFFF"/>
                </a:solidFill>
                <a:miter lim="800000"/>
                <a:headEnd/>
                <a:tailEnd/>
              </a14:hiddenLine>
            </a:ext>
          </a:extLst>
        </p:spPr>
        <p:txBody>
          <a:bodyPr lIns="91354" tIns="45678" rIns="91354" bIns="45678"/>
          <a:lstStyle/>
          <a:p>
            <a:r>
              <a:rPr lang="es-ES_tradnl" altLang="es-MX" sz="2800">
                <a:solidFill>
                  <a:srgbClr val="FFFFFF"/>
                </a:solidFill>
              </a:rPr>
              <a:t>Es un método que la clase base permite que sea sobrescrito en una clase derivada</a:t>
            </a:r>
          </a:p>
          <a:p>
            <a:r>
              <a:rPr lang="es-ES_tradnl" altLang="es-MX" sz="2800">
                <a:solidFill>
                  <a:srgbClr val="FFFFFF"/>
                </a:solidFill>
              </a:rPr>
              <a:t>Un método no-virtual es la UNICA implementación posible para este método</a:t>
            </a:r>
          </a:p>
          <a:p>
            <a:r>
              <a:rPr lang="es-ES_tradnl" altLang="es-MX" sz="2800">
                <a:solidFill>
                  <a:srgbClr val="FFFFFF"/>
                </a:solidFill>
              </a:rPr>
              <a:t>No puede ser                                                  estático</a:t>
            </a:r>
          </a:p>
          <a:p>
            <a:r>
              <a:rPr lang="es-ES_tradnl" altLang="es-MX" sz="2800">
                <a:solidFill>
                  <a:srgbClr val="FFFFFF"/>
                </a:solidFill>
              </a:rPr>
              <a:t>No puede                                                                ser privado</a:t>
            </a:r>
          </a:p>
        </p:txBody>
      </p:sp>
      <p:sp>
        <p:nvSpPr>
          <p:cNvPr id="859140" name="Text Box 4">
            <a:extLst>
              <a:ext uri="{FF2B5EF4-FFF2-40B4-BE49-F238E27FC236}">
                <a16:creationId xmlns:a16="http://schemas.microsoft.com/office/drawing/2014/main" id="{DF98953E-D915-4BB2-BF7C-0DB02BC1A001}"/>
              </a:ext>
            </a:extLst>
          </p:cNvPr>
          <p:cNvSpPr txBox="1">
            <a:spLocks noChangeArrowheads="1"/>
          </p:cNvSpPr>
          <p:nvPr/>
        </p:nvSpPr>
        <p:spPr bwMode="auto">
          <a:xfrm>
            <a:off x="3581400" y="3352800"/>
            <a:ext cx="5257800" cy="1477963"/>
          </a:xfrm>
          <a:prstGeom prst="rect">
            <a:avLst/>
          </a:prstGeom>
          <a:solidFill>
            <a:schemeClr val="tx1"/>
          </a:solidFill>
          <a:ln w="12700"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CR" altLang="es-MX" sz="1800" b="0">
                <a:solidFill>
                  <a:srgbClr val="0000FF"/>
                </a:solidFill>
                <a:effectLst/>
                <a:latin typeface="Courier New" panose="02070309020205020404" pitchFamily="49" charset="0"/>
                <a:cs typeface="Courier New" panose="02070309020205020404" pitchFamily="49" charset="0"/>
              </a:rPr>
              <a:t>class </a:t>
            </a:r>
            <a:r>
              <a:rPr lang="es-CR" altLang="es-MX" sz="1800" b="0">
                <a:solidFill>
                  <a:srgbClr val="000000"/>
                </a:solidFill>
                <a:effectLst/>
                <a:latin typeface="Courier New" panose="02070309020205020404" pitchFamily="49" charset="0"/>
                <a:cs typeface="Courier New" panose="02070309020205020404" pitchFamily="49" charset="0"/>
              </a:rPr>
              <a:t>MyBaseClass</a:t>
            </a:r>
          </a:p>
          <a:p>
            <a:r>
              <a:rPr lang="es-CR" altLang="es-MX" sz="1800" b="0">
                <a:solidFill>
                  <a:srgbClr val="000000"/>
                </a:solidFill>
                <a:effectLst/>
                <a:latin typeface="Courier New" panose="02070309020205020404" pitchFamily="49" charset="0"/>
                <a:cs typeface="Courier New" panose="02070309020205020404" pitchFamily="49" charset="0"/>
              </a:rPr>
              <a:t>{</a:t>
            </a:r>
          </a:p>
          <a:p>
            <a:r>
              <a:rPr lang="es-CR" altLang="es-MX" sz="1800" b="0">
                <a:solidFill>
                  <a:srgbClr val="0000FF"/>
                </a:solidFill>
                <a:effectLst/>
                <a:latin typeface="Courier New" panose="02070309020205020404" pitchFamily="49" charset="0"/>
                <a:cs typeface="Courier New" panose="02070309020205020404" pitchFamily="49" charset="0"/>
              </a:rPr>
              <a:t>	public </a:t>
            </a:r>
            <a:r>
              <a:rPr lang="es-CR" altLang="es-MX" sz="1800">
                <a:solidFill>
                  <a:srgbClr val="0000FF"/>
                </a:solidFill>
                <a:effectLst/>
                <a:latin typeface="Courier New" panose="02070309020205020404" pitchFamily="49" charset="0"/>
                <a:cs typeface="Courier New" panose="02070309020205020404" pitchFamily="49" charset="0"/>
              </a:rPr>
              <a:t>virtual</a:t>
            </a:r>
            <a:r>
              <a:rPr lang="es-CR" altLang="es-MX" sz="1800" b="0">
                <a:solidFill>
                  <a:srgbClr val="0000FF"/>
                </a:solidFill>
                <a:effectLst/>
                <a:latin typeface="Courier New" panose="02070309020205020404" pitchFamily="49" charset="0"/>
                <a:cs typeface="Courier New" panose="02070309020205020404" pitchFamily="49" charset="0"/>
              </a:rPr>
              <a:t> void </a:t>
            </a:r>
            <a:r>
              <a:rPr lang="es-CR" altLang="es-MX" sz="1800" b="0">
                <a:solidFill>
                  <a:srgbClr val="000000"/>
                </a:solidFill>
                <a:effectLst/>
                <a:latin typeface="Courier New" panose="02070309020205020404" pitchFamily="49" charset="0"/>
                <a:cs typeface="Courier New" panose="02070309020205020404" pitchFamily="49" charset="0"/>
              </a:rPr>
              <a:t>MyMethod()</a:t>
            </a:r>
          </a:p>
          <a:p>
            <a:r>
              <a:rPr lang="es-CR" altLang="es-MX" sz="1800" b="0">
                <a:solidFill>
                  <a:srgbClr val="000000"/>
                </a:solidFill>
                <a:effectLst/>
                <a:latin typeface="Courier New" panose="02070309020205020404" pitchFamily="49" charset="0"/>
                <a:cs typeface="Courier New" panose="02070309020205020404" pitchFamily="49" charset="0"/>
              </a:rPr>
              <a:t>	{}</a:t>
            </a:r>
          </a:p>
          <a:p>
            <a:r>
              <a:rPr lang="es-CR" altLang="es-MX" sz="1800" b="0">
                <a:solidFill>
                  <a:srgbClr val="000000"/>
                </a:solidFill>
                <a:effectLst/>
                <a:latin typeface="Courier New" panose="02070309020205020404" pitchFamily="49" charset="0"/>
                <a:cs typeface="Courier New" panose="02070309020205020404" pitchFamily="49" charset="0"/>
              </a:rPr>
              <a:t>}</a:t>
            </a:r>
          </a:p>
        </p:txBody>
      </p:sp>
      <p:sp>
        <p:nvSpPr>
          <p:cNvPr id="859141" name="Text Box 5">
            <a:extLst>
              <a:ext uri="{FF2B5EF4-FFF2-40B4-BE49-F238E27FC236}">
                <a16:creationId xmlns:a16="http://schemas.microsoft.com/office/drawing/2014/main" id="{ACCA9681-E21D-4D36-B9BE-07E9E9C3A94E}"/>
              </a:ext>
            </a:extLst>
          </p:cNvPr>
          <p:cNvSpPr txBox="1">
            <a:spLocks noChangeArrowheads="1"/>
          </p:cNvSpPr>
          <p:nvPr/>
        </p:nvSpPr>
        <p:spPr bwMode="auto">
          <a:xfrm>
            <a:off x="3581400" y="4940300"/>
            <a:ext cx="5257800" cy="1203325"/>
          </a:xfrm>
          <a:prstGeom prst="rect">
            <a:avLst/>
          </a:prstGeom>
          <a:solidFill>
            <a:schemeClr val="tx1"/>
          </a:solidFill>
          <a:ln w="12700"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CR" altLang="es-MX" sz="1800" b="0">
                <a:solidFill>
                  <a:srgbClr val="0000FF"/>
                </a:solidFill>
                <a:effectLst/>
                <a:latin typeface="Courier New" panose="02070309020205020404" pitchFamily="49" charset="0"/>
                <a:cs typeface="Courier New" panose="02070309020205020404" pitchFamily="49" charset="0"/>
              </a:rPr>
              <a:t>Class </a:t>
            </a:r>
            <a:r>
              <a:rPr lang="es-CR" altLang="es-MX" sz="1800" b="0">
                <a:solidFill>
                  <a:srgbClr val="000000"/>
                </a:solidFill>
                <a:effectLst/>
                <a:latin typeface="Courier New" panose="02070309020205020404" pitchFamily="49" charset="0"/>
                <a:cs typeface="Courier New" panose="02070309020205020404" pitchFamily="49" charset="0"/>
              </a:rPr>
              <a:t>MyBaseClass</a:t>
            </a:r>
          </a:p>
          <a:p>
            <a:r>
              <a:rPr lang="es-CR" altLang="es-MX" sz="1800" b="0">
                <a:solidFill>
                  <a:srgbClr val="0000FF"/>
                </a:solidFill>
                <a:effectLst/>
                <a:latin typeface="Courier New" panose="02070309020205020404" pitchFamily="49" charset="0"/>
                <a:cs typeface="Courier New" panose="02070309020205020404" pitchFamily="49" charset="0"/>
              </a:rPr>
              <a:t>    Public </a:t>
            </a:r>
            <a:r>
              <a:rPr lang="es-CR" altLang="es-MX" sz="1800">
                <a:solidFill>
                  <a:srgbClr val="0000FF"/>
                </a:solidFill>
                <a:effectLst/>
                <a:latin typeface="Courier New" panose="02070309020205020404" pitchFamily="49" charset="0"/>
                <a:cs typeface="Courier New" panose="02070309020205020404" pitchFamily="49" charset="0"/>
              </a:rPr>
              <a:t>Overridable</a:t>
            </a:r>
            <a:r>
              <a:rPr lang="es-CR" altLang="es-MX" sz="1800" b="0">
                <a:solidFill>
                  <a:srgbClr val="0000FF"/>
                </a:solidFill>
                <a:effectLst/>
                <a:latin typeface="Courier New" panose="02070309020205020404" pitchFamily="49" charset="0"/>
                <a:cs typeface="Courier New" panose="02070309020205020404" pitchFamily="49" charset="0"/>
              </a:rPr>
              <a:t> Sub </a:t>
            </a:r>
            <a:r>
              <a:rPr lang="es-CR" altLang="es-MX" sz="1800" b="0">
                <a:solidFill>
                  <a:srgbClr val="000000"/>
                </a:solidFill>
                <a:effectLst/>
                <a:latin typeface="Courier New" panose="02070309020205020404" pitchFamily="49" charset="0"/>
                <a:cs typeface="Courier New" panose="02070309020205020404" pitchFamily="49" charset="0"/>
              </a:rPr>
              <a:t>MyMethod()</a:t>
            </a:r>
          </a:p>
          <a:p>
            <a:r>
              <a:rPr lang="es-CR" altLang="es-MX" sz="1800" b="0">
                <a:solidFill>
                  <a:srgbClr val="0000FF"/>
                </a:solidFill>
                <a:effectLst/>
                <a:latin typeface="Courier New" panose="02070309020205020404" pitchFamily="49" charset="0"/>
                <a:cs typeface="Courier New" panose="02070309020205020404" pitchFamily="49" charset="0"/>
              </a:rPr>
              <a:t>    End Sub</a:t>
            </a:r>
          </a:p>
          <a:p>
            <a:r>
              <a:rPr lang="es-CR" altLang="es-MX" sz="1800" b="0">
                <a:solidFill>
                  <a:srgbClr val="0000FF"/>
                </a:solidFill>
                <a:effectLst/>
                <a:latin typeface="Courier New" panose="02070309020205020404" pitchFamily="49" charset="0"/>
                <a:cs typeface="Courier New" panose="02070309020205020404" pitchFamily="49" charset="0"/>
              </a:rPr>
              <a:t>End Class</a:t>
            </a:r>
          </a:p>
        </p:txBody>
      </p:sp>
      <p:sp>
        <p:nvSpPr>
          <p:cNvPr id="859142" name="Text Box 6">
            <a:extLst>
              <a:ext uri="{FF2B5EF4-FFF2-40B4-BE49-F238E27FC236}">
                <a16:creationId xmlns:a16="http://schemas.microsoft.com/office/drawing/2014/main" id="{65AA6462-EAE5-4E03-8E2C-87477C87570A}"/>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1186" name="Rectangle 2">
            <a:extLst>
              <a:ext uri="{FF2B5EF4-FFF2-40B4-BE49-F238E27FC236}">
                <a16:creationId xmlns:a16="http://schemas.microsoft.com/office/drawing/2014/main" id="{4BDE2F85-EEEA-4E72-8C75-C73BC692D483}"/>
              </a:ext>
            </a:extLst>
          </p:cNvPr>
          <p:cNvSpPr>
            <a:spLocks noGrp="1" noChangeArrowheads="1"/>
          </p:cNvSpPr>
          <p:nvPr>
            <p:ph type="title"/>
          </p:nvPr>
        </p:nvSpPr>
        <p:spPr>
          <a:xfrm>
            <a:off x="381000" y="228600"/>
            <a:ext cx="8393113" cy="638175"/>
          </a:xfrm>
          <a:noFill/>
          <a:ln/>
          <a:effectLst>
            <a:outerShdw dist="17961" dir="2700000" algn="ctr" rotWithShape="0">
              <a:schemeClr val="bg2">
                <a:alpha val="74001"/>
              </a:schemeClr>
            </a:outerShdw>
          </a:effectLst>
        </p:spPr>
        <p:txBody>
          <a:bodyPr lIns="91354" tIns="45678" rIns="91354" bIns="45678"/>
          <a:lstStyle/>
          <a:p>
            <a:r>
              <a:rPr lang="es-ES_tradnl" altLang="es-MX"/>
              <a:t>Sobrescribiendo Métodos Virtuales</a:t>
            </a:r>
          </a:p>
        </p:txBody>
      </p:sp>
      <p:sp>
        <p:nvSpPr>
          <p:cNvPr id="861187" name="Text Box 3">
            <a:extLst>
              <a:ext uri="{FF2B5EF4-FFF2-40B4-BE49-F238E27FC236}">
                <a16:creationId xmlns:a16="http://schemas.microsoft.com/office/drawing/2014/main" id="{6C25C6FA-1300-4130-90C2-B824C6112F36}"/>
              </a:ext>
            </a:extLst>
          </p:cNvPr>
          <p:cNvSpPr txBox="1">
            <a:spLocks noChangeArrowheads="1"/>
          </p:cNvSpPr>
          <p:nvPr/>
        </p:nvSpPr>
        <p:spPr bwMode="auto">
          <a:xfrm>
            <a:off x="533400" y="1524000"/>
            <a:ext cx="4800600" cy="2549525"/>
          </a:xfrm>
          <a:prstGeom prst="rect">
            <a:avLst/>
          </a:prstGeom>
          <a:solidFill>
            <a:schemeClr val="tx1"/>
          </a:solidFill>
          <a:ln w="12700"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CR" altLang="es-MX" sz="1600" b="0">
                <a:solidFill>
                  <a:srgbClr val="0000FF"/>
                </a:solidFill>
                <a:effectLst/>
                <a:latin typeface="Courier New" panose="02070309020205020404" pitchFamily="49" charset="0"/>
                <a:cs typeface="Courier New" panose="02070309020205020404" pitchFamily="49" charset="0"/>
              </a:rPr>
              <a:t>Class </a:t>
            </a:r>
            <a:r>
              <a:rPr lang="es-CR" altLang="es-MX" sz="1600" b="0">
                <a:solidFill>
                  <a:schemeClr val="bg2"/>
                </a:solidFill>
                <a:effectLst/>
                <a:latin typeface="Courier New" panose="02070309020205020404" pitchFamily="49" charset="0"/>
                <a:cs typeface="Courier New" panose="02070309020205020404" pitchFamily="49" charset="0"/>
              </a:rPr>
              <a:t>MyBaseClass</a:t>
            </a:r>
          </a:p>
          <a:p>
            <a:r>
              <a:rPr lang="es-CR" altLang="es-MX" sz="1600" b="0">
                <a:solidFill>
                  <a:srgbClr val="0000FF"/>
                </a:solidFill>
                <a:effectLst/>
                <a:latin typeface="Courier New" panose="02070309020205020404" pitchFamily="49" charset="0"/>
                <a:cs typeface="Courier New" panose="02070309020205020404" pitchFamily="49" charset="0"/>
              </a:rPr>
              <a:t>    Public </a:t>
            </a:r>
            <a:r>
              <a:rPr lang="es-CR" altLang="es-MX" sz="1600">
                <a:solidFill>
                  <a:srgbClr val="0000FF"/>
                </a:solidFill>
                <a:effectLst/>
                <a:latin typeface="Courier New" panose="02070309020205020404" pitchFamily="49" charset="0"/>
                <a:cs typeface="Courier New" panose="02070309020205020404" pitchFamily="49" charset="0"/>
              </a:rPr>
              <a:t>Overridable</a:t>
            </a:r>
            <a:r>
              <a:rPr lang="es-CR" altLang="es-MX" sz="1600" b="0">
                <a:solidFill>
                  <a:srgbClr val="0000FF"/>
                </a:solidFill>
                <a:effectLst/>
                <a:latin typeface="Courier New" panose="02070309020205020404" pitchFamily="49" charset="0"/>
                <a:cs typeface="Courier New" panose="02070309020205020404" pitchFamily="49" charset="0"/>
              </a:rPr>
              <a:t> Sub </a:t>
            </a:r>
            <a:r>
              <a:rPr lang="es-CR" altLang="es-MX" sz="1600" b="0">
                <a:solidFill>
                  <a:schemeClr val="bg2"/>
                </a:solidFill>
                <a:effectLst/>
                <a:latin typeface="Courier New" panose="02070309020205020404" pitchFamily="49" charset="0"/>
                <a:cs typeface="Courier New" panose="02070309020205020404" pitchFamily="49" charset="0"/>
              </a:rPr>
              <a:t>MyMethod()</a:t>
            </a:r>
          </a:p>
          <a:p>
            <a:r>
              <a:rPr lang="es-CR" altLang="es-MX" sz="1600" b="0">
                <a:solidFill>
                  <a:srgbClr val="0000FF"/>
                </a:solidFill>
                <a:effectLst/>
                <a:latin typeface="Courier New" panose="02070309020205020404" pitchFamily="49" charset="0"/>
                <a:cs typeface="Courier New" panose="02070309020205020404" pitchFamily="49" charset="0"/>
              </a:rPr>
              <a:t>    End Sub</a:t>
            </a:r>
          </a:p>
          <a:p>
            <a:r>
              <a:rPr lang="es-CR" altLang="es-MX" sz="1600" b="0">
                <a:solidFill>
                  <a:srgbClr val="0000FF"/>
                </a:solidFill>
                <a:effectLst/>
                <a:latin typeface="Courier New" panose="02070309020205020404" pitchFamily="49" charset="0"/>
                <a:cs typeface="Courier New" panose="02070309020205020404" pitchFamily="49" charset="0"/>
              </a:rPr>
              <a:t>End Class</a:t>
            </a:r>
          </a:p>
          <a:p>
            <a:endParaRPr lang="es-CR" altLang="es-MX" sz="1600" b="0">
              <a:solidFill>
                <a:srgbClr val="0000FF"/>
              </a:solidFill>
              <a:effectLst/>
              <a:latin typeface="Courier New" panose="02070309020205020404" pitchFamily="49" charset="0"/>
              <a:cs typeface="Courier New" panose="02070309020205020404" pitchFamily="49" charset="0"/>
            </a:endParaRPr>
          </a:p>
          <a:p>
            <a:r>
              <a:rPr lang="es-CR" altLang="es-MX" sz="1600" b="0">
                <a:solidFill>
                  <a:srgbClr val="0000FF"/>
                </a:solidFill>
                <a:effectLst/>
                <a:latin typeface="Courier New" panose="02070309020205020404" pitchFamily="49" charset="0"/>
                <a:cs typeface="Courier New" panose="02070309020205020404" pitchFamily="49" charset="0"/>
              </a:rPr>
              <a:t>Class </a:t>
            </a:r>
            <a:r>
              <a:rPr lang="es-CR" altLang="es-MX" sz="1600" b="0">
                <a:solidFill>
                  <a:schemeClr val="bg2"/>
                </a:solidFill>
                <a:effectLst/>
                <a:latin typeface="Courier New" panose="02070309020205020404" pitchFamily="49" charset="0"/>
                <a:cs typeface="Courier New" panose="02070309020205020404" pitchFamily="49" charset="0"/>
              </a:rPr>
              <a:t>MyDerivedClass</a:t>
            </a:r>
          </a:p>
          <a:p>
            <a:r>
              <a:rPr lang="es-CR" altLang="es-MX" sz="1600" b="0">
                <a:solidFill>
                  <a:srgbClr val="0000FF"/>
                </a:solidFill>
                <a:effectLst/>
                <a:latin typeface="Courier New" panose="02070309020205020404" pitchFamily="49" charset="0"/>
                <a:cs typeface="Courier New" panose="02070309020205020404" pitchFamily="49" charset="0"/>
              </a:rPr>
              <a:t>    Inherits </a:t>
            </a:r>
            <a:r>
              <a:rPr lang="es-CR" altLang="es-MX" sz="1600" b="0">
                <a:solidFill>
                  <a:schemeClr val="bg2"/>
                </a:solidFill>
                <a:effectLst/>
                <a:latin typeface="Courier New" panose="02070309020205020404" pitchFamily="49" charset="0"/>
                <a:cs typeface="Courier New" panose="02070309020205020404" pitchFamily="49" charset="0"/>
              </a:rPr>
              <a:t>MyBaseClass</a:t>
            </a:r>
          </a:p>
          <a:p>
            <a:r>
              <a:rPr lang="es-CR" altLang="es-MX" sz="1600" b="0">
                <a:solidFill>
                  <a:srgbClr val="0000FF"/>
                </a:solidFill>
                <a:effectLst/>
                <a:latin typeface="Courier New" panose="02070309020205020404" pitchFamily="49" charset="0"/>
                <a:cs typeface="Courier New" panose="02070309020205020404" pitchFamily="49" charset="0"/>
              </a:rPr>
              <a:t>    Public </a:t>
            </a:r>
            <a:r>
              <a:rPr lang="es-CR" altLang="es-MX" sz="1600">
                <a:solidFill>
                  <a:srgbClr val="0000FF"/>
                </a:solidFill>
                <a:effectLst/>
                <a:latin typeface="Courier New" panose="02070309020205020404" pitchFamily="49" charset="0"/>
                <a:cs typeface="Courier New" panose="02070309020205020404" pitchFamily="49" charset="0"/>
              </a:rPr>
              <a:t>Overrides</a:t>
            </a:r>
            <a:r>
              <a:rPr lang="es-CR" altLang="es-MX" sz="1600" b="0">
                <a:solidFill>
                  <a:srgbClr val="0000FF"/>
                </a:solidFill>
                <a:effectLst/>
                <a:latin typeface="Courier New" panose="02070309020205020404" pitchFamily="49" charset="0"/>
                <a:cs typeface="Courier New" panose="02070309020205020404" pitchFamily="49" charset="0"/>
              </a:rPr>
              <a:t> Sub </a:t>
            </a:r>
            <a:r>
              <a:rPr lang="es-CR" altLang="es-MX" sz="1600" b="0">
                <a:solidFill>
                  <a:schemeClr val="bg2"/>
                </a:solidFill>
                <a:effectLst/>
                <a:latin typeface="Courier New" panose="02070309020205020404" pitchFamily="49" charset="0"/>
                <a:cs typeface="Courier New" panose="02070309020205020404" pitchFamily="49" charset="0"/>
              </a:rPr>
              <a:t>MyMethod()</a:t>
            </a:r>
          </a:p>
          <a:p>
            <a:r>
              <a:rPr lang="es-CR" altLang="es-MX" sz="1600" b="0">
                <a:solidFill>
                  <a:srgbClr val="0000FF"/>
                </a:solidFill>
                <a:effectLst/>
                <a:latin typeface="Courier New" panose="02070309020205020404" pitchFamily="49" charset="0"/>
                <a:cs typeface="Courier New" panose="02070309020205020404" pitchFamily="49" charset="0"/>
              </a:rPr>
              <a:t>    End Sub</a:t>
            </a:r>
          </a:p>
          <a:p>
            <a:r>
              <a:rPr lang="es-CR" altLang="es-MX" sz="1600" b="0">
                <a:solidFill>
                  <a:srgbClr val="0000FF"/>
                </a:solidFill>
                <a:effectLst/>
                <a:latin typeface="Courier New" panose="02070309020205020404" pitchFamily="49" charset="0"/>
                <a:cs typeface="Courier New" panose="02070309020205020404" pitchFamily="49" charset="0"/>
              </a:rPr>
              <a:t>End Class</a:t>
            </a:r>
          </a:p>
        </p:txBody>
      </p:sp>
      <p:sp>
        <p:nvSpPr>
          <p:cNvPr id="861188" name="Rectangle 4">
            <a:extLst>
              <a:ext uri="{FF2B5EF4-FFF2-40B4-BE49-F238E27FC236}">
                <a16:creationId xmlns:a16="http://schemas.microsoft.com/office/drawing/2014/main" id="{3FE935E3-2D5C-4AF3-BA95-9B03A07C3A5B}"/>
              </a:ext>
            </a:extLst>
          </p:cNvPr>
          <p:cNvSpPr>
            <a:spLocks noChangeArrowheads="1"/>
          </p:cNvSpPr>
          <p:nvPr/>
        </p:nvSpPr>
        <p:spPr bwMode="auto">
          <a:xfrm>
            <a:off x="5562600" y="1531938"/>
            <a:ext cx="3581400" cy="197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571500" indent="-571500">
              <a:lnSpc>
                <a:spcPct val="90000"/>
              </a:lnSpc>
              <a:spcBef>
                <a:spcPct val="30000"/>
              </a:spcBef>
              <a:buClr>
                <a:schemeClr val="tx2"/>
              </a:buClr>
              <a:buSzPct val="75000"/>
              <a:buFont typeface="Wingdings" panose="05000000000000000000" pitchFamily="2" charset="2"/>
              <a:buChar char="l"/>
              <a:defRPr sz="2800" b="1">
                <a:solidFill>
                  <a:schemeClr val="tx1"/>
                </a:solidFill>
                <a:effectLst>
                  <a:outerShdw blurRad="38100" dist="38100" dir="2700000" algn="tl">
                    <a:srgbClr val="000000"/>
                  </a:outerShdw>
                </a:effectLst>
                <a:latin typeface="Arial" panose="020B0604020202020204" pitchFamily="34" charset="0"/>
              </a:defRPr>
            </a:lvl1pPr>
            <a:lvl2pPr marL="1028700" indent="-455613">
              <a:lnSpc>
                <a:spcPct val="90000"/>
              </a:lnSpc>
              <a:spcBef>
                <a:spcPct val="30000"/>
              </a:spcBef>
              <a:buClr>
                <a:schemeClr val="tx2"/>
              </a:buClr>
              <a:buSzPct val="75000"/>
              <a:buFont typeface="Wingdings" panose="05000000000000000000" pitchFamily="2" charset="2"/>
              <a:buChar char="Ø"/>
              <a:defRPr sz="2400" b="1">
                <a:solidFill>
                  <a:schemeClr val="tx1"/>
                </a:solidFill>
                <a:effectLst>
                  <a:outerShdw blurRad="38100" dist="38100" dir="2700000" algn="tl">
                    <a:srgbClr val="000000"/>
                  </a:outerShdw>
                </a:effectLst>
                <a:latin typeface="Arial" panose="020B0604020202020204" pitchFamily="34" charset="0"/>
              </a:defRPr>
            </a:lvl2pPr>
            <a:lvl3pPr marL="1428750" indent="-398463">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3pPr>
            <a:lvl4pPr marL="1828800" indent="-398463">
              <a:lnSpc>
                <a:spcPct val="90000"/>
              </a:lnSpc>
              <a:spcBef>
                <a:spcPct val="30000"/>
              </a:spcBef>
              <a:buClr>
                <a:schemeClr val="tx2"/>
              </a:buClr>
              <a:buSzPct val="75000"/>
              <a:buFont typeface="Wingdings" panose="05000000000000000000" pitchFamily="2" charset="2"/>
              <a:buChar char="§"/>
              <a:defRPr b="1">
                <a:solidFill>
                  <a:schemeClr val="tx1"/>
                </a:solidFill>
                <a:effectLst>
                  <a:outerShdw blurRad="38100" dist="38100" dir="2700000" algn="tl">
                    <a:srgbClr val="000000"/>
                  </a:outerShdw>
                </a:effectLst>
                <a:latin typeface="Arial" panose="020B0604020202020204" pitchFamily="34" charset="0"/>
              </a:defRPr>
            </a:lvl4pPr>
            <a:lvl5pPr marL="2227263" indent="-396875">
              <a:lnSpc>
                <a:spcPct val="90000"/>
              </a:lnSpc>
              <a:spcBef>
                <a:spcPct val="30000"/>
              </a:spcBef>
              <a:buClr>
                <a:schemeClr val="tx2"/>
              </a:buClr>
              <a:buSzPct val="75000"/>
              <a:buFont typeface="Wingdings" panose="05000000000000000000" pitchFamily="2" charset="2"/>
              <a:buChar char="§"/>
              <a:defRPr b="1">
                <a:solidFill>
                  <a:schemeClr val="tx1"/>
                </a:solidFill>
                <a:effectLst>
                  <a:outerShdw blurRad="38100" dist="38100" dir="2700000" algn="tl">
                    <a:srgbClr val="000000"/>
                  </a:outerShdw>
                </a:effectLst>
                <a:latin typeface="Arial" panose="020B0604020202020204" pitchFamily="34" charset="0"/>
              </a:defRPr>
            </a:lvl5pPr>
            <a:lvl6pPr marL="2684463" indent="-396875" fontAlgn="base">
              <a:lnSpc>
                <a:spcPct val="90000"/>
              </a:lnSpc>
              <a:spcBef>
                <a:spcPct val="30000"/>
              </a:spcBef>
              <a:spcAft>
                <a:spcPct val="0"/>
              </a:spcAft>
              <a:buClr>
                <a:schemeClr val="tx2"/>
              </a:buClr>
              <a:buSzPct val="75000"/>
              <a:buFont typeface="Wingdings" panose="05000000000000000000" pitchFamily="2" charset="2"/>
              <a:buChar char="§"/>
              <a:defRPr b="1">
                <a:solidFill>
                  <a:schemeClr val="tx1"/>
                </a:solidFill>
                <a:effectLst>
                  <a:outerShdw blurRad="38100" dist="38100" dir="2700000" algn="tl">
                    <a:srgbClr val="000000"/>
                  </a:outerShdw>
                </a:effectLst>
                <a:latin typeface="Arial" panose="020B0604020202020204" pitchFamily="34" charset="0"/>
              </a:defRPr>
            </a:lvl6pPr>
            <a:lvl7pPr marL="3141663" indent="-396875" fontAlgn="base">
              <a:lnSpc>
                <a:spcPct val="90000"/>
              </a:lnSpc>
              <a:spcBef>
                <a:spcPct val="30000"/>
              </a:spcBef>
              <a:spcAft>
                <a:spcPct val="0"/>
              </a:spcAft>
              <a:buClr>
                <a:schemeClr val="tx2"/>
              </a:buClr>
              <a:buSzPct val="75000"/>
              <a:buFont typeface="Wingdings" panose="05000000000000000000" pitchFamily="2" charset="2"/>
              <a:buChar char="§"/>
              <a:defRPr b="1">
                <a:solidFill>
                  <a:schemeClr val="tx1"/>
                </a:solidFill>
                <a:effectLst>
                  <a:outerShdw blurRad="38100" dist="38100" dir="2700000" algn="tl">
                    <a:srgbClr val="000000"/>
                  </a:outerShdw>
                </a:effectLst>
                <a:latin typeface="Arial" panose="020B0604020202020204" pitchFamily="34" charset="0"/>
              </a:defRPr>
            </a:lvl7pPr>
            <a:lvl8pPr marL="3598863" indent="-396875" fontAlgn="base">
              <a:lnSpc>
                <a:spcPct val="90000"/>
              </a:lnSpc>
              <a:spcBef>
                <a:spcPct val="30000"/>
              </a:spcBef>
              <a:spcAft>
                <a:spcPct val="0"/>
              </a:spcAft>
              <a:buClr>
                <a:schemeClr val="tx2"/>
              </a:buClr>
              <a:buSzPct val="75000"/>
              <a:buFont typeface="Wingdings" panose="05000000000000000000" pitchFamily="2" charset="2"/>
              <a:buChar char="§"/>
              <a:defRPr b="1">
                <a:solidFill>
                  <a:schemeClr val="tx1"/>
                </a:solidFill>
                <a:effectLst>
                  <a:outerShdw blurRad="38100" dist="38100" dir="2700000" algn="tl">
                    <a:srgbClr val="000000"/>
                  </a:outerShdw>
                </a:effectLst>
                <a:latin typeface="Arial" panose="020B0604020202020204" pitchFamily="34" charset="0"/>
              </a:defRPr>
            </a:lvl8pPr>
            <a:lvl9pPr marL="4056063" indent="-396875" fontAlgn="base">
              <a:lnSpc>
                <a:spcPct val="90000"/>
              </a:lnSpc>
              <a:spcBef>
                <a:spcPct val="30000"/>
              </a:spcBef>
              <a:spcAft>
                <a:spcPct val="0"/>
              </a:spcAft>
              <a:buClr>
                <a:schemeClr val="tx2"/>
              </a:buClr>
              <a:buSzPct val="75000"/>
              <a:buFont typeface="Wingdings" panose="05000000000000000000" pitchFamily="2" charset="2"/>
              <a:buChar char="§"/>
              <a:defRPr b="1">
                <a:solidFill>
                  <a:schemeClr val="tx1"/>
                </a:solidFill>
                <a:effectLst>
                  <a:outerShdw blurRad="38100" dist="38100" dir="2700000" algn="tl">
                    <a:srgbClr val="000000"/>
                  </a:outerShdw>
                </a:effectLst>
                <a:latin typeface="Arial" panose="020B0604020202020204" pitchFamily="34" charset="0"/>
              </a:defRPr>
            </a:lvl9pPr>
          </a:lstStyle>
          <a:p>
            <a:r>
              <a:rPr lang="es-CR" altLang="es-MX" sz="1900"/>
              <a:t>Debe tener la misma firma para el método</a:t>
            </a:r>
          </a:p>
          <a:p>
            <a:r>
              <a:rPr lang="es-CR" altLang="es-MX" sz="1900"/>
              <a:t>No se puede sobrescribir un método sobrescrito</a:t>
            </a:r>
          </a:p>
          <a:p>
            <a:r>
              <a:rPr lang="es-CR" altLang="es-MX" sz="1900"/>
              <a:t>Override = virtual to third level</a:t>
            </a:r>
          </a:p>
          <a:p>
            <a:r>
              <a:rPr lang="es-CR" altLang="es-MX" sz="1900"/>
              <a:t>No puede ser estático o privado</a:t>
            </a:r>
          </a:p>
        </p:txBody>
      </p:sp>
      <p:sp>
        <p:nvSpPr>
          <p:cNvPr id="861189" name="Text Box 5">
            <a:extLst>
              <a:ext uri="{FF2B5EF4-FFF2-40B4-BE49-F238E27FC236}">
                <a16:creationId xmlns:a16="http://schemas.microsoft.com/office/drawing/2014/main" id="{510AF3D1-9D0C-47F4-9456-9B741217FADC}"/>
              </a:ext>
            </a:extLst>
          </p:cNvPr>
          <p:cNvSpPr txBox="1">
            <a:spLocks noChangeArrowheads="1"/>
          </p:cNvSpPr>
          <p:nvPr/>
        </p:nvSpPr>
        <p:spPr bwMode="auto">
          <a:xfrm>
            <a:off x="457200" y="4419600"/>
            <a:ext cx="5181600" cy="2060575"/>
          </a:xfrm>
          <a:prstGeom prst="rect">
            <a:avLst/>
          </a:prstGeom>
          <a:solidFill>
            <a:schemeClr val="tx1"/>
          </a:solidFill>
          <a:ln w="12700"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CR" altLang="es-MX" sz="1600" b="0">
                <a:solidFill>
                  <a:srgbClr val="0000FF"/>
                </a:solidFill>
                <a:effectLst/>
                <a:latin typeface="Courier New" panose="02070309020205020404" pitchFamily="49" charset="0"/>
                <a:cs typeface="Courier New" panose="02070309020205020404" pitchFamily="49" charset="0"/>
              </a:rPr>
              <a:t>class </a:t>
            </a:r>
            <a:r>
              <a:rPr lang="es-CR" altLang="es-MX" sz="1600" b="0">
                <a:solidFill>
                  <a:schemeClr val="bg2"/>
                </a:solidFill>
                <a:effectLst/>
                <a:latin typeface="Courier New" panose="02070309020205020404" pitchFamily="49" charset="0"/>
                <a:cs typeface="Courier New" panose="02070309020205020404" pitchFamily="49" charset="0"/>
              </a:rPr>
              <a:t>MyBaseClass</a:t>
            </a:r>
          </a:p>
          <a:p>
            <a:r>
              <a:rPr lang="es-CR" altLang="es-MX" sz="1600" b="0">
                <a:solidFill>
                  <a:schemeClr val="bg2"/>
                </a:solidFill>
                <a:effectLst/>
                <a:latin typeface="Courier New" panose="02070309020205020404" pitchFamily="49" charset="0"/>
                <a:cs typeface="Courier New" panose="02070309020205020404" pitchFamily="49" charset="0"/>
              </a:rPr>
              <a:t>{</a:t>
            </a:r>
          </a:p>
          <a:p>
            <a:r>
              <a:rPr lang="es-CR" altLang="es-MX" sz="1600" b="0">
                <a:solidFill>
                  <a:srgbClr val="0000FF"/>
                </a:solidFill>
                <a:effectLst/>
                <a:latin typeface="Courier New" panose="02070309020205020404" pitchFamily="49" charset="0"/>
                <a:cs typeface="Courier New" panose="02070309020205020404" pitchFamily="49" charset="0"/>
              </a:rPr>
              <a:t>	public </a:t>
            </a:r>
            <a:r>
              <a:rPr lang="es-CR" altLang="es-MX" sz="1600">
                <a:solidFill>
                  <a:srgbClr val="0000FF"/>
                </a:solidFill>
                <a:effectLst/>
                <a:latin typeface="Courier New" panose="02070309020205020404" pitchFamily="49" charset="0"/>
                <a:cs typeface="Courier New" panose="02070309020205020404" pitchFamily="49" charset="0"/>
              </a:rPr>
              <a:t>virtual</a:t>
            </a:r>
            <a:r>
              <a:rPr lang="es-CR" altLang="es-MX" sz="1600" b="0">
                <a:solidFill>
                  <a:srgbClr val="0000FF"/>
                </a:solidFill>
                <a:effectLst/>
                <a:latin typeface="Courier New" panose="02070309020205020404" pitchFamily="49" charset="0"/>
                <a:cs typeface="Courier New" panose="02070309020205020404" pitchFamily="49" charset="0"/>
              </a:rPr>
              <a:t> void </a:t>
            </a:r>
            <a:r>
              <a:rPr lang="es-CR" altLang="es-MX" sz="1600" b="0">
                <a:solidFill>
                  <a:schemeClr val="bg2"/>
                </a:solidFill>
                <a:effectLst/>
                <a:latin typeface="Courier New" panose="02070309020205020404" pitchFamily="49" charset="0"/>
                <a:cs typeface="Courier New" panose="02070309020205020404" pitchFamily="49" charset="0"/>
              </a:rPr>
              <a:t>MyMethod(){}</a:t>
            </a:r>
          </a:p>
          <a:p>
            <a:r>
              <a:rPr lang="es-CR" altLang="es-MX" sz="1600" b="0">
                <a:solidFill>
                  <a:schemeClr val="bg2"/>
                </a:solidFill>
                <a:effectLst/>
                <a:latin typeface="Courier New" panose="02070309020205020404" pitchFamily="49" charset="0"/>
                <a:cs typeface="Courier New" panose="02070309020205020404" pitchFamily="49" charset="0"/>
              </a:rPr>
              <a:t>}</a:t>
            </a:r>
          </a:p>
          <a:p>
            <a:r>
              <a:rPr lang="es-CR" altLang="es-MX" sz="1600" b="0">
                <a:solidFill>
                  <a:srgbClr val="0000FF"/>
                </a:solidFill>
                <a:effectLst/>
                <a:latin typeface="Courier New" panose="02070309020205020404" pitchFamily="49" charset="0"/>
                <a:cs typeface="Courier New" panose="02070309020205020404" pitchFamily="49" charset="0"/>
              </a:rPr>
              <a:t>class </a:t>
            </a:r>
            <a:r>
              <a:rPr lang="es-CR" altLang="es-MX" sz="1600" b="0">
                <a:solidFill>
                  <a:schemeClr val="bg2"/>
                </a:solidFill>
                <a:effectLst/>
                <a:latin typeface="Courier New" panose="02070309020205020404" pitchFamily="49" charset="0"/>
                <a:cs typeface="Courier New" panose="02070309020205020404" pitchFamily="49" charset="0"/>
              </a:rPr>
              <a:t>MyDerivedClass: MyBaseClass</a:t>
            </a:r>
          </a:p>
          <a:p>
            <a:r>
              <a:rPr lang="es-CR" altLang="es-MX" sz="1600" b="0">
                <a:solidFill>
                  <a:schemeClr val="bg2"/>
                </a:solidFill>
                <a:effectLst/>
                <a:latin typeface="Courier New" panose="02070309020205020404" pitchFamily="49" charset="0"/>
                <a:cs typeface="Courier New" panose="02070309020205020404" pitchFamily="49" charset="0"/>
              </a:rPr>
              <a:t>{</a:t>
            </a:r>
          </a:p>
          <a:p>
            <a:r>
              <a:rPr lang="es-CR" altLang="es-MX" sz="1600" b="0">
                <a:solidFill>
                  <a:srgbClr val="0000FF"/>
                </a:solidFill>
                <a:effectLst/>
                <a:latin typeface="Courier New" panose="02070309020205020404" pitchFamily="49" charset="0"/>
                <a:cs typeface="Courier New" panose="02070309020205020404" pitchFamily="49" charset="0"/>
              </a:rPr>
              <a:t>	public </a:t>
            </a:r>
            <a:r>
              <a:rPr lang="es-CR" altLang="es-MX" sz="1600">
                <a:solidFill>
                  <a:srgbClr val="0000FF"/>
                </a:solidFill>
                <a:effectLst/>
                <a:latin typeface="Courier New" panose="02070309020205020404" pitchFamily="49" charset="0"/>
                <a:cs typeface="Courier New" panose="02070309020205020404" pitchFamily="49" charset="0"/>
              </a:rPr>
              <a:t>override</a:t>
            </a:r>
            <a:r>
              <a:rPr lang="es-CR" altLang="es-MX" sz="1600" b="0">
                <a:solidFill>
                  <a:srgbClr val="0000FF"/>
                </a:solidFill>
                <a:effectLst/>
                <a:latin typeface="Courier New" panose="02070309020205020404" pitchFamily="49" charset="0"/>
                <a:cs typeface="Courier New" panose="02070309020205020404" pitchFamily="49" charset="0"/>
              </a:rPr>
              <a:t> void </a:t>
            </a:r>
            <a:r>
              <a:rPr lang="es-CR" altLang="es-MX" sz="1600" b="0">
                <a:solidFill>
                  <a:schemeClr val="bg2"/>
                </a:solidFill>
                <a:effectLst/>
                <a:latin typeface="Courier New" panose="02070309020205020404" pitchFamily="49" charset="0"/>
                <a:cs typeface="Courier New" panose="02070309020205020404" pitchFamily="49" charset="0"/>
              </a:rPr>
              <a:t>MyMethod(){}</a:t>
            </a:r>
          </a:p>
          <a:p>
            <a:r>
              <a:rPr lang="es-CR" altLang="es-MX" sz="1600" b="0">
                <a:solidFill>
                  <a:schemeClr val="bg2"/>
                </a:solidFill>
                <a:effectLst/>
                <a:latin typeface="Courier New" panose="02070309020205020404" pitchFamily="49" charset="0"/>
                <a:cs typeface="Courier New" panose="02070309020205020404" pitchFamily="49" charset="0"/>
              </a:rPr>
              <a:t>}</a:t>
            </a:r>
          </a:p>
        </p:txBody>
      </p:sp>
      <p:sp>
        <p:nvSpPr>
          <p:cNvPr id="861190" name="Text Box 6">
            <a:extLst>
              <a:ext uri="{FF2B5EF4-FFF2-40B4-BE49-F238E27FC236}">
                <a16:creationId xmlns:a16="http://schemas.microsoft.com/office/drawing/2014/main" id="{21B57647-9EE9-46C2-870B-B94B253B0EB4}"/>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3234" name="Rectangle 2">
            <a:extLst>
              <a:ext uri="{FF2B5EF4-FFF2-40B4-BE49-F238E27FC236}">
                <a16:creationId xmlns:a16="http://schemas.microsoft.com/office/drawing/2014/main" id="{F5EDC078-A052-40D0-9D60-8CCDECC68B53}"/>
              </a:ext>
            </a:extLst>
          </p:cNvPr>
          <p:cNvSpPr>
            <a:spLocks noGrp="1" noChangeArrowheads="1"/>
          </p:cNvSpPr>
          <p:nvPr>
            <p:ph type="title"/>
          </p:nvPr>
        </p:nvSpPr>
        <p:spPr>
          <a:xfrm>
            <a:off x="381000" y="228600"/>
            <a:ext cx="8393113" cy="649288"/>
          </a:xfrm>
          <a:noFill/>
          <a:ln/>
          <a:effectLst>
            <a:outerShdw dist="17961" dir="2700000" algn="ctr" rotWithShape="0">
              <a:schemeClr val="bg2">
                <a:alpha val="74001"/>
              </a:schemeClr>
            </a:outerShdw>
          </a:effectLst>
        </p:spPr>
        <p:txBody>
          <a:bodyPr lIns="91354" tIns="45678" rIns="91354" bIns="45678"/>
          <a:lstStyle/>
          <a:p>
            <a:r>
              <a:rPr lang="es-ES_tradnl" altLang="es-MX"/>
              <a:t>Ocultamiento</a:t>
            </a:r>
          </a:p>
        </p:txBody>
      </p:sp>
      <p:sp>
        <p:nvSpPr>
          <p:cNvPr id="863235" name="Rectangle 3">
            <a:extLst>
              <a:ext uri="{FF2B5EF4-FFF2-40B4-BE49-F238E27FC236}">
                <a16:creationId xmlns:a16="http://schemas.microsoft.com/office/drawing/2014/main" id="{D5BC15BC-CEF4-403C-BF87-4B4737993CDF}"/>
              </a:ext>
            </a:extLst>
          </p:cNvPr>
          <p:cNvSpPr>
            <a:spLocks noGrp="1" noChangeArrowheads="1"/>
          </p:cNvSpPr>
          <p:nvPr>
            <p:ph type="body" idx="1"/>
          </p:nvPr>
        </p:nvSpPr>
        <p:spPr>
          <a:xfrm>
            <a:off x="457200" y="1447800"/>
            <a:ext cx="8229600" cy="2867025"/>
          </a:xfrm>
          <a:noFill/>
          <a:ln/>
          <a:effectLst>
            <a:outerShdw dist="12700" algn="ctr" rotWithShape="0">
              <a:schemeClr val="bg2">
                <a:alpha val="50000"/>
              </a:schemeClr>
            </a:outerShdw>
          </a:effectLst>
        </p:spPr>
        <p:txBody>
          <a:bodyPr lIns="91354" tIns="45678" rIns="91354" bIns="45678"/>
          <a:lstStyle/>
          <a:p>
            <a:r>
              <a:rPr lang="es-ES_tradnl" altLang="es-MX"/>
              <a:t>Esconde un método idéntico</a:t>
            </a:r>
          </a:p>
          <a:p>
            <a:r>
              <a:rPr lang="es-ES_tradnl" altLang="es-MX"/>
              <a:t>Introduce un nuevo método a la jerarquía de la clase</a:t>
            </a:r>
          </a:p>
          <a:p>
            <a:r>
              <a:rPr lang="es-ES_tradnl" altLang="es-MX"/>
              <a:t>Oculta los métodos virtuales y no-virtual</a:t>
            </a:r>
          </a:p>
          <a:p>
            <a:r>
              <a:rPr lang="es-ES_tradnl" altLang="es-MX"/>
              <a:t>Esconde métodos con firmas idénticas</a:t>
            </a:r>
          </a:p>
          <a:p>
            <a:r>
              <a:rPr lang="es-ES_tradnl" altLang="es-MX"/>
              <a:t>Esconde campos con el mismo identificador</a:t>
            </a:r>
          </a:p>
        </p:txBody>
      </p:sp>
      <p:sp>
        <p:nvSpPr>
          <p:cNvPr id="863236" name="Text Box 4">
            <a:extLst>
              <a:ext uri="{FF2B5EF4-FFF2-40B4-BE49-F238E27FC236}">
                <a16:creationId xmlns:a16="http://schemas.microsoft.com/office/drawing/2014/main" id="{D20AF863-0ECC-4C8C-9ACF-A2950264A386}"/>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5282" name="Rectangle 2">
            <a:extLst>
              <a:ext uri="{FF2B5EF4-FFF2-40B4-BE49-F238E27FC236}">
                <a16:creationId xmlns:a16="http://schemas.microsoft.com/office/drawing/2014/main" id="{29745AD2-B940-4919-8EFD-2353252484E7}"/>
              </a:ext>
            </a:extLst>
          </p:cNvPr>
          <p:cNvSpPr>
            <a:spLocks noGrp="1" noChangeArrowheads="1"/>
          </p:cNvSpPr>
          <p:nvPr>
            <p:ph type="title"/>
          </p:nvPr>
        </p:nvSpPr>
        <p:spPr>
          <a:xfrm>
            <a:off x="381000" y="228600"/>
            <a:ext cx="8393113" cy="585788"/>
          </a:xfrm>
          <a:noFill/>
          <a:ln/>
          <a:effectLst>
            <a:outerShdw dist="17961" dir="2700000" algn="ctr" rotWithShape="0">
              <a:schemeClr val="bg2">
                <a:alpha val="74001"/>
              </a:schemeClr>
            </a:outerShdw>
          </a:effectLst>
        </p:spPr>
        <p:txBody>
          <a:bodyPr lIns="91354" tIns="45678" rIns="91354" bIns="45678"/>
          <a:lstStyle/>
          <a:p>
            <a:r>
              <a:rPr lang="es-ES_tradnl" altLang="es-MX"/>
              <a:t>Ocultando métodos no virtuales (C#)</a:t>
            </a:r>
          </a:p>
        </p:txBody>
      </p:sp>
      <p:sp>
        <p:nvSpPr>
          <p:cNvPr id="865283" name="Text Box 3">
            <a:extLst>
              <a:ext uri="{FF2B5EF4-FFF2-40B4-BE49-F238E27FC236}">
                <a16:creationId xmlns:a16="http://schemas.microsoft.com/office/drawing/2014/main" id="{E651D8CE-E49F-4152-90F8-374F7FAC0573}"/>
              </a:ext>
            </a:extLst>
          </p:cNvPr>
          <p:cNvSpPr txBox="1">
            <a:spLocks noChangeArrowheads="1"/>
          </p:cNvSpPr>
          <p:nvPr/>
        </p:nvSpPr>
        <p:spPr bwMode="auto">
          <a:xfrm>
            <a:off x="1143000" y="1828800"/>
            <a:ext cx="6248400" cy="3675063"/>
          </a:xfrm>
          <a:prstGeom prst="rect">
            <a:avLst/>
          </a:prstGeom>
          <a:solidFill>
            <a:schemeClr val="tx1"/>
          </a:solidFill>
          <a:ln w="12700"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CR" altLang="es-MX" sz="1800" b="0">
                <a:solidFill>
                  <a:srgbClr val="0000FF"/>
                </a:solidFill>
                <a:effectLst/>
                <a:latin typeface="Courier New" panose="02070309020205020404" pitchFamily="49" charset="0"/>
                <a:cs typeface="Courier New" panose="02070309020205020404" pitchFamily="49" charset="0"/>
              </a:rPr>
              <a:t>class </a:t>
            </a:r>
            <a:r>
              <a:rPr lang="es-CR" altLang="es-MX" sz="1800" b="0">
                <a:solidFill>
                  <a:schemeClr val="bg2"/>
                </a:solidFill>
                <a:effectLst/>
                <a:latin typeface="Courier New" panose="02070309020205020404" pitchFamily="49" charset="0"/>
                <a:cs typeface="Courier New" panose="02070309020205020404" pitchFamily="49" charset="0"/>
              </a:rPr>
              <a:t>MyBaseClass</a:t>
            </a:r>
          </a:p>
          <a:p>
            <a:r>
              <a:rPr lang="es-CR" altLang="es-MX" sz="1800" b="0">
                <a:solidFill>
                  <a:schemeClr val="bg2"/>
                </a:solidFill>
                <a:effectLst/>
                <a:latin typeface="Courier New" panose="02070309020205020404" pitchFamily="49" charset="0"/>
                <a:cs typeface="Courier New" panose="02070309020205020404" pitchFamily="49" charset="0"/>
              </a:rPr>
              <a:t>{</a:t>
            </a:r>
          </a:p>
          <a:p>
            <a:r>
              <a:rPr lang="es-CR" altLang="es-MX" sz="1800" b="0">
                <a:solidFill>
                  <a:srgbClr val="0000FF"/>
                </a:solidFill>
                <a:effectLst/>
                <a:latin typeface="Courier New" panose="02070309020205020404" pitchFamily="49" charset="0"/>
                <a:cs typeface="Courier New" panose="02070309020205020404" pitchFamily="49" charset="0"/>
              </a:rPr>
              <a:t>	public void </a:t>
            </a:r>
            <a:r>
              <a:rPr lang="es-CR" altLang="es-MX" sz="1800" b="0">
                <a:solidFill>
                  <a:schemeClr val="bg2"/>
                </a:solidFill>
                <a:effectLst/>
                <a:latin typeface="Courier New" panose="02070309020205020404" pitchFamily="49" charset="0"/>
                <a:cs typeface="Courier New" panose="02070309020205020404" pitchFamily="49" charset="0"/>
              </a:rPr>
              <a:t>MyMethod()</a:t>
            </a:r>
          </a:p>
          <a:p>
            <a:r>
              <a:rPr lang="es-CR" altLang="es-MX" sz="1800" b="0">
                <a:solidFill>
                  <a:schemeClr val="bg2"/>
                </a:solidFill>
                <a:effectLst/>
                <a:latin typeface="Courier New" panose="02070309020205020404" pitchFamily="49" charset="0"/>
                <a:cs typeface="Courier New" panose="02070309020205020404" pitchFamily="49" charset="0"/>
              </a:rPr>
              <a:t>	{}</a:t>
            </a:r>
          </a:p>
          <a:p>
            <a:r>
              <a:rPr lang="es-CR" altLang="es-MX" sz="1800" b="0">
                <a:solidFill>
                  <a:schemeClr val="bg2"/>
                </a:solidFill>
                <a:effectLst/>
                <a:latin typeface="Courier New" panose="02070309020205020404" pitchFamily="49" charset="0"/>
                <a:cs typeface="Courier New" panose="02070309020205020404" pitchFamily="49" charset="0"/>
              </a:rPr>
              <a:t>}</a:t>
            </a:r>
          </a:p>
          <a:p>
            <a:r>
              <a:rPr lang="es-CR" altLang="es-MX" sz="1800" b="0">
                <a:solidFill>
                  <a:srgbClr val="0000FF"/>
                </a:solidFill>
                <a:effectLst/>
                <a:latin typeface="Courier New" panose="02070309020205020404" pitchFamily="49" charset="0"/>
                <a:cs typeface="Courier New" panose="02070309020205020404" pitchFamily="49" charset="0"/>
              </a:rPr>
              <a:t>class </a:t>
            </a:r>
            <a:r>
              <a:rPr lang="es-CR" altLang="es-MX" sz="1800" b="0">
                <a:solidFill>
                  <a:schemeClr val="bg2"/>
                </a:solidFill>
                <a:effectLst/>
                <a:latin typeface="Courier New" panose="02070309020205020404" pitchFamily="49" charset="0"/>
                <a:cs typeface="Courier New" panose="02070309020205020404" pitchFamily="49" charset="0"/>
              </a:rPr>
              <a:t>MyDerivedClass: MyBaseClass</a:t>
            </a:r>
          </a:p>
          <a:p>
            <a:r>
              <a:rPr lang="es-CR" altLang="es-MX" sz="1800" b="0">
                <a:solidFill>
                  <a:schemeClr val="bg2"/>
                </a:solidFill>
                <a:effectLst/>
                <a:latin typeface="Courier New" panose="02070309020205020404" pitchFamily="49" charset="0"/>
                <a:cs typeface="Courier New" panose="02070309020205020404" pitchFamily="49" charset="0"/>
              </a:rPr>
              <a:t>{</a:t>
            </a:r>
          </a:p>
          <a:p>
            <a:r>
              <a:rPr lang="es-CR" altLang="es-MX" sz="1800" b="0">
                <a:solidFill>
                  <a:srgbClr val="0000FF"/>
                </a:solidFill>
                <a:effectLst/>
                <a:latin typeface="Courier New" panose="02070309020205020404" pitchFamily="49" charset="0"/>
                <a:cs typeface="Courier New" panose="02070309020205020404" pitchFamily="49" charset="0"/>
              </a:rPr>
              <a:t>	new public virtual void </a:t>
            </a:r>
            <a:r>
              <a:rPr lang="es-CR" altLang="es-MX" sz="1800" b="0">
                <a:solidFill>
                  <a:schemeClr val="bg2"/>
                </a:solidFill>
                <a:effectLst/>
                <a:latin typeface="Courier New" panose="02070309020205020404" pitchFamily="49" charset="0"/>
                <a:cs typeface="Courier New" panose="02070309020205020404" pitchFamily="49" charset="0"/>
              </a:rPr>
              <a:t>MyMethod(){}</a:t>
            </a:r>
          </a:p>
          <a:p>
            <a:r>
              <a:rPr lang="es-CR" altLang="es-MX" sz="1800" b="0">
                <a:solidFill>
                  <a:schemeClr val="bg2"/>
                </a:solidFill>
                <a:effectLst/>
                <a:latin typeface="Courier New" panose="02070309020205020404" pitchFamily="49" charset="0"/>
                <a:cs typeface="Courier New" panose="02070309020205020404" pitchFamily="49" charset="0"/>
              </a:rPr>
              <a:t>}</a:t>
            </a:r>
          </a:p>
          <a:p>
            <a:r>
              <a:rPr lang="es-CR" altLang="es-MX" sz="1800" b="0">
                <a:solidFill>
                  <a:srgbClr val="0000FF"/>
                </a:solidFill>
                <a:effectLst/>
                <a:latin typeface="Courier New" panose="02070309020205020404" pitchFamily="49" charset="0"/>
                <a:cs typeface="Courier New" panose="02070309020205020404" pitchFamily="49" charset="0"/>
              </a:rPr>
              <a:t>class </a:t>
            </a:r>
            <a:r>
              <a:rPr lang="es-CR" altLang="es-MX" sz="1800" b="0">
                <a:solidFill>
                  <a:schemeClr val="bg2"/>
                </a:solidFill>
                <a:effectLst/>
                <a:latin typeface="Courier New" panose="02070309020205020404" pitchFamily="49" charset="0"/>
                <a:cs typeface="Courier New" panose="02070309020205020404" pitchFamily="49" charset="0"/>
              </a:rPr>
              <a:t>ThirdLevel: MyDerivedClass</a:t>
            </a:r>
          </a:p>
          <a:p>
            <a:r>
              <a:rPr lang="es-CR" altLang="es-MX" sz="1800" b="0">
                <a:solidFill>
                  <a:schemeClr val="bg2"/>
                </a:solidFill>
                <a:effectLst/>
                <a:latin typeface="Courier New" panose="02070309020205020404" pitchFamily="49" charset="0"/>
                <a:cs typeface="Courier New" panose="02070309020205020404" pitchFamily="49" charset="0"/>
              </a:rPr>
              <a:t>{</a:t>
            </a:r>
          </a:p>
          <a:p>
            <a:r>
              <a:rPr lang="es-CR" altLang="es-MX" sz="1800" b="0">
                <a:solidFill>
                  <a:srgbClr val="0000FF"/>
                </a:solidFill>
                <a:effectLst/>
                <a:latin typeface="Courier New" panose="02070309020205020404" pitchFamily="49" charset="0"/>
                <a:cs typeface="Courier New" panose="02070309020205020404" pitchFamily="49" charset="0"/>
              </a:rPr>
              <a:t>	public override void </a:t>
            </a:r>
            <a:r>
              <a:rPr lang="es-CR" altLang="es-MX" sz="1800" b="0">
                <a:solidFill>
                  <a:schemeClr val="bg2"/>
                </a:solidFill>
                <a:effectLst/>
                <a:latin typeface="Courier New" panose="02070309020205020404" pitchFamily="49" charset="0"/>
                <a:cs typeface="Courier New" panose="02070309020205020404" pitchFamily="49" charset="0"/>
              </a:rPr>
              <a:t>MyMethod(){}</a:t>
            </a:r>
          </a:p>
          <a:p>
            <a:r>
              <a:rPr lang="es-CR" altLang="es-MX" sz="1800" b="0">
                <a:solidFill>
                  <a:schemeClr val="bg2"/>
                </a:solidFill>
                <a:effectLst/>
                <a:latin typeface="Courier New" panose="02070309020205020404" pitchFamily="49" charset="0"/>
                <a:cs typeface="Courier New" panose="02070309020205020404" pitchFamily="49" charset="0"/>
              </a:rPr>
              <a:t>}</a:t>
            </a:r>
          </a:p>
        </p:txBody>
      </p:sp>
      <p:sp>
        <p:nvSpPr>
          <p:cNvPr id="865284" name="Text Box 4">
            <a:extLst>
              <a:ext uri="{FF2B5EF4-FFF2-40B4-BE49-F238E27FC236}">
                <a16:creationId xmlns:a16="http://schemas.microsoft.com/office/drawing/2014/main" id="{70D36253-E546-441E-8598-E217B937B7CE}"/>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7330" name="Rectangle 2">
            <a:extLst>
              <a:ext uri="{FF2B5EF4-FFF2-40B4-BE49-F238E27FC236}">
                <a16:creationId xmlns:a16="http://schemas.microsoft.com/office/drawing/2014/main" id="{BD537381-609F-4D6F-8B4F-5E01D0FE53A7}"/>
              </a:ext>
            </a:extLst>
          </p:cNvPr>
          <p:cNvSpPr>
            <a:spLocks noGrp="1" noChangeArrowheads="1"/>
          </p:cNvSpPr>
          <p:nvPr>
            <p:ph type="title"/>
          </p:nvPr>
        </p:nvSpPr>
        <p:spPr>
          <a:xfrm>
            <a:off x="381000" y="228600"/>
            <a:ext cx="8393113" cy="1079500"/>
          </a:xfrm>
          <a:noFill/>
          <a:ln/>
          <a:effectLst>
            <a:outerShdw dist="17961" dir="2700000" algn="ctr" rotWithShape="0">
              <a:schemeClr val="bg2">
                <a:alpha val="74001"/>
              </a:schemeClr>
            </a:outerShdw>
          </a:effectLst>
        </p:spPr>
        <p:txBody>
          <a:bodyPr lIns="91354" tIns="45678" rIns="91354" bIns="45678"/>
          <a:lstStyle/>
          <a:p>
            <a:r>
              <a:rPr lang="es-ES_tradnl" altLang="es-MX"/>
              <a:t>Ocultando métodos no virtuales </a:t>
            </a:r>
            <a:r>
              <a:rPr lang="es-ES_tradnl" altLang="es-MX">
                <a:sym typeface="Wingdings" panose="05000000000000000000" pitchFamily="2" charset="2"/>
              </a:rPr>
              <a:t>(VB.NET)</a:t>
            </a:r>
          </a:p>
        </p:txBody>
      </p:sp>
      <p:sp>
        <p:nvSpPr>
          <p:cNvPr id="867331" name="Text Box 3">
            <a:extLst>
              <a:ext uri="{FF2B5EF4-FFF2-40B4-BE49-F238E27FC236}">
                <a16:creationId xmlns:a16="http://schemas.microsoft.com/office/drawing/2014/main" id="{D862EF01-9DD4-4711-B98D-ED154A0F361C}"/>
              </a:ext>
            </a:extLst>
          </p:cNvPr>
          <p:cNvSpPr txBox="1">
            <a:spLocks noChangeArrowheads="1"/>
          </p:cNvSpPr>
          <p:nvPr/>
        </p:nvSpPr>
        <p:spPr bwMode="auto">
          <a:xfrm>
            <a:off x="1219200" y="1524000"/>
            <a:ext cx="6248400" cy="4505325"/>
          </a:xfrm>
          <a:prstGeom prst="rect">
            <a:avLst/>
          </a:prstGeom>
          <a:solidFill>
            <a:schemeClr val="tx1"/>
          </a:solidFill>
          <a:ln w="12700"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CR" altLang="es-MX" sz="1600" b="0">
                <a:solidFill>
                  <a:srgbClr val="0000FF"/>
                </a:solidFill>
                <a:effectLst/>
                <a:latin typeface="Courier New" panose="02070309020205020404" pitchFamily="49" charset="0"/>
                <a:cs typeface="Courier New" panose="02070309020205020404" pitchFamily="49" charset="0"/>
              </a:rPr>
              <a:t>Class </a:t>
            </a:r>
            <a:r>
              <a:rPr lang="es-CR" altLang="es-MX" sz="1600" b="0">
                <a:solidFill>
                  <a:schemeClr val="bg2"/>
                </a:solidFill>
                <a:effectLst/>
                <a:latin typeface="Courier New" panose="02070309020205020404" pitchFamily="49" charset="0"/>
                <a:cs typeface="Courier New" panose="02070309020205020404" pitchFamily="49" charset="0"/>
              </a:rPr>
              <a:t>MyBaseClass</a:t>
            </a:r>
          </a:p>
          <a:p>
            <a:r>
              <a:rPr lang="es-CR" altLang="es-MX" sz="1600" b="0">
                <a:solidFill>
                  <a:srgbClr val="0000FF"/>
                </a:solidFill>
                <a:effectLst/>
                <a:latin typeface="Courier New" panose="02070309020205020404" pitchFamily="49" charset="0"/>
                <a:cs typeface="Courier New" panose="02070309020205020404" pitchFamily="49" charset="0"/>
              </a:rPr>
              <a:t>    Public Sub </a:t>
            </a:r>
            <a:r>
              <a:rPr lang="es-CR" altLang="es-MX" sz="1600" b="0">
                <a:solidFill>
                  <a:schemeClr val="bg2"/>
                </a:solidFill>
                <a:effectLst/>
                <a:latin typeface="Courier New" panose="02070309020205020404" pitchFamily="49" charset="0"/>
                <a:cs typeface="Courier New" panose="02070309020205020404" pitchFamily="49" charset="0"/>
              </a:rPr>
              <a:t>MyMethod()</a:t>
            </a:r>
          </a:p>
          <a:p>
            <a:r>
              <a:rPr lang="es-CR" altLang="es-MX" sz="1600" b="0">
                <a:solidFill>
                  <a:srgbClr val="0000FF"/>
                </a:solidFill>
                <a:effectLst/>
                <a:latin typeface="Courier New" panose="02070309020205020404" pitchFamily="49" charset="0"/>
                <a:cs typeface="Courier New" panose="02070309020205020404" pitchFamily="49" charset="0"/>
              </a:rPr>
              <a:t>    End Sub</a:t>
            </a:r>
          </a:p>
          <a:p>
            <a:r>
              <a:rPr lang="es-CR" altLang="es-MX" sz="1600" b="0">
                <a:solidFill>
                  <a:srgbClr val="0000FF"/>
                </a:solidFill>
                <a:effectLst/>
                <a:latin typeface="Courier New" panose="02070309020205020404" pitchFamily="49" charset="0"/>
                <a:cs typeface="Courier New" panose="02070309020205020404" pitchFamily="49" charset="0"/>
              </a:rPr>
              <a:t>End Class</a:t>
            </a:r>
          </a:p>
          <a:p>
            <a:endParaRPr lang="es-CR" altLang="es-MX" sz="1600" b="0">
              <a:solidFill>
                <a:srgbClr val="0000FF"/>
              </a:solidFill>
              <a:effectLst/>
              <a:latin typeface="Courier New" panose="02070309020205020404" pitchFamily="49" charset="0"/>
              <a:cs typeface="Courier New" panose="02070309020205020404" pitchFamily="49" charset="0"/>
            </a:endParaRPr>
          </a:p>
          <a:p>
            <a:r>
              <a:rPr lang="es-CR" altLang="es-MX" sz="1600" b="0">
                <a:solidFill>
                  <a:srgbClr val="0000FF"/>
                </a:solidFill>
                <a:effectLst/>
                <a:latin typeface="Courier New" panose="02070309020205020404" pitchFamily="49" charset="0"/>
                <a:cs typeface="Courier New" panose="02070309020205020404" pitchFamily="49" charset="0"/>
              </a:rPr>
              <a:t>Class </a:t>
            </a:r>
            <a:r>
              <a:rPr lang="es-CR" altLang="es-MX" sz="1600" b="0">
                <a:solidFill>
                  <a:schemeClr val="bg2"/>
                </a:solidFill>
                <a:effectLst/>
                <a:latin typeface="Courier New" panose="02070309020205020404" pitchFamily="49" charset="0"/>
                <a:cs typeface="Courier New" panose="02070309020205020404" pitchFamily="49" charset="0"/>
              </a:rPr>
              <a:t>MyDerivedClass</a:t>
            </a:r>
          </a:p>
          <a:p>
            <a:r>
              <a:rPr lang="es-CR" altLang="es-MX" sz="1600" b="0">
                <a:solidFill>
                  <a:srgbClr val="0000FF"/>
                </a:solidFill>
                <a:effectLst/>
                <a:latin typeface="Courier New" panose="02070309020205020404" pitchFamily="49" charset="0"/>
                <a:cs typeface="Courier New" panose="02070309020205020404" pitchFamily="49" charset="0"/>
              </a:rPr>
              <a:t>    Inherits </a:t>
            </a:r>
            <a:r>
              <a:rPr lang="es-CR" altLang="es-MX" sz="1600" b="0">
                <a:solidFill>
                  <a:schemeClr val="bg2"/>
                </a:solidFill>
                <a:effectLst/>
                <a:latin typeface="Courier New" panose="02070309020205020404" pitchFamily="49" charset="0"/>
                <a:cs typeface="Courier New" panose="02070309020205020404" pitchFamily="49" charset="0"/>
              </a:rPr>
              <a:t>MyBaseClass</a:t>
            </a:r>
          </a:p>
          <a:p>
            <a:endParaRPr lang="es-CR" altLang="es-MX" sz="1600" b="0">
              <a:solidFill>
                <a:srgbClr val="0000FF"/>
              </a:solidFill>
              <a:effectLst/>
              <a:latin typeface="Courier New" panose="02070309020205020404" pitchFamily="49" charset="0"/>
              <a:cs typeface="Courier New" panose="02070309020205020404" pitchFamily="49" charset="0"/>
            </a:endParaRPr>
          </a:p>
          <a:p>
            <a:r>
              <a:rPr lang="es-CR" altLang="es-MX" sz="1600" b="0">
                <a:solidFill>
                  <a:srgbClr val="0000FF"/>
                </a:solidFill>
                <a:effectLst/>
                <a:latin typeface="Courier New" panose="02070309020205020404" pitchFamily="49" charset="0"/>
                <a:cs typeface="Courier New" panose="02070309020205020404" pitchFamily="49" charset="0"/>
              </a:rPr>
              <a:t>    Public Overridable Shadows Sub </a:t>
            </a:r>
            <a:r>
              <a:rPr lang="es-CR" altLang="es-MX" sz="1600" b="0">
                <a:solidFill>
                  <a:schemeClr val="bg2"/>
                </a:solidFill>
                <a:effectLst/>
                <a:latin typeface="Courier New" panose="02070309020205020404" pitchFamily="49" charset="0"/>
                <a:cs typeface="Courier New" panose="02070309020205020404" pitchFamily="49" charset="0"/>
              </a:rPr>
              <a:t>MyMethod()</a:t>
            </a:r>
          </a:p>
          <a:p>
            <a:r>
              <a:rPr lang="es-CR" altLang="es-MX" sz="1600" b="0">
                <a:solidFill>
                  <a:srgbClr val="0000FF"/>
                </a:solidFill>
                <a:effectLst/>
                <a:latin typeface="Courier New" panose="02070309020205020404" pitchFamily="49" charset="0"/>
                <a:cs typeface="Courier New" panose="02070309020205020404" pitchFamily="49" charset="0"/>
              </a:rPr>
              <a:t>    End Sub</a:t>
            </a:r>
          </a:p>
          <a:p>
            <a:r>
              <a:rPr lang="es-CR" altLang="es-MX" sz="1600" b="0">
                <a:solidFill>
                  <a:srgbClr val="0000FF"/>
                </a:solidFill>
                <a:effectLst/>
                <a:latin typeface="Courier New" panose="02070309020205020404" pitchFamily="49" charset="0"/>
                <a:cs typeface="Courier New" panose="02070309020205020404" pitchFamily="49" charset="0"/>
              </a:rPr>
              <a:t>End Class</a:t>
            </a:r>
          </a:p>
          <a:p>
            <a:endParaRPr lang="es-CR" altLang="es-MX" sz="1600" b="0">
              <a:solidFill>
                <a:srgbClr val="0000FF"/>
              </a:solidFill>
              <a:effectLst/>
              <a:latin typeface="Courier New" panose="02070309020205020404" pitchFamily="49" charset="0"/>
              <a:cs typeface="Courier New" panose="02070309020205020404" pitchFamily="49" charset="0"/>
            </a:endParaRPr>
          </a:p>
          <a:p>
            <a:r>
              <a:rPr lang="es-CR" altLang="es-MX" sz="1600" b="0">
                <a:solidFill>
                  <a:srgbClr val="0000FF"/>
                </a:solidFill>
                <a:effectLst/>
                <a:latin typeface="Courier New" panose="02070309020205020404" pitchFamily="49" charset="0"/>
                <a:cs typeface="Courier New" panose="02070309020205020404" pitchFamily="49" charset="0"/>
              </a:rPr>
              <a:t>Class </a:t>
            </a:r>
            <a:r>
              <a:rPr lang="es-CR" altLang="es-MX" sz="1600" b="0">
                <a:solidFill>
                  <a:schemeClr val="bg2"/>
                </a:solidFill>
                <a:effectLst/>
                <a:latin typeface="Courier New" panose="02070309020205020404" pitchFamily="49" charset="0"/>
                <a:cs typeface="Courier New" panose="02070309020205020404" pitchFamily="49" charset="0"/>
              </a:rPr>
              <a:t>ThirdLevel</a:t>
            </a:r>
          </a:p>
          <a:p>
            <a:r>
              <a:rPr lang="es-CR" altLang="es-MX" sz="1600" b="0">
                <a:solidFill>
                  <a:srgbClr val="0000FF"/>
                </a:solidFill>
                <a:effectLst/>
                <a:latin typeface="Courier New" panose="02070309020205020404" pitchFamily="49" charset="0"/>
                <a:cs typeface="Courier New" panose="02070309020205020404" pitchFamily="49" charset="0"/>
              </a:rPr>
              <a:t>    Inherits </a:t>
            </a:r>
            <a:r>
              <a:rPr lang="es-CR" altLang="es-MX" sz="1600" b="0">
                <a:solidFill>
                  <a:schemeClr val="bg2"/>
                </a:solidFill>
                <a:effectLst/>
                <a:latin typeface="Courier New" panose="02070309020205020404" pitchFamily="49" charset="0"/>
                <a:cs typeface="Courier New" panose="02070309020205020404" pitchFamily="49" charset="0"/>
              </a:rPr>
              <a:t>MyDerivedClass</a:t>
            </a:r>
          </a:p>
          <a:p>
            <a:endParaRPr lang="es-CR" altLang="es-MX" sz="1600" b="0">
              <a:solidFill>
                <a:srgbClr val="0000FF"/>
              </a:solidFill>
              <a:effectLst/>
              <a:latin typeface="Courier New" panose="02070309020205020404" pitchFamily="49" charset="0"/>
              <a:cs typeface="Courier New" panose="02070309020205020404" pitchFamily="49" charset="0"/>
            </a:endParaRPr>
          </a:p>
          <a:p>
            <a:r>
              <a:rPr lang="es-CR" altLang="es-MX" sz="1600" b="0">
                <a:solidFill>
                  <a:srgbClr val="0000FF"/>
                </a:solidFill>
                <a:effectLst/>
                <a:latin typeface="Courier New" panose="02070309020205020404" pitchFamily="49" charset="0"/>
                <a:cs typeface="Courier New" panose="02070309020205020404" pitchFamily="49" charset="0"/>
              </a:rPr>
              <a:t>    Public Overrides Sub </a:t>
            </a:r>
            <a:r>
              <a:rPr lang="es-CR" altLang="es-MX" sz="1600" b="0">
                <a:solidFill>
                  <a:schemeClr val="bg2"/>
                </a:solidFill>
                <a:effectLst/>
                <a:latin typeface="Courier New" panose="02070309020205020404" pitchFamily="49" charset="0"/>
                <a:cs typeface="Courier New" panose="02070309020205020404" pitchFamily="49" charset="0"/>
              </a:rPr>
              <a:t>MyMethod()</a:t>
            </a:r>
          </a:p>
          <a:p>
            <a:r>
              <a:rPr lang="es-CR" altLang="es-MX" sz="1600" b="0">
                <a:solidFill>
                  <a:srgbClr val="0000FF"/>
                </a:solidFill>
                <a:effectLst/>
                <a:latin typeface="Courier New" panose="02070309020205020404" pitchFamily="49" charset="0"/>
                <a:cs typeface="Courier New" panose="02070309020205020404" pitchFamily="49" charset="0"/>
              </a:rPr>
              <a:t>    End Sub</a:t>
            </a:r>
          </a:p>
          <a:p>
            <a:r>
              <a:rPr lang="es-CR" altLang="es-MX" sz="1600" b="0">
                <a:solidFill>
                  <a:srgbClr val="0000FF"/>
                </a:solidFill>
                <a:effectLst/>
                <a:latin typeface="Courier New" panose="02070309020205020404" pitchFamily="49" charset="0"/>
                <a:cs typeface="Courier New" panose="02070309020205020404" pitchFamily="49" charset="0"/>
              </a:rPr>
              <a:t>End Class</a:t>
            </a:r>
          </a:p>
        </p:txBody>
      </p:sp>
      <p:sp>
        <p:nvSpPr>
          <p:cNvPr id="867332" name="Text Box 4">
            <a:extLst>
              <a:ext uri="{FF2B5EF4-FFF2-40B4-BE49-F238E27FC236}">
                <a16:creationId xmlns:a16="http://schemas.microsoft.com/office/drawing/2014/main" id="{16BC0D1F-770E-4F38-92B5-5A5A1B51784A}"/>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178" name="Rectangle 2">
            <a:extLst>
              <a:ext uri="{FF2B5EF4-FFF2-40B4-BE49-F238E27FC236}">
                <a16:creationId xmlns:a16="http://schemas.microsoft.com/office/drawing/2014/main" id="{92BD0F99-FB96-48D2-AA46-D07F5A49C5A3}"/>
              </a:ext>
            </a:extLst>
          </p:cNvPr>
          <p:cNvSpPr>
            <a:spLocks noGrp="1" noChangeArrowheads="1"/>
          </p:cNvSpPr>
          <p:nvPr>
            <p:ph type="title"/>
          </p:nvPr>
        </p:nvSpPr>
        <p:spPr>
          <a:xfrm>
            <a:off x="381000" y="228600"/>
            <a:ext cx="8570913" cy="750888"/>
          </a:xfrm>
        </p:spPr>
        <p:txBody>
          <a:bodyPr/>
          <a:lstStyle/>
          <a:p>
            <a:r>
              <a:rPr lang="es-AR" altLang="es-MX" sz="4800"/>
              <a:t>Agenda</a:t>
            </a:r>
            <a:endParaRPr lang="en-US" altLang="es-MX" sz="4800"/>
          </a:p>
        </p:txBody>
      </p:sp>
      <p:sp>
        <p:nvSpPr>
          <p:cNvPr id="690179" name="Rectangle 3">
            <a:extLst>
              <a:ext uri="{FF2B5EF4-FFF2-40B4-BE49-F238E27FC236}">
                <a16:creationId xmlns:a16="http://schemas.microsoft.com/office/drawing/2014/main" id="{A51717A7-E0D4-43C8-BEBD-0383DD713142}"/>
              </a:ext>
            </a:extLst>
          </p:cNvPr>
          <p:cNvSpPr>
            <a:spLocks noGrp="1" noChangeArrowheads="1"/>
          </p:cNvSpPr>
          <p:nvPr>
            <p:ph type="body" idx="1"/>
          </p:nvPr>
        </p:nvSpPr>
        <p:spPr>
          <a:xfrm>
            <a:off x="381000" y="1416050"/>
            <a:ext cx="8578850" cy="4262438"/>
          </a:xfrm>
        </p:spPr>
        <p:txBody>
          <a:bodyPr/>
          <a:lstStyle/>
          <a:p>
            <a:r>
              <a:rPr lang="es-ES" altLang="es-MX">
                <a:solidFill>
                  <a:schemeClr val="tx2"/>
                </a:solidFill>
              </a:rPr>
              <a:t>Conversión de tipos</a:t>
            </a:r>
          </a:p>
          <a:p>
            <a:r>
              <a:rPr lang="es-ES" altLang="es-MX"/>
              <a:t>POO y Sintaxis</a:t>
            </a:r>
          </a:p>
          <a:p>
            <a:pPr lvl="1"/>
            <a:r>
              <a:rPr lang="es-ES" altLang="es-MX"/>
              <a:t>Clases, Métodos </a:t>
            </a:r>
          </a:p>
          <a:p>
            <a:pPr lvl="1"/>
            <a:r>
              <a:rPr lang="es-ES" altLang="es-MX"/>
              <a:t>Herencia y Constructores</a:t>
            </a:r>
          </a:p>
          <a:p>
            <a:pPr lvl="1"/>
            <a:r>
              <a:rPr lang="es-ES" altLang="es-MX"/>
              <a:t>Partial Classes</a:t>
            </a:r>
          </a:p>
          <a:p>
            <a:pPr lvl="1"/>
            <a:r>
              <a:rPr lang="es-ES" altLang="es-MX"/>
              <a:t>Ocultamiento</a:t>
            </a:r>
          </a:p>
          <a:p>
            <a:pPr lvl="1"/>
            <a:r>
              <a:rPr lang="es-ES" altLang="es-MX"/>
              <a:t>Clases Abstractas e Interfaces</a:t>
            </a:r>
          </a:p>
          <a:p>
            <a:r>
              <a:rPr lang="es-ES" altLang="es-MX"/>
              <a:t>Class Designer</a:t>
            </a:r>
            <a:endParaRPr lang="en-US" altLang="es-MX"/>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9378" name="Rectangle 2">
            <a:extLst>
              <a:ext uri="{FF2B5EF4-FFF2-40B4-BE49-F238E27FC236}">
                <a16:creationId xmlns:a16="http://schemas.microsoft.com/office/drawing/2014/main" id="{A8CC2386-B464-4871-9F50-7C6D7A5F3910}"/>
              </a:ext>
            </a:extLst>
          </p:cNvPr>
          <p:cNvSpPr>
            <a:spLocks noGrp="1" noChangeArrowheads="1"/>
          </p:cNvSpPr>
          <p:nvPr>
            <p:ph type="title"/>
          </p:nvPr>
        </p:nvSpPr>
        <p:spPr>
          <a:xfrm>
            <a:off x="381000" y="228600"/>
            <a:ext cx="8393113" cy="585788"/>
          </a:xfrm>
          <a:noFill/>
          <a:ln/>
          <a:effectLst>
            <a:outerShdw dist="17961" dir="2700000" algn="ctr" rotWithShape="0">
              <a:schemeClr val="bg2">
                <a:alpha val="74001"/>
              </a:schemeClr>
            </a:outerShdw>
          </a:effectLst>
        </p:spPr>
        <p:txBody>
          <a:bodyPr lIns="91354" tIns="45678" rIns="91354" bIns="45678"/>
          <a:lstStyle/>
          <a:p>
            <a:r>
              <a:rPr lang="es-ES_tradnl" altLang="es-MX"/>
              <a:t>Ocultando campos</a:t>
            </a:r>
          </a:p>
        </p:txBody>
      </p:sp>
      <p:sp>
        <p:nvSpPr>
          <p:cNvPr id="869379" name="Text Box 3">
            <a:extLst>
              <a:ext uri="{FF2B5EF4-FFF2-40B4-BE49-F238E27FC236}">
                <a16:creationId xmlns:a16="http://schemas.microsoft.com/office/drawing/2014/main" id="{AE872AE4-2DDA-4247-9CC3-DEB5A67D9C1D}"/>
              </a:ext>
            </a:extLst>
          </p:cNvPr>
          <p:cNvSpPr txBox="1">
            <a:spLocks noChangeArrowheads="1"/>
          </p:cNvSpPr>
          <p:nvPr/>
        </p:nvSpPr>
        <p:spPr bwMode="auto">
          <a:xfrm>
            <a:off x="152400" y="1600200"/>
            <a:ext cx="4267200" cy="4016375"/>
          </a:xfrm>
          <a:prstGeom prst="rect">
            <a:avLst/>
          </a:prstGeom>
          <a:solidFill>
            <a:schemeClr val="tx1"/>
          </a:solidFill>
          <a:ln w="12700"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CR" altLang="es-MX" sz="1600" b="0">
                <a:solidFill>
                  <a:srgbClr val="0000FF"/>
                </a:solidFill>
                <a:effectLst/>
                <a:latin typeface="Courier New" panose="02070309020205020404" pitchFamily="49" charset="0"/>
                <a:cs typeface="Courier New" panose="02070309020205020404" pitchFamily="49" charset="0"/>
              </a:rPr>
              <a:t>class </a:t>
            </a:r>
            <a:r>
              <a:rPr lang="es-CR" altLang="es-MX" sz="1600" b="0">
                <a:solidFill>
                  <a:schemeClr val="bg2"/>
                </a:solidFill>
                <a:effectLst/>
                <a:latin typeface="Courier New" panose="02070309020205020404" pitchFamily="49" charset="0"/>
                <a:cs typeface="Courier New" panose="02070309020205020404" pitchFamily="49" charset="0"/>
              </a:rPr>
              <a:t>MyBaseClass</a:t>
            </a:r>
          </a:p>
          <a:p>
            <a:r>
              <a:rPr lang="es-CR" altLang="es-MX" sz="1600" b="0">
                <a:solidFill>
                  <a:schemeClr val="bg2"/>
                </a:solidFill>
                <a:effectLst/>
                <a:latin typeface="Courier New" panose="02070309020205020404" pitchFamily="49" charset="0"/>
                <a:cs typeface="Courier New" panose="02070309020205020404" pitchFamily="49" charset="0"/>
              </a:rPr>
              <a:t>{</a:t>
            </a:r>
          </a:p>
          <a:p>
            <a:r>
              <a:rPr lang="es-CR" altLang="es-MX" sz="1600" b="0">
                <a:solidFill>
                  <a:srgbClr val="0000FF"/>
                </a:solidFill>
                <a:effectLst/>
                <a:latin typeface="Courier New" panose="02070309020205020404" pitchFamily="49" charset="0"/>
                <a:cs typeface="Courier New" panose="02070309020205020404" pitchFamily="49" charset="0"/>
              </a:rPr>
              <a:t>	public int </a:t>
            </a:r>
            <a:r>
              <a:rPr lang="es-CR" altLang="es-MX" sz="1600" b="0">
                <a:solidFill>
                  <a:schemeClr val="bg2"/>
                </a:solidFill>
                <a:effectLst/>
                <a:latin typeface="Courier New" panose="02070309020205020404" pitchFamily="49" charset="0"/>
                <a:cs typeface="Courier New" panose="02070309020205020404" pitchFamily="49" charset="0"/>
              </a:rPr>
              <a:t>i;</a:t>
            </a:r>
          </a:p>
          <a:p>
            <a:r>
              <a:rPr lang="es-CR" altLang="es-MX" sz="1600" b="0">
                <a:solidFill>
                  <a:schemeClr val="bg2"/>
                </a:solidFill>
                <a:effectLst/>
                <a:latin typeface="Courier New" panose="02070309020205020404" pitchFamily="49" charset="0"/>
                <a:cs typeface="Courier New" panose="02070309020205020404" pitchFamily="49" charset="0"/>
              </a:rPr>
              <a:t>}</a:t>
            </a:r>
          </a:p>
          <a:p>
            <a:r>
              <a:rPr lang="es-CR" altLang="es-MX" sz="1600" b="0">
                <a:solidFill>
                  <a:srgbClr val="0000FF"/>
                </a:solidFill>
                <a:effectLst/>
                <a:latin typeface="Courier New" panose="02070309020205020404" pitchFamily="49" charset="0"/>
                <a:cs typeface="Courier New" panose="02070309020205020404" pitchFamily="49" charset="0"/>
              </a:rPr>
              <a:t>class </a:t>
            </a:r>
            <a:r>
              <a:rPr lang="es-CR" altLang="es-MX" sz="1600" b="0">
                <a:solidFill>
                  <a:schemeClr val="bg2"/>
                </a:solidFill>
                <a:effectLst/>
                <a:latin typeface="Courier New" panose="02070309020205020404" pitchFamily="49" charset="0"/>
                <a:cs typeface="Courier New" panose="02070309020205020404" pitchFamily="49" charset="0"/>
              </a:rPr>
              <a:t>MyDerivedClass: MyBaseClass</a:t>
            </a:r>
          </a:p>
          <a:p>
            <a:r>
              <a:rPr lang="es-CR" altLang="es-MX" sz="1600" b="0">
                <a:solidFill>
                  <a:schemeClr val="bg2"/>
                </a:solidFill>
                <a:effectLst/>
                <a:latin typeface="Courier New" panose="02070309020205020404" pitchFamily="49" charset="0"/>
                <a:cs typeface="Courier New" panose="02070309020205020404" pitchFamily="49" charset="0"/>
              </a:rPr>
              <a:t>{</a:t>
            </a:r>
          </a:p>
          <a:p>
            <a:r>
              <a:rPr lang="es-CR" altLang="es-MX" sz="1600" b="0">
                <a:solidFill>
                  <a:srgbClr val="0000FF"/>
                </a:solidFill>
                <a:effectLst/>
                <a:latin typeface="Courier New" panose="02070309020205020404" pitchFamily="49" charset="0"/>
                <a:cs typeface="Courier New" panose="02070309020205020404" pitchFamily="49" charset="0"/>
              </a:rPr>
              <a:t>	new public </a:t>
            </a:r>
            <a:r>
              <a:rPr lang="es-CR" altLang="es-MX" sz="1600" b="0">
                <a:solidFill>
                  <a:schemeClr val="bg2"/>
                </a:solidFill>
                <a:effectLst/>
                <a:latin typeface="Courier New" panose="02070309020205020404" pitchFamily="49" charset="0"/>
                <a:cs typeface="Courier New" panose="02070309020205020404" pitchFamily="49" charset="0"/>
              </a:rPr>
              <a:t>int i;</a:t>
            </a:r>
          </a:p>
          <a:p>
            <a:r>
              <a:rPr lang="es-CR" altLang="es-MX" sz="1600" b="0">
                <a:solidFill>
                  <a:schemeClr val="bg2"/>
                </a:solidFill>
                <a:effectLst/>
                <a:latin typeface="Courier New" panose="02070309020205020404" pitchFamily="49" charset="0"/>
                <a:cs typeface="Courier New" panose="02070309020205020404" pitchFamily="49" charset="0"/>
              </a:rPr>
              <a:t>}</a:t>
            </a:r>
          </a:p>
          <a:p>
            <a:r>
              <a:rPr lang="es-CR" altLang="es-MX" sz="1600" b="0">
                <a:solidFill>
                  <a:srgbClr val="0000FF"/>
                </a:solidFill>
                <a:effectLst/>
                <a:latin typeface="Courier New" panose="02070309020205020404" pitchFamily="49" charset="0"/>
                <a:cs typeface="Courier New" panose="02070309020205020404" pitchFamily="49" charset="0"/>
              </a:rPr>
              <a:t>class </a:t>
            </a:r>
            <a:r>
              <a:rPr lang="es-CR" altLang="es-MX" sz="1600" b="0">
                <a:solidFill>
                  <a:schemeClr val="bg2"/>
                </a:solidFill>
                <a:effectLst/>
                <a:latin typeface="Courier New" panose="02070309020205020404" pitchFamily="49" charset="0"/>
                <a:cs typeface="Courier New" panose="02070309020205020404" pitchFamily="49" charset="0"/>
              </a:rPr>
              <a:t>ThirdLevel: MyDerivedClass</a:t>
            </a:r>
          </a:p>
          <a:p>
            <a:r>
              <a:rPr lang="es-CR" altLang="es-MX" sz="1600" b="0">
                <a:solidFill>
                  <a:schemeClr val="bg2"/>
                </a:solidFill>
                <a:effectLst/>
                <a:latin typeface="Courier New" panose="02070309020205020404" pitchFamily="49" charset="0"/>
                <a:cs typeface="Courier New" panose="02070309020205020404" pitchFamily="49" charset="0"/>
              </a:rPr>
              <a:t>{</a:t>
            </a:r>
          </a:p>
          <a:p>
            <a:r>
              <a:rPr lang="es-CR" altLang="es-MX" sz="1600" b="0">
                <a:solidFill>
                  <a:srgbClr val="0000FF"/>
                </a:solidFill>
                <a:effectLst/>
                <a:latin typeface="Courier New" panose="02070309020205020404" pitchFamily="49" charset="0"/>
                <a:cs typeface="Courier New" panose="02070309020205020404" pitchFamily="49" charset="0"/>
              </a:rPr>
              <a:t>	public void </a:t>
            </a:r>
            <a:r>
              <a:rPr lang="es-CR" altLang="es-MX" sz="1600" b="0">
                <a:solidFill>
                  <a:schemeClr val="bg2"/>
                </a:solidFill>
                <a:effectLst/>
                <a:latin typeface="Courier New" panose="02070309020205020404" pitchFamily="49" charset="0"/>
                <a:cs typeface="Courier New" panose="02070309020205020404" pitchFamily="49" charset="0"/>
              </a:rPr>
              <a:t>MyMethod()</a:t>
            </a:r>
          </a:p>
          <a:p>
            <a:r>
              <a:rPr lang="es-CR" altLang="es-MX" sz="1600" b="0">
                <a:solidFill>
                  <a:schemeClr val="bg2"/>
                </a:solidFill>
                <a:effectLst/>
                <a:latin typeface="Courier New" panose="02070309020205020404" pitchFamily="49" charset="0"/>
                <a:cs typeface="Courier New" panose="02070309020205020404" pitchFamily="49" charset="0"/>
              </a:rPr>
              <a:t>	{</a:t>
            </a:r>
          </a:p>
          <a:p>
            <a:r>
              <a:rPr lang="es-CR" altLang="es-MX" sz="1600" b="0">
                <a:solidFill>
                  <a:schemeClr val="bg2"/>
                </a:solidFill>
                <a:effectLst/>
                <a:latin typeface="Courier New" panose="02070309020205020404" pitchFamily="49" charset="0"/>
                <a:cs typeface="Courier New" panose="02070309020205020404" pitchFamily="49" charset="0"/>
              </a:rPr>
              <a:t>		i = 10;</a:t>
            </a:r>
          </a:p>
          <a:p>
            <a:r>
              <a:rPr lang="es-CR" altLang="es-MX" sz="1600" b="0">
                <a:solidFill>
                  <a:schemeClr val="bg2"/>
                </a:solidFill>
                <a:effectLst/>
                <a:latin typeface="Courier New" panose="02070309020205020404" pitchFamily="49" charset="0"/>
                <a:cs typeface="Courier New" panose="02070309020205020404" pitchFamily="49" charset="0"/>
              </a:rPr>
              <a:t>	}</a:t>
            </a:r>
          </a:p>
          <a:p>
            <a:r>
              <a:rPr lang="es-CR" altLang="es-MX" sz="1600" b="0">
                <a:solidFill>
                  <a:schemeClr val="bg2"/>
                </a:solidFill>
                <a:effectLst/>
                <a:latin typeface="Courier New" panose="02070309020205020404" pitchFamily="49" charset="0"/>
                <a:cs typeface="Courier New" panose="02070309020205020404" pitchFamily="49" charset="0"/>
              </a:rPr>
              <a:t>}</a:t>
            </a:r>
          </a:p>
          <a:p>
            <a:endParaRPr lang="es-CR" altLang="es-MX" sz="1600" b="0">
              <a:solidFill>
                <a:schemeClr val="bg2"/>
              </a:solidFill>
              <a:effectLst/>
              <a:latin typeface="Courier New" panose="02070309020205020404" pitchFamily="49" charset="0"/>
              <a:cs typeface="Courier New" panose="02070309020205020404" pitchFamily="49" charset="0"/>
            </a:endParaRPr>
          </a:p>
        </p:txBody>
      </p:sp>
      <p:sp>
        <p:nvSpPr>
          <p:cNvPr id="869380" name="Text Box 4">
            <a:extLst>
              <a:ext uri="{FF2B5EF4-FFF2-40B4-BE49-F238E27FC236}">
                <a16:creationId xmlns:a16="http://schemas.microsoft.com/office/drawing/2014/main" id="{5003F1E0-FC1A-4781-8D90-031132919A20}"/>
              </a:ext>
            </a:extLst>
          </p:cNvPr>
          <p:cNvSpPr txBox="1">
            <a:spLocks noChangeArrowheads="1"/>
          </p:cNvSpPr>
          <p:nvPr/>
        </p:nvSpPr>
        <p:spPr bwMode="auto">
          <a:xfrm>
            <a:off x="4724400" y="1600200"/>
            <a:ext cx="4191000" cy="4016375"/>
          </a:xfrm>
          <a:prstGeom prst="rect">
            <a:avLst/>
          </a:prstGeom>
          <a:solidFill>
            <a:schemeClr val="tx1"/>
          </a:solidFill>
          <a:ln w="12700"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CR" altLang="es-MX" sz="1600" b="0">
                <a:solidFill>
                  <a:srgbClr val="0000FF"/>
                </a:solidFill>
                <a:effectLst/>
                <a:latin typeface="Courier New" panose="02070309020205020404" pitchFamily="49" charset="0"/>
                <a:cs typeface="Courier New" panose="02070309020205020404" pitchFamily="49" charset="0"/>
              </a:rPr>
              <a:t>Class </a:t>
            </a:r>
            <a:r>
              <a:rPr lang="es-CR" altLang="es-MX" sz="1600" b="0">
                <a:solidFill>
                  <a:schemeClr val="bg2"/>
                </a:solidFill>
                <a:effectLst/>
                <a:latin typeface="Courier New" panose="02070309020205020404" pitchFamily="49" charset="0"/>
                <a:cs typeface="Courier New" panose="02070309020205020404" pitchFamily="49" charset="0"/>
              </a:rPr>
              <a:t>MyBaseClass</a:t>
            </a:r>
          </a:p>
          <a:p>
            <a:r>
              <a:rPr lang="es-CR" altLang="es-MX" sz="1600" b="0">
                <a:solidFill>
                  <a:srgbClr val="0000FF"/>
                </a:solidFill>
                <a:effectLst/>
                <a:latin typeface="Courier New" panose="02070309020205020404" pitchFamily="49" charset="0"/>
                <a:cs typeface="Courier New" panose="02070309020205020404" pitchFamily="49" charset="0"/>
              </a:rPr>
              <a:t>    Public </a:t>
            </a:r>
            <a:r>
              <a:rPr lang="es-CR" altLang="es-MX" sz="1600" b="0">
                <a:solidFill>
                  <a:schemeClr val="bg2"/>
                </a:solidFill>
                <a:effectLst/>
                <a:latin typeface="Courier New" panose="02070309020205020404" pitchFamily="49" charset="0"/>
                <a:cs typeface="Courier New" panose="02070309020205020404" pitchFamily="49" charset="0"/>
              </a:rPr>
              <a:t>i</a:t>
            </a:r>
            <a:r>
              <a:rPr lang="es-CR" altLang="es-MX" sz="1600" b="0">
                <a:solidFill>
                  <a:srgbClr val="0000FF"/>
                </a:solidFill>
                <a:effectLst/>
                <a:latin typeface="Courier New" panose="02070309020205020404" pitchFamily="49" charset="0"/>
                <a:cs typeface="Courier New" panose="02070309020205020404" pitchFamily="49" charset="0"/>
              </a:rPr>
              <a:t> As Integer</a:t>
            </a:r>
          </a:p>
          <a:p>
            <a:r>
              <a:rPr lang="es-CR" altLang="es-MX" sz="1600" b="0">
                <a:solidFill>
                  <a:srgbClr val="0000FF"/>
                </a:solidFill>
                <a:effectLst/>
                <a:latin typeface="Courier New" panose="02070309020205020404" pitchFamily="49" charset="0"/>
                <a:cs typeface="Courier New" panose="02070309020205020404" pitchFamily="49" charset="0"/>
              </a:rPr>
              <a:t>End Class</a:t>
            </a:r>
          </a:p>
          <a:p>
            <a:endParaRPr lang="es-CR" altLang="es-MX" sz="1600" b="0">
              <a:solidFill>
                <a:srgbClr val="0000FF"/>
              </a:solidFill>
              <a:effectLst/>
              <a:latin typeface="Courier New" panose="02070309020205020404" pitchFamily="49" charset="0"/>
              <a:cs typeface="Courier New" panose="02070309020205020404" pitchFamily="49" charset="0"/>
            </a:endParaRPr>
          </a:p>
          <a:p>
            <a:r>
              <a:rPr lang="es-CR" altLang="es-MX" sz="1600" b="0">
                <a:solidFill>
                  <a:srgbClr val="0000FF"/>
                </a:solidFill>
                <a:effectLst/>
                <a:latin typeface="Courier New" panose="02070309020205020404" pitchFamily="49" charset="0"/>
                <a:cs typeface="Courier New" panose="02070309020205020404" pitchFamily="49" charset="0"/>
              </a:rPr>
              <a:t>Class </a:t>
            </a:r>
            <a:r>
              <a:rPr lang="es-CR" altLang="es-MX" sz="1600" b="0">
                <a:solidFill>
                  <a:schemeClr val="bg2"/>
                </a:solidFill>
                <a:effectLst/>
                <a:latin typeface="Courier New" panose="02070309020205020404" pitchFamily="49" charset="0"/>
                <a:cs typeface="Courier New" panose="02070309020205020404" pitchFamily="49" charset="0"/>
              </a:rPr>
              <a:t>MyDerivedClass</a:t>
            </a:r>
          </a:p>
          <a:p>
            <a:r>
              <a:rPr lang="es-CR" altLang="es-MX" sz="1600" b="0">
                <a:solidFill>
                  <a:srgbClr val="0000FF"/>
                </a:solidFill>
                <a:effectLst/>
                <a:latin typeface="Courier New" panose="02070309020205020404" pitchFamily="49" charset="0"/>
                <a:cs typeface="Courier New" panose="02070309020205020404" pitchFamily="49" charset="0"/>
              </a:rPr>
              <a:t>    Inherits </a:t>
            </a:r>
            <a:r>
              <a:rPr lang="es-CR" altLang="es-MX" sz="1600" b="0">
                <a:solidFill>
                  <a:schemeClr val="bg2"/>
                </a:solidFill>
                <a:effectLst/>
                <a:latin typeface="Courier New" panose="02070309020205020404" pitchFamily="49" charset="0"/>
                <a:cs typeface="Courier New" panose="02070309020205020404" pitchFamily="49" charset="0"/>
              </a:rPr>
              <a:t>MyBaseClass</a:t>
            </a:r>
          </a:p>
          <a:p>
            <a:r>
              <a:rPr lang="es-CR" altLang="es-MX" sz="1600" b="0">
                <a:solidFill>
                  <a:srgbClr val="0000FF"/>
                </a:solidFill>
                <a:effectLst/>
                <a:latin typeface="Courier New" panose="02070309020205020404" pitchFamily="49" charset="0"/>
                <a:cs typeface="Courier New" panose="02070309020205020404" pitchFamily="49" charset="0"/>
              </a:rPr>
              <a:t>    Public Shadows </a:t>
            </a:r>
            <a:r>
              <a:rPr lang="es-CR" altLang="es-MX" sz="1600" b="0">
                <a:solidFill>
                  <a:schemeClr val="bg2"/>
                </a:solidFill>
                <a:effectLst/>
                <a:latin typeface="Courier New" panose="02070309020205020404" pitchFamily="49" charset="0"/>
                <a:cs typeface="Courier New" panose="02070309020205020404" pitchFamily="49" charset="0"/>
              </a:rPr>
              <a:t>i</a:t>
            </a:r>
            <a:r>
              <a:rPr lang="es-CR" altLang="es-MX" sz="1600" b="0">
                <a:solidFill>
                  <a:srgbClr val="0000FF"/>
                </a:solidFill>
                <a:effectLst/>
                <a:latin typeface="Courier New" panose="02070309020205020404" pitchFamily="49" charset="0"/>
                <a:cs typeface="Courier New" panose="02070309020205020404" pitchFamily="49" charset="0"/>
              </a:rPr>
              <a:t> As Integer</a:t>
            </a:r>
          </a:p>
          <a:p>
            <a:r>
              <a:rPr lang="es-CR" altLang="es-MX" sz="1600" b="0">
                <a:solidFill>
                  <a:srgbClr val="0000FF"/>
                </a:solidFill>
                <a:effectLst/>
                <a:latin typeface="Courier New" panose="02070309020205020404" pitchFamily="49" charset="0"/>
                <a:cs typeface="Courier New" panose="02070309020205020404" pitchFamily="49" charset="0"/>
              </a:rPr>
              <a:t>End Class</a:t>
            </a:r>
          </a:p>
          <a:p>
            <a:endParaRPr lang="es-CR" altLang="es-MX" sz="1600" b="0">
              <a:solidFill>
                <a:srgbClr val="0000FF"/>
              </a:solidFill>
              <a:effectLst/>
              <a:latin typeface="Courier New" panose="02070309020205020404" pitchFamily="49" charset="0"/>
              <a:cs typeface="Courier New" panose="02070309020205020404" pitchFamily="49" charset="0"/>
            </a:endParaRPr>
          </a:p>
          <a:p>
            <a:r>
              <a:rPr lang="es-CR" altLang="es-MX" sz="1600" b="0">
                <a:solidFill>
                  <a:srgbClr val="0000FF"/>
                </a:solidFill>
                <a:effectLst/>
                <a:latin typeface="Courier New" panose="02070309020205020404" pitchFamily="49" charset="0"/>
                <a:cs typeface="Courier New" panose="02070309020205020404" pitchFamily="49" charset="0"/>
              </a:rPr>
              <a:t>Class </a:t>
            </a:r>
            <a:r>
              <a:rPr lang="es-CR" altLang="es-MX" sz="1600" b="0">
                <a:solidFill>
                  <a:schemeClr val="bg2"/>
                </a:solidFill>
                <a:effectLst/>
                <a:latin typeface="Courier New" panose="02070309020205020404" pitchFamily="49" charset="0"/>
                <a:cs typeface="Courier New" panose="02070309020205020404" pitchFamily="49" charset="0"/>
              </a:rPr>
              <a:t>ThirdLevel</a:t>
            </a:r>
          </a:p>
          <a:p>
            <a:r>
              <a:rPr lang="es-CR" altLang="es-MX" sz="1600" b="0">
                <a:solidFill>
                  <a:srgbClr val="0000FF"/>
                </a:solidFill>
                <a:effectLst/>
                <a:latin typeface="Courier New" panose="02070309020205020404" pitchFamily="49" charset="0"/>
                <a:cs typeface="Courier New" panose="02070309020205020404" pitchFamily="49" charset="0"/>
              </a:rPr>
              <a:t>    Inherits </a:t>
            </a:r>
            <a:r>
              <a:rPr lang="es-CR" altLang="es-MX" sz="1600" b="0">
                <a:solidFill>
                  <a:schemeClr val="bg2"/>
                </a:solidFill>
                <a:effectLst/>
                <a:latin typeface="Courier New" panose="02070309020205020404" pitchFamily="49" charset="0"/>
                <a:cs typeface="Courier New" panose="02070309020205020404" pitchFamily="49" charset="0"/>
              </a:rPr>
              <a:t>MyDerivedClass</a:t>
            </a:r>
          </a:p>
          <a:p>
            <a:endParaRPr lang="es-CR" altLang="es-MX" sz="1600" b="0">
              <a:solidFill>
                <a:srgbClr val="0000FF"/>
              </a:solidFill>
              <a:effectLst/>
              <a:latin typeface="Courier New" panose="02070309020205020404" pitchFamily="49" charset="0"/>
              <a:cs typeface="Courier New" panose="02070309020205020404" pitchFamily="49" charset="0"/>
            </a:endParaRPr>
          </a:p>
          <a:p>
            <a:r>
              <a:rPr lang="es-CR" altLang="es-MX" sz="1600" b="0">
                <a:solidFill>
                  <a:srgbClr val="0000FF"/>
                </a:solidFill>
                <a:effectLst/>
                <a:latin typeface="Courier New" panose="02070309020205020404" pitchFamily="49" charset="0"/>
                <a:cs typeface="Courier New" panose="02070309020205020404" pitchFamily="49" charset="0"/>
              </a:rPr>
              <a:t>    Public Sub </a:t>
            </a:r>
            <a:r>
              <a:rPr lang="es-CR" altLang="es-MX" sz="1600" b="0">
                <a:solidFill>
                  <a:schemeClr val="bg2"/>
                </a:solidFill>
                <a:effectLst/>
                <a:latin typeface="Courier New" panose="02070309020205020404" pitchFamily="49" charset="0"/>
                <a:cs typeface="Courier New" panose="02070309020205020404" pitchFamily="49" charset="0"/>
              </a:rPr>
              <a:t>MyMethod()</a:t>
            </a:r>
          </a:p>
          <a:p>
            <a:r>
              <a:rPr lang="es-CR" altLang="es-MX" sz="1600" b="0">
                <a:solidFill>
                  <a:schemeClr val="bg2"/>
                </a:solidFill>
                <a:effectLst/>
                <a:latin typeface="Courier New" panose="02070309020205020404" pitchFamily="49" charset="0"/>
                <a:cs typeface="Courier New" panose="02070309020205020404" pitchFamily="49" charset="0"/>
              </a:rPr>
              <a:t>        i = 10</a:t>
            </a:r>
          </a:p>
          <a:p>
            <a:r>
              <a:rPr lang="es-CR" altLang="es-MX" sz="1600" b="0">
                <a:solidFill>
                  <a:srgbClr val="0000FF"/>
                </a:solidFill>
                <a:effectLst/>
                <a:latin typeface="Courier New" panose="02070309020205020404" pitchFamily="49" charset="0"/>
                <a:cs typeface="Courier New" panose="02070309020205020404" pitchFamily="49" charset="0"/>
              </a:rPr>
              <a:t>    End Sub</a:t>
            </a:r>
          </a:p>
          <a:p>
            <a:r>
              <a:rPr lang="es-CR" altLang="es-MX" sz="1600" b="0">
                <a:solidFill>
                  <a:srgbClr val="0000FF"/>
                </a:solidFill>
                <a:effectLst/>
                <a:latin typeface="Courier New" panose="02070309020205020404" pitchFamily="49" charset="0"/>
                <a:cs typeface="Courier New" panose="02070309020205020404" pitchFamily="49" charset="0"/>
              </a:rPr>
              <a:t>End Class</a:t>
            </a:r>
          </a:p>
        </p:txBody>
      </p:sp>
      <p:sp>
        <p:nvSpPr>
          <p:cNvPr id="869381" name="Text Box 5">
            <a:extLst>
              <a:ext uri="{FF2B5EF4-FFF2-40B4-BE49-F238E27FC236}">
                <a16:creationId xmlns:a16="http://schemas.microsoft.com/office/drawing/2014/main" id="{7EEB4AF0-DA1E-409C-AB52-5F5C536A329F}"/>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4194" name="Rectangle 2">
            <a:extLst>
              <a:ext uri="{FF2B5EF4-FFF2-40B4-BE49-F238E27FC236}">
                <a16:creationId xmlns:a16="http://schemas.microsoft.com/office/drawing/2014/main" id="{67D6BE9B-3629-46FE-87CF-CBB396AD0612}"/>
              </a:ext>
            </a:extLst>
          </p:cNvPr>
          <p:cNvSpPr>
            <a:spLocks noGrp="1" noChangeArrowheads="1"/>
          </p:cNvSpPr>
          <p:nvPr>
            <p:ph type="title"/>
          </p:nvPr>
        </p:nvSpPr>
        <p:spPr>
          <a:xfrm>
            <a:off x="381000" y="228600"/>
            <a:ext cx="8393113" cy="585788"/>
          </a:xfrm>
          <a:noFill/>
          <a:ln/>
          <a:effectLst>
            <a:outerShdw dist="17961" dir="2700000" algn="ctr" rotWithShape="0">
              <a:schemeClr val="bg2">
                <a:alpha val="74001"/>
              </a:schemeClr>
            </a:outerShdw>
          </a:effectLst>
          <a:extLst>
            <a:ext uri="{909E8E84-426E-40DD-AFC4-6F175D3DCCD1}">
              <a14:hiddenFill xmlns:a14="http://schemas.microsoft.com/office/drawing/2010/main">
                <a:solidFill>
                  <a:srgbClr val="F7E993"/>
                </a:solidFill>
              </a14:hiddenFill>
            </a:ext>
            <a:ext uri="{91240B29-F687-4F45-9708-019B960494DF}">
              <a14:hiddenLine xmlns:a14="http://schemas.microsoft.com/office/drawing/2010/main" w="9525">
                <a:solidFill>
                  <a:srgbClr val="FFFFFF"/>
                </a:solidFill>
                <a:miter lim="800000"/>
                <a:headEnd/>
                <a:tailEnd/>
              </a14:hiddenLine>
            </a:ext>
          </a:extLst>
        </p:spPr>
        <p:txBody>
          <a:bodyPr lIns="91354" tIns="45678" rIns="91354" bIns="45678"/>
          <a:lstStyle/>
          <a:p>
            <a:r>
              <a:rPr lang="es-CR" altLang="es-MX"/>
              <a:t>Interfaces</a:t>
            </a:r>
          </a:p>
        </p:txBody>
      </p:sp>
      <p:sp>
        <p:nvSpPr>
          <p:cNvPr id="904195" name="Rectangle 3">
            <a:extLst>
              <a:ext uri="{FF2B5EF4-FFF2-40B4-BE49-F238E27FC236}">
                <a16:creationId xmlns:a16="http://schemas.microsoft.com/office/drawing/2014/main" id="{A303D654-66BB-4731-A942-09F16D7071C1}"/>
              </a:ext>
            </a:extLst>
          </p:cNvPr>
          <p:cNvSpPr>
            <a:spLocks noGrp="1" noChangeArrowheads="1"/>
          </p:cNvSpPr>
          <p:nvPr>
            <p:ph type="body" idx="1"/>
          </p:nvPr>
        </p:nvSpPr>
        <p:spPr>
          <a:xfrm>
            <a:off x="381000" y="1416050"/>
            <a:ext cx="8388350" cy="1204913"/>
          </a:xfrm>
          <a:noFill/>
          <a:ln/>
          <a:effectLst>
            <a:outerShdw dist="12700" algn="ctr" rotWithShape="0">
              <a:schemeClr val="bg2">
                <a:alpha val="50000"/>
              </a:schemeClr>
            </a:outerShdw>
          </a:effectLst>
          <a:extLst>
            <a:ext uri="{909E8E84-426E-40DD-AFC4-6F175D3DCCD1}">
              <a14:hiddenFill xmlns:a14="http://schemas.microsoft.com/office/drawing/2010/main">
                <a:solidFill>
                  <a:srgbClr val="F7E993"/>
                </a:solidFill>
              </a14:hiddenFill>
            </a:ext>
            <a:ext uri="{91240B29-F687-4F45-9708-019B960494DF}">
              <a14:hiddenLine xmlns:a14="http://schemas.microsoft.com/office/drawing/2010/main" w="9525">
                <a:solidFill>
                  <a:srgbClr val="FFFFFF"/>
                </a:solidFill>
                <a:miter lim="800000"/>
                <a:headEnd/>
                <a:tailEnd/>
              </a14:hiddenLine>
            </a:ext>
          </a:extLst>
        </p:spPr>
        <p:txBody>
          <a:bodyPr lIns="91354" tIns="45678" rIns="91354" bIns="45678"/>
          <a:lstStyle/>
          <a:p>
            <a:r>
              <a:rPr lang="es-CR" altLang="es-MX" sz="2800">
                <a:solidFill>
                  <a:srgbClr val="FFFFFF"/>
                </a:solidFill>
              </a:rPr>
              <a:t>Contienen solo métodos sin implementación</a:t>
            </a:r>
          </a:p>
          <a:p>
            <a:r>
              <a:rPr lang="es-CR" altLang="es-MX" sz="2800">
                <a:solidFill>
                  <a:srgbClr val="FFFFFF"/>
                </a:solidFill>
              </a:rPr>
              <a:t>Describen un “contrato”</a:t>
            </a:r>
          </a:p>
          <a:p>
            <a:r>
              <a:rPr lang="es-CR" altLang="es-MX" sz="2800">
                <a:solidFill>
                  <a:srgbClr val="FFFFFF"/>
                </a:solidFill>
              </a:rPr>
              <a:t>No heredan atributos</a:t>
            </a:r>
          </a:p>
          <a:p>
            <a:r>
              <a:rPr lang="es-CR" altLang="es-MX" sz="2800">
                <a:solidFill>
                  <a:srgbClr val="FFFFFF"/>
                </a:solidFill>
              </a:rPr>
              <a:t>No se pueden crear instancias de una interfase</a:t>
            </a:r>
          </a:p>
          <a:p>
            <a:r>
              <a:rPr lang="es-CR" altLang="es-MX" sz="2800">
                <a:solidFill>
                  <a:srgbClr val="FFFFFF"/>
                </a:solidFill>
              </a:rPr>
              <a:t>Las clases derivadas deben de implementar todas las operaciones heredadas</a:t>
            </a:r>
          </a:p>
          <a:p>
            <a:endParaRPr lang="es-CR" altLang="es-MX" sz="2800">
              <a:solidFill>
                <a:srgbClr val="FFFFFF"/>
              </a:solidFill>
            </a:endParaRPr>
          </a:p>
        </p:txBody>
      </p:sp>
      <p:grpSp>
        <p:nvGrpSpPr>
          <p:cNvPr id="904196" name="Group 4">
            <a:extLst>
              <a:ext uri="{FF2B5EF4-FFF2-40B4-BE49-F238E27FC236}">
                <a16:creationId xmlns:a16="http://schemas.microsoft.com/office/drawing/2014/main" id="{2C37F4E1-A36C-4939-B303-7B5E9911F636}"/>
              </a:ext>
            </a:extLst>
          </p:cNvPr>
          <p:cNvGrpSpPr>
            <a:grpSpLocks/>
          </p:cNvGrpSpPr>
          <p:nvPr/>
        </p:nvGrpSpPr>
        <p:grpSpPr bwMode="auto">
          <a:xfrm>
            <a:off x="6781800" y="4876800"/>
            <a:ext cx="1447800" cy="966788"/>
            <a:chOff x="3408" y="2928"/>
            <a:chExt cx="912" cy="609"/>
          </a:xfrm>
        </p:grpSpPr>
        <p:sp>
          <p:nvSpPr>
            <p:cNvPr id="904197" name="Rectangle 5">
              <a:extLst>
                <a:ext uri="{FF2B5EF4-FFF2-40B4-BE49-F238E27FC236}">
                  <a16:creationId xmlns:a16="http://schemas.microsoft.com/office/drawing/2014/main" id="{884D3DD6-BF99-4415-9AA7-811C6D365708}"/>
                </a:ext>
              </a:extLst>
            </p:cNvPr>
            <p:cNvSpPr>
              <a:spLocks noChangeArrowheads="1"/>
            </p:cNvSpPr>
            <p:nvPr/>
          </p:nvSpPr>
          <p:spPr bwMode="auto">
            <a:xfrm>
              <a:off x="3408" y="3344"/>
              <a:ext cx="912" cy="193"/>
            </a:xfrm>
            <a:prstGeom prst="rect">
              <a:avLst/>
            </a:prstGeom>
            <a:solidFill>
              <a:srgbClr val="FFFFCC"/>
            </a:solidFill>
            <a:ln w="12700" cap="rnd">
              <a:solidFill>
                <a:srgbClr val="000000"/>
              </a:solidFill>
              <a:round/>
              <a:headEnd/>
              <a:tailEnd/>
            </a:ln>
          </p:spPr>
          <p:txBody>
            <a:bodyPr/>
            <a:lstStyle/>
            <a:p>
              <a:endParaRPr lang="es-MX"/>
            </a:p>
          </p:txBody>
        </p:sp>
        <p:sp>
          <p:nvSpPr>
            <p:cNvPr id="904198" name="Rectangle 6">
              <a:extLst>
                <a:ext uri="{FF2B5EF4-FFF2-40B4-BE49-F238E27FC236}">
                  <a16:creationId xmlns:a16="http://schemas.microsoft.com/office/drawing/2014/main" id="{E4E8AEF0-46F5-4DBF-9CCA-9DCB30178A2C}"/>
                </a:ext>
              </a:extLst>
            </p:cNvPr>
            <p:cNvSpPr>
              <a:spLocks noChangeArrowheads="1"/>
            </p:cNvSpPr>
            <p:nvPr/>
          </p:nvSpPr>
          <p:spPr bwMode="auto">
            <a:xfrm>
              <a:off x="3408" y="3149"/>
              <a:ext cx="912" cy="195"/>
            </a:xfrm>
            <a:prstGeom prst="rect">
              <a:avLst/>
            </a:prstGeom>
            <a:solidFill>
              <a:srgbClr val="FFFFCC"/>
            </a:solidFill>
            <a:ln w="12700" cap="rnd">
              <a:solidFill>
                <a:srgbClr val="000000"/>
              </a:solidFill>
              <a:round/>
              <a:headEnd/>
              <a:tailEnd/>
            </a:ln>
          </p:spPr>
          <p:txBody>
            <a:bodyPr/>
            <a:lstStyle/>
            <a:p>
              <a:endParaRPr lang="es-MX"/>
            </a:p>
          </p:txBody>
        </p:sp>
        <p:sp>
          <p:nvSpPr>
            <p:cNvPr id="904199" name="Rectangle 7">
              <a:extLst>
                <a:ext uri="{FF2B5EF4-FFF2-40B4-BE49-F238E27FC236}">
                  <a16:creationId xmlns:a16="http://schemas.microsoft.com/office/drawing/2014/main" id="{988A7387-A647-4FF6-9D0C-9DDAF520BC9E}"/>
                </a:ext>
              </a:extLst>
            </p:cNvPr>
            <p:cNvSpPr>
              <a:spLocks noChangeArrowheads="1"/>
            </p:cNvSpPr>
            <p:nvPr/>
          </p:nvSpPr>
          <p:spPr bwMode="auto">
            <a:xfrm>
              <a:off x="3408" y="2928"/>
              <a:ext cx="912" cy="221"/>
            </a:xfrm>
            <a:prstGeom prst="rect">
              <a:avLst/>
            </a:prstGeom>
            <a:solidFill>
              <a:srgbClr val="FFFFCC"/>
            </a:solidFill>
            <a:ln w="12700" cap="rnd">
              <a:solidFill>
                <a:srgbClr val="000000"/>
              </a:solidFill>
              <a:round/>
              <a:headEnd/>
              <a:tailEnd/>
            </a:ln>
          </p:spPr>
          <p:txBody>
            <a:bodyPr/>
            <a:lstStyle/>
            <a:p>
              <a:endParaRPr lang="es-MX"/>
            </a:p>
          </p:txBody>
        </p:sp>
        <p:sp>
          <p:nvSpPr>
            <p:cNvPr id="904200" name="Rectangle 8">
              <a:extLst>
                <a:ext uri="{FF2B5EF4-FFF2-40B4-BE49-F238E27FC236}">
                  <a16:creationId xmlns:a16="http://schemas.microsoft.com/office/drawing/2014/main" id="{CF7D5F20-BCAA-48DE-9013-6AB698E4D36F}"/>
                </a:ext>
              </a:extLst>
            </p:cNvPr>
            <p:cNvSpPr>
              <a:spLocks noChangeArrowheads="1"/>
            </p:cNvSpPr>
            <p:nvPr/>
          </p:nvSpPr>
          <p:spPr bwMode="auto">
            <a:xfrm>
              <a:off x="3533" y="2957"/>
              <a:ext cx="667" cy="115"/>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s-CR" altLang="es-MX" sz="1200">
                  <a:solidFill>
                    <a:srgbClr val="000000"/>
                  </a:solidFill>
                  <a:effectLst/>
                </a:rPr>
                <a:t>ITransportable</a:t>
              </a:r>
              <a:endParaRPr lang="es-CR" altLang="es-MX" sz="2400" b="0">
                <a:solidFill>
                  <a:srgbClr val="FFFFFF"/>
                </a:solidFill>
                <a:effectLst/>
              </a:endParaRPr>
            </a:p>
          </p:txBody>
        </p:sp>
        <p:sp>
          <p:nvSpPr>
            <p:cNvPr id="904201" name="Rectangle 9">
              <a:extLst>
                <a:ext uri="{FF2B5EF4-FFF2-40B4-BE49-F238E27FC236}">
                  <a16:creationId xmlns:a16="http://schemas.microsoft.com/office/drawing/2014/main" id="{699BDFF8-D978-4EE4-B563-1A5FF41E098D}"/>
                </a:ext>
              </a:extLst>
            </p:cNvPr>
            <p:cNvSpPr>
              <a:spLocks noChangeArrowheads="1"/>
            </p:cNvSpPr>
            <p:nvPr/>
          </p:nvSpPr>
          <p:spPr bwMode="auto">
            <a:xfrm>
              <a:off x="3732" y="3168"/>
              <a:ext cx="324" cy="115"/>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s-CR" altLang="es-MX" sz="1200" b="0">
                  <a:solidFill>
                    <a:srgbClr val="000000"/>
                  </a:solidFill>
                  <a:effectLst/>
                </a:rPr>
                <a:t>Acelera</a:t>
              </a:r>
              <a:endParaRPr lang="es-CR" altLang="es-MX" sz="2400" b="0">
                <a:solidFill>
                  <a:srgbClr val="FFFFFF"/>
                </a:solidFill>
                <a:effectLst/>
              </a:endParaRPr>
            </a:p>
          </p:txBody>
        </p:sp>
        <p:sp>
          <p:nvSpPr>
            <p:cNvPr id="904202" name="Rectangle 10">
              <a:extLst>
                <a:ext uri="{FF2B5EF4-FFF2-40B4-BE49-F238E27FC236}">
                  <a16:creationId xmlns:a16="http://schemas.microsoft.com/office/drawing/2014/main" id="{66659A22-1AD1-40F7-9C73-6F4961F2480E}"/>
                </a:ext>
              </a:extLst>
            </p:cNvPr>
            <p:cNvSpPr>
              <a:spLocks noChangeArrowheads="1"/>
            </p:cNvSpPr>
            <p:nvPr/>
          </p:nvSpPr>
          <p:spPr bwMode="auto">
            <a:xfrm>
              <a:off x="3752" y="3360"/>
              <a:ext cx="250" cy="114"/>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s-CR" altLang="es-MX" sz="1200" b="0">
                  <a:solidFill>
                    <a:srgbClr val="000000"/>
                  </a:solidFill>
                  <a:effectLst/>
                </a:rPr>
                <a:t>Frena</a:t>
              </a:r>
              <a:endParaRPr lang="es-CR" altLang="es-MX" sz="2400" b="0">
                <a:solidFill>
                  <a:srgbClr val="FFFFFF"/>
                </a:solidFill>
                <a:effectLst/>
              </a:endParaRPr>
            </a:p>
          </p:txBody>
        </p:sp>
      </p:grpSp>
      <p:sp>
        <p:nvSpPr>
          <p:cNvPr id="904203" name="Text Box 11">
            <a:extLst>
              <a:ext uri="{FF2B5EF4-FFF2-40B4-BE49-F238E27FC236}">
                <a16:creationId xmlns:a16="http://schemas.microsoft.com/office/drawing/2014/main" id="{7D4BA493-428D-412C-921F-F39729F67B91}"/>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6242" name="Rectangle 2">
            <a:extLst>
              <a:ext uri="{FF2B5EF4-FFF2-40B4-BE49-F238E27FC236}">
                <a16:creationId xmlns:a16="http://schemas.microsoft.com/office/drawing/2014/main" id="{36F70F73-0633-425D-BE3E-851B5A618D05}"/>
              </a:ext>
            </a:extLst>
          </p:cNvPr>
          <p:cNvSpPr>
            <a:spLocks noGrp="1" noChangeArrowheads="1"/>
          </p:cNvSpPr>
          <p:nvPr>
            <p:ph type="title"/>
          </p:nvPr>
        </p:nvSpPr>
        <p:spPr/>
        <p:txBody>
          <a:bodyPr/>
          <a:lstStyle/>
          <a:p>
            <a:r>
              <a:rPr lang="es-ES" altLang="es-MX"/>
              <a:t>Interfaces</a:t>
            </a:r>
            <a:endParaRPr lang="en-US" altLang="es-MX"/>
          </a:p>
        </p:txBody>
      </p:sp>
      <p:sp>
        <p:nvSpPr>
          <p:cNvPr id="906243" name="Rectangle 3">
            <a:extLst>
              <a:ext uri="{FF2B5EF4-FFF2-40B4-BE49-F238E27FC236}">
                <a16:creationId xmlns:a16="http://schemas.microsoft.com/office/drawing/2014/main" id="{ABC1E7CA-8396-4B43-A12D-08F851A5ACDC}"/>
              </a:ext>
            </a:extLst>
          </p:cNvPr>
          <p:cNvSpPr>
            <a:spLocks noGrp="1" noChangeArrowheads="1"/>
          </p:cNvSpPr>
          <p:nvPr>
            <p:ph type="body" idx="1"/>
          </p:nvPr>
        </p:nvSpPr>
        <p:spPr>
          <a:xfrm>
            <a:off x="381000" y="2206625"/>
            <a:ext cx="8388350" cy="420688"/>
          </a:xfr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r>
              <a:rPr lang="es-ES" altLang="es-MX" sz="2400"/>
              <a:t>C#: las Interfaces son declaradas mediante interfase</a:t>
            </a:r>
          </a:p>
        </p:txBody>
      </p:sp>
      <p:sp>
        <p:nvSpPr>
          <p:cNvPr id="906244" name="Rectangle 4">
            <a:extLst>
              <a:ext uri="{FF2B5EF4-FFF2-40B4-BE49-F238E27FC236}">
                <a16:creationId xmlns:a16="http://schemas.microsoft.com/office/drawing/2014/main" id="{126AFFE0-4838-4EEF-BE05-116065D0DA0E}"/>
              </a:ext>
            </a:extLst>
          </p:cNvPr>
          <p:cNvSpPr>
            <a:spLocks noChangeArrowheads="1"/>
          </p:cNvSpPr>
          <p:nvPr/>
        </p:nvSpPr>
        <p:spPr bwMode="auto">
          <a:xfrm>
            <a:off x="381000" y="4397375"/>
            <a:ext cx="8388350" cy="42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571500" indent="-571500">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1028700" indent="-455613">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428750" indent="-398463">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828800" indent="-398463">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2227263" indent="-396875">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6844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31416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5988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40560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r>
              <a:rPr lang="es-ES" altLang="es-MX" sz="2400"/>
              <a:t>VB.NET usa las palabras Interfase / End Interfase</a:t>
            </a:r>
          </a:p>
        </p:txBody>
      </p:sp>
      <p:sp>
        <p:nvSpPr>
          <p:cNvPr id="906245" name="Rectangle 5">
            <a:extLst>
              <a:ext uri="{FF2B5EF4-FFF2-40B4-BE49-F238E27FC236}">
                <a16:creationId xmlns:a16="http://schemas.microsoft.com/office/drawing/2014/main" id="{0A443688-B85A-4AD7-88DF-9CEA8E9A4DDF}"/>
              </a:ext>
            </a:extLst>
          </p:cNvPr>
          <p:cNvSpPr>
            <a:spLocks noChangeArrowheads="1"/>
          </p:cNvSpPr>
          <p:nvPr/>
        </p:nvSpPr>
        <p:spPr bwMode="auto">
          <a:xfrm>
            <a:off x="457200" y="2743200"/>
            <a:ext cx="8229600" cy="1524000"/>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//Definicion de la clase CtaCte</a:t>
            </a:r>
          </a:p>
          <a:p>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interfase</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ICtaCte</a:t>
            </a:r>
          </a:p>
          <a:p>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a:p>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a:t>
            </a:r>
            <a:r>
              <a:rPr lang="en-U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//Definicion de miembros</a:t>
            </a:r>
          </a:p>
          <a:p>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p:txBody>
      </p:sp>
      <p:sp>
        <p:nvSpPr>
          <p:cNvPr id="906246" name="Rectangle 6">
            <a:extLst>
              <a:ext uri="{FF2B5EF4-FFF2-40B4-BE49-F238E27FC236}">
                <a16:creationId xmlns:a16="http://schemas.microsoft.com/office/drawing/2014/main" id="{C99AE220-4FBB-4751-BA17-2C74AA8B0223}"/>
              </a:ext>
            </a:extLst>
          </p:cNvPr>
          <p:cNvSpPr>
            <a:spLocks noChangeArrowheads="1"/>
          </p:cNvSpPr>
          <p:nvPr/>
        </p:nvSpPr>
        <p:spPr bwMode="auto">
          <a:xfrm>
            <a:off x="457200" y="4876800"/>
            <a:ext cx="8229600" cy="1600200"/>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s-E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‘Definicion de la clase CtaCte</a:t>
            </a:r>
          </a:p>
          <a:p>
            <a:r>
              <a:rPr lang="es-E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Interfase </a:t>
            </a:r>
            <a:r>
              <a:rPr lang="es-E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ICtaCte</a:t>
            </a:r>
          </a:p>
          <a:p>
            <a:r>
              <a:rPr lang="es-E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t>
            </a:r>
            <a:r>
              <a:rPr lang="es-E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‘Definicion de miembros</a:t>
            </a:r>
          </a:p>
          <a:p>
            <a:r>
              <a:rPr lang="es-E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End Interfase</a:t>
            </a:r>
            <a:endParaRPr lang="pt-BR"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endParaRPr>
          </a:p>
        </p:txBody>
      </p:sp>
      <p:sp>
        <p:nvSpPr>
          <p:cNvPr id="906247" name="Rectangle 7">
            <a:extLst>
              <a:ext uri="{FF2B5EF4-FFF2-40B4-BE49-F238E27FC236}">
                <a16:creationId xmlns:a16="http://schemas.microsoft.com/office/drawing/2014/main" id="{D71EBFDC-DF1F-4C9D-9291-015CFF738AA0}"/>
              </a:ext>
            </a:extLst>
          </p:cNvPr>
          <p:cNvSpPr>
            <a:spLocks noChangeArrowheads="1"/>
          </p:cNvSpPr>
          <p:nvPr/>
        </p:nvSpPr>
        <p:spPr bwMode="auto">
          <a:xfrm>
            <a:off x="381000" y="1143000"/>
            <a:ext cx="83883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571500" indent="-571500">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1028700" indent="-455613">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428750" indent="-398463">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828800" indent="-398463">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2227263" indent="-396875">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6844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31416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5988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40560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r>
              <a:rPr lang="es-ES" altLang="es-MX" sz="2400"/>
              <a:t>Interfaz: Define un contrato. Una clase o estructura que la implementa, adhiere al mismo.</a:t>
            </a:r>
          </a:p>
        </p:txBody>
      </p:sp>
      <p:sp>
        <p:nvSpPr>
          <p:cNvPr id="906248" name="Text Box 8">
            <a:extLst>
              <a:ext uri="{FF2B5EF4-FFF2-40B4-BE49-F238E27FC236}">
                <a16:creationId xmlns:a16="http://schemas.microsoft.com/office/drawing/2014/main" id="{7749B3F4-2D48-48E4-9321-A5FFEE5C0F36}"/>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5762" name="Rectangle 2">
            <a:extLst>
              <a:ext uri="{FF2B5EF4-FFF2-40B4-BE49-F238E27FC236}">
                <a16:creationId xmlns:a16="http://schemas.microsoft.com/office/drawing/2014/main" id="{0B40ED55-4903-48ED-A22F-B0CF4613862A}"/>
              </a:ext>
            </a:extLst>
          </p:cNvPr>
          <p:cNvSpPr>
            <a:spLocks noGrp="1" noChangeArrowheads="1"/>
          </p:cNvSpPr>
          <p:nvPr>
            <p:ph type="title"/>
          </p:nvPr>
        </p:nvSpPr>
        <p:spPr>
          <a:xfrm>
            <a:off x="381000" y="252413"/>
            <a:ext cx="8393113" cy="585787"/>
          </a:xfrm>
          <a:noFill/>
          <a:ln/>
          <a:effectLst>
            <a:outerShdw dist="17961" dir="2700000" algn="ctr" rotWithShape="0">
              <a:schemeClr val="bg2">
                <a:alpha val="74001"/>
              </a:schemeClr>
            </a:outerShdw>
          </a:effectLst>
        </p:spPr>
        <p:txBody>
          <a:bodyPr lIns="91354" tIns="45678" rIns="91354" bIns="45678"/>
          <a:lstStyle/>
          <a:p>
            <a:r>
              <a:rPr lang="es-ES_tradnl" altLang="es-MX"/>
              <a:t>Interfaces</a:t>
            </a:r>
          </a:p>
        </p:txBody>
      </p:sp>
      <p:sp>
        <p:nvSpPr>
          <p:cNvPr id="885763" name="Rectangle 3">
            <a:extLst>
              <a:ext uri="{FF2B5EF4-FFF2-40B4-BE49-F238E27FC236}">
                <a16:creationId xmlns:a16="http://schemas.microsoft.com/office/drawing/2014/main" id="{26B65723-44FF-4FF4-9859-9AB689DF8E8E}"/>
              </a:ext>
            </a:extLst>
          </p:cNvPr>
          <p:cNvSpPr>
            <a:spLocks noGrp="1" noChangeArrowheads="1"/>
          </p:cNvSpPr>
          <p:nvPr>
            <p:ph type="body" idx="1"/>
          </p:nvPr>
        </p:nvSpPr>
        <p:spPr>
          <a:xfrm>
            <a:off x="457200" y="1447800"/>
            <a:ext cx="8229600" cy="1466850"/>
          </a:xfrm>
          <a:noFill/>
          <a:ln/>
          <a:effectLst>
            <a:outerShdw dist="12700" algn="ctr" rotWithShape="0">
              <a:schemeClr val="bg2">
                <a:alpha val="50000"/>
              </a:schemeClr>
            </a:outerShdw>
          </a:effectLst>
        </p:spPr>
        <p:txBody>
          <a:bodyPr lIns="91354" tIns="45678" rIns="91354" bIns="45678"/>
          <a:lstStyle/>
          <a:p>
            <a:r>
              <a:rPr lang="es-ES_tradnl" altLang="es-MX" sz="2000"/>
              <a:t>Los métodos son implícitamente públicos</a:t>
            </a:r>
          </a:p>
          <a:p>
            <a:r>
              <a:rPr lang="es-ES_tradnl" altLang="es-MX" sz="2000"/>
              <a:t>Los métodos no tienen cuerpo (implementación)</a:t>
            </a:r>
          </a:p>
          <a:p>
            <a:r>
              <a:rPr lang="es-ES_tradnl" altLang="es-MX" sz="2000"/>
              <a:t>No se declaran “access modifiers”</a:t>
            </a:r>
          </a:p>
          <a:p>
            <a:r>
              <a:rPr lang="es-ES_tradnl" altLang="es-MX" sz="2000"/>
              <a:t>Estándar </a:t>
            </a:r>
            <a:r>
              <a:rPr lang="es-ES_tradnl" altLang="es-MX" sz="2000">
                <a:sym typeface="Wingdings" panose="05000000000000000000" pitchFamily="2" charset="2"/>
              </a:rPr>
              <a:t> Se les agrega el prefijo “I”</a:t>
            </a:r>
          </a:p>
        </p:txBody>
      </p:sp>
      <p:sp>
        <p:nvSpPr>
          <p:cNvPr id="885764" name="Text Box 4">
            <a:extLst>
              <a:ext uri="{FF2B5EF4-FFF2-40B4-BE49-F238E27FC236}">
                <a16:creationId xmlns:a16="http://schemas.microsoft.com/office/drawing/2014/main" id="{09C6856C-5F31-4F2B-9F05-43A861691988}"/>
              </a:ext>
            </a:extLst>
          </p:cNvPr>
          <p:cNvSpPr txBox="1">
            <a:spLocks noChangeArrowheads="1"/>
          </p:cNvSpPr>
          <p:nvPr/>
        </p:nvSpPr>
        <p:spPr bwMode="auto">
          <a:xfrm>
            <a:off x="898525" y="3200400"/>
            <a:ext cx="7620000" cy="1327150"/>
          </a:xfrm>
          <a:prstGeom prst="rect">
            <a:avLst/>
          </a:prstGeom>
          <a:solidFill>
            <a:schemeClr val="tx1"/>
          </a:solidFill>
          <a:ln w="12700"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CR" altLang="es-MX" sz="1600">
                <a:solidFill>
                  <a:srgbClr val="0000FF"/>
                </a:solidFill>
                <a:effectLst/>
                <a:latin typeface="Courier New" panose="02070309020205020404" pitchFamily="49" charset="0"/>
                <a:cs typeface="Courier New" panose="02070309020205020404" pitchFamily="49" charset="0"/>
              </a:rPr>
              <a:t>interface</a:t>
            </a:r>
            <a:r>
              <a:rPr lang="es-CR" altLang="es-MX" sz="1600" b="0">
                <a:solidFill>
                  <a:srgbClr val="0000FF"/>
                </a:solidFill>
                <a:effectLst/>
                <a:latin typeface="Courier New" panose="02070309020205020404" pitchFamily="49" charset="0"/>
                <a:cs typeface="Courier New" panose="02070309020205020404" pitchFamily="49" charset="0"/>
              </a:rPr>
              <a:t> </a:t>
            </a:r>
            <a:r>
              <a:rPr lang="es-CR" altLang="es-MX" sz="1600" b="0">
                <a:solidFill>
                  <a:schemeClr val="bg2"/>
                </a:solidFill>
                <a:effectLst/>
                <a:latin typeface="Courier New" panose="02070309020205020404" pitchFamily="49" charset="0"/>
                <a:cs typeface="Courier New" panose="02070309020205020404" pitchFamily="49" charset="0"/>
              </a:rPr>
              <a:t>IMyInterface</a:t>
            </a:r>
          </a:p>
          <a:p>
            <a:r>
              <a:rPr lang="es-CR" altLang="es-MX" sz="1600" b="0">
                <a:solidFill>
                  <a:schemeClr val="bg2"/>
                </a:solidFill>
                <a:effectLst/>
                <a:latin typeface="Courier New" panose="02070309020205020404" pitchFamily="49" charset="0"/>
                <a:cs typeface="Courier New" panose="02070309020205020404" pitchFamily="49" charset="0"/>
              </a:rPr>
              <a:t>{</a:t>
            </a:r>
          </a:p>
          <a:p>
            <a:r>
              <a:rPr lang="es-CR" altLang="es-MX" sz="1600" b="0">
                <a:solidFill>
                  <a:srgbClr val="0000FF"/>
                </a:solidFill>
                <a:effectLst/>
                <a:latin typeface="Courier New" panose="02070309020205020404" pitchFamily="49" charset="0"/>
                <a:cs typeface="Courier New" panose="02070309020205020404" pitchFamily="49" charset="0"/>
              </a:rPr>
              <a:t>	void </a:t>
            </a:r>
            <a:r>
              <a:rPr lang="es-CR" altLang="es-MX" sz="1600" b="0">
                <a:solidFill>
                  <a:schemeClr val="bg2"/>
                </a:solidFill>
                <a:effectLst/>
                <a:latin typeface="Courier New" panose="02070309020205020404" pitchFamily="49" charset="0"/>
                <a:cs typeface="Courier New" panose="02070309020205020404" pitchFamily="49" charset="0"/>
              </a:rPr>
              <a:t>MyMethod1();</a:t>
            </a:r>
          </a:p>
          <a:p>
            <a:r>
              <a:rPr lang="es-CR" altLang="es-MX" sz="1600" b="0">
                <a:solidFill>
                  <a:srgbClr val="0000FF"/>
                </a:solidFill>
                <a:effectLst/>
                <a:latin typeface="Courier New" panose="02070309020205020404" pitchFamily="49" charset="0"/>
                <a:cs typeface="Courier New" panose="02070309020205020404" pitchFamily="49" charset="0"/>
              </a:rPr>
              <a:t>	bool </a:t>
            </a:r>
            <a:r>
              <a:rPr lang="es-CR" altLang="es-MX" sz="1600" b="0">
                <a:solidFill>
                  <a:schemeClr val="bg2"/>
                </a:solidFill>
                <a:effectLst/>
                <a:latin typeface="Courier New" panose="02070309020205020404" pitchFamily="49" charset="0"/>
                <a:cs typeface="Courier New" panose="02070309020205020404" pitchFamily="49" charset="0"/>
              </a:rPr>
              <a:t>MyMethod2(</a:t>
            </a:r>
            <a:r>
              <a:rPr lang="es-CR" altLang="es-MX" sz="1600" b="0">
                <a:solidFill>
                  <a:srgbClr val="0000FF"/>
                </a:solidFill>
                <a:effectLst/>
                <a:latin typeface="Courier New" panose="02070309020205020404" pitchFamily="49" charset="0"/>
                <a:cs typeface="Courier New" panose="02070309020205020404" pitchFamily="49" charset="0"/>
              </a:rPr>
              <a:t>string s</a:t>
            </a:r>
            <a:r>
              <a:rPr lang="es-CR" altLang="es-MX" sz="1600" b="0">
                <a:solidFill>
                  <a:schemeClr val="bg2"/>
                </a:solidFill>
                <a:effectLst/>
                <a:latin typeface="Courier New" panose="02070309020205020404" pitchFamily="49" charset="0"/>
                <a:cs typeface="Courier New" panose="02070309020205020404" pitchFamily="49" charset="0"/>
              </a:rPr>
              <a:t>);</a:t>
            </a:r>
          </a:p>
          <a:p>
            <a:r>
              <a:rPr lang="es-CR" altLang="es-MX" sz="1600" b="0">
                <a:solidFill>
                  <a:schemeClr val="bg2"/>
                </a:solidFill>
                <a:effectLst/>
                <a:latin typeface="Courier New" panose="02070309020205020404" pitchFamily="49" charset="0"/>
                <a:cs typeface="Courier New" panose="02070309020205020404" pitchFamily="49" charset="0"/>
              </a:rPr>
              <a:t>}</a:t>
            </a:r>
          </a:p>
        </p:txBody>
      </p:sp>
      <p:sp>
        <p:nvSpPr>
          <p:cNvPr id="885765" name="Text Box 5">
            <a:extLst>
              <a:ext uri="{FF2B5EF4-FFF2-40B4-BE49-F238E27FC236}">
                <a16:creationId xmlns:a16="http://schemas.microsoft.com/office/drawing/2014/main" id="{48C59C40-F71C-4005-A957-C7A687D0DF38}"/>
              </a:ext>
            </a:extLst>
          </p:cNvPr>
          <p:cNvSpPr txBox="1">
            <a:spLocks noChangeArrowheads="1"/>
          </p:cNvSpPr>
          <p:nvPr/>
        </p:nvSpPr>
        <p:spPr bwMode="auto">
          <a:xfrm>
            <a:off x="898525" y="4676775"/>
            <a:ext cx="7620000" cy="1082675"/>
          </a:xfrm>
          <a:prstGeom prst="rect">
            <a:avLst/>
          </a:prstGeom>
          <a:solidFill>
            <a:srgbClr val="FFFFFF"/>
          </a:solidFill>
          <a:ln w="12700"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CR" altLang="es-MX" sz="1600">
                <a:solidFill>
                  <a:srgbClr val="0000FF"/>
                </a:solidFill>
                <a:effectLst/>
                <a:latin typeface="Courier New" panose="02070309020205020404" pitchFamily="49" charset="0"/>
                <a:cs typeface="Courier New" panose="02070309020205020404" pitchFamily="49" charset="0"/>
              </a:rPr>
              <a:t>Interface</a:t>
            </a:r>
            <a:r>
              <a:rPr lang="es-CR" altLang="es-MX" sz="1600" b="0">
                <a:solidFill>
                  <a:srgbClr val="0000FF"/>
                </a:solidFill>
                <a:effectLst/>
                <a:latin typeface="Courier New" panose="02070309020205020404" pitchFamily="49" charset="0"/>
                <a:cs typeface="Courier New" panose="02070309020205020404" pitchFamily="49" charset="0"/>
              </a:rPr>
              <a:t> </a:t>
            </a:r>
            <a:r>
              <a:rPr lang="es-CR" altLang="es-MX" sz="1600" b="0">
                <a:solidFill>
                  <a:schemeClr val="bg2"/>
                </a:solidFill>
                <a:effectLst/>
                <a:latin typeface="Courier New" panose="02070309020205020404" pitchFamily="49" charset="0"/>
                <a:cs typeface="Courier New" panose="02070309020205020404" pitchFamily="49" charset="0"/>
              </a:rPr>
              <a:t>IMyInterface</a:t>
            </a:r>
          </a:p>
          <a:p>
            <a:r>
              <a:rPr lang="es-CR" altLang="es-MX" sz="1600" b="0">
                <a:solidFill>
                  <a:srgbClr val="0000FF"/>
                </a:solidFill>
                <a:effectLst/>
                <a:latin typeface="Courier New" panose="02070309020205020404" pitchFamily="49" charset="0"/>
                <a:cs typeface="Courier New" panose="02070309020205020404" pitchFamily="49" charset="0"/>
              </a:rPr>
              <a:t>    Sub </a:t>
            </a:r>
            <a:r>
              <a:rPr lang="es-CR" altLang="es-MX" sz="1600" b="0">
                <a:solidFill>
                  <a:schemeClr val="bg2"/>
                </a:solidFill>
                <a:effectLst/>
                <a:latin typeface="Courier New" panose="02070309020205020404" pitchFamily="49" charset="0"/>
                <a:cs typeface="Courier New" panose="02070309020205020404" pitchFamily="49" charset="0"/>
              </a:rPr>
              <a:t>MyMethod1()</a:t>
            </a:r>
          </a:p>
          <a:p>
            <a:r>
              <a:rPr lang="es-CR" altLang="es-MX" sz="1600" b="0">
                <a:solidFill>
                  <a:srgbClr val="0000FF"/>
                </a:solidFill>
                <a:effectLst/>
                <a:latin typeface="Courier New" panose="02070309020205020404" pitchFamily="49" charset="0"/>
                <a:cs typeface="Courier New" panose="02070309020205020404" pitchFamily="49" charset="0"/>
              </a:rPr>
              <a:t>    Function </a:t>
            </a:r>
            <a:r>
              <a:rPr lang="es-CR" altLang="es-MX" sz="1600" b="0">
                <a:solidFill>
                  <a:schemeClr val="bg2"/>
                </a:solidFill>
                <a:effectLst/>
                <a:latin typeface="Courier New" panose="02070309020205020404" pitchFamily="49" charset="0"/>
                <a:cs typeface="Courier New" panose="02070309020205020404" pitchFamily="49" charset="0"/>
              </a:rPr>
              <a:t>MyMethod2(</a:t>
            </a:r>
            <a:r>
              <a:rPr lang="es-CR" altLang="es-MX" sz="1600" b="0">
                <a:solidFill>
                  <a:srgbClr val="0000FF"/>
                </a:solidFill>
                <a:effectLst/>
                <a:latin typeface="Courier New" panose="02070309020205020404" pitchFamily="49" charset="0"/>
                <a:cs typeface="Courier New" panose="02070309020205020404" pitchFamily="49" charset="0"/>
              </a:rPr>
              <a:t>ByVal </a:t>
            </a:r>
            <a:r>
              <a:rPr lang="es-CR" altLang="es-MX" sz="1600" b="0">
                <a:solidFill>
                  <a:schemeClr val="bg2"/>
                </a:solidFill>
                <a:effectLst/>
                <a:latin typeface="Courier New" panose="02070309020205020404" pitchFamily="49" charset="0"/>
                <a:cs typeface="Courier New" panose="02070309020205020404" pitchFamily="49" charset="0"/>
              </a:rPr>
              <a:t>s</a:t>
            </a:r>
            <a:r>
              <a:rPr lang="es-CR" altLang="es-MX" sz="1600" b="0">
                <a:solidFill>
                  <a:srgbClr val="0000FF"/>
                </a:solidFill>
                <a:effectLst/>
                <a:latin typeface="Courier New" panose="02070309020205020404" pitchFamily="49" charset="0"/>
                <a:cs typeface="Courier New" panose="02070309020205020404" pitchFamily="49" charset="0"/>
              </a:rPr>
              <a:t> As String) As Boolean</a:t>
            </a:r>
          </a:p>
          <a:p>
            <a:r>
              <a:rPr lang="es-CR" altLang="es-MX" sz="1600" b="0">
                <a:solidFill>
                  <a:srgbClr val="0000FF"/>
                </a:solidFill>
                <a:effectLst/>
                <a:latin typeface="Courier New" panose="02070309020205020404" pitchFamily="49" charset="0"/>
                <a:cs typeface="Courier New" panose="02070309020205020404" pitchFamily="49" charset="0"/>
              </a:rPr>
              <a:t>End Interface</a:t>
            </a:r>
          </a:p>
        </p:txBody>
      </p:sp>
      <p:sp>
        <p:nvSpPr>
          <p:cNvPr id="885766" name="Text Box 6">
            <a:extLst>
              <a:ext uri="{FF2B5EF4-FFF2-40B4-BE49-F238E27FC236}">
                <a16:creationId xmlns:a16="http://schemas.microsoft.com/office/drawing/2014/main" id="{CBC2ABFE-0D37-49EB-A629-B6751C6832B9}"/>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7810" name="Rectangle 2">
            <a:extLst>
              <a:ext uri="{FF2B5EF4-FFF2-40B4-BE49-F238E27FC236}">
                <a16:creationId xmlns:a16="http://schemas.microsoft.com/office/drawing/2014/main" id="{565CB120-AF27-4613-AB41-7104FE009630}"/>
              </a:ext>
            </a:extLst>
          </p:cNvPr>
          <p:cNvSpPr>
            <a:spLocks noGrp="1" noChangeArrowheads="1"/>
          </p:cNvSpPr>
          <p:nvPr>
            <p:ph type="title"/>
          </p:nvPr>
        </p:nvSpPr>
        <p:spPr>
          <a:xfrm>
            <a:off x="381000" y="393700"/>
            <a:ext cx="8393113" cy="585788"/>
          </a:xfrm>
          <a:noFill/>
          <a:ln/>
          <a:effectLst>
            <a:outerShdw dist="17961" dir="2700000" algn="ctr" rotWithShape="0">
              <a:schemeClr val="bg2">
                <a:alpha val="74001"/>
              </a:schemeClr>
            </a:outerShdw>
          </a:effectLst>
        </p:spPr>
        <p:txBody>
          <a:bodyPr lIns="91354" tIns="45678" rIns="91354" bIns="45678"/>
          <a:lstStyle/>
          <a:p>
            <a:r>
              <a:rPr lang="es-ES_tradnl" altLang="es-MX"/>
              <a:t>Métodos de las Interfaces</a:t>
            </a:r>
          </a:p>
        </p:txBody>
      </p:sp>
      <p:sp>
        <p:nvSpPr>
          <p:cNvPr id="887811" name="Rectangle 3">
            <a:extLst>
              <a:ext uri="{FF2B5EF4-FFF2-40B4-BE49-F238E27FC236}">
                <a16:creationId xmlns:a16="http://schemas.microsoft.com/office/drawing/2014/main" id="{DC4D7FEB-A155-44B4-85F0-E8E619955223}"/>
              </a:ext>
            </a:extLst>
          </p:cNvPr>
          <p:cNvSpPr>
            <a:spLocks noGrp="1" noChangeArrowheads="1"/>
          </p:cNvSpPr>
          <p:nvPr>
            <p:ph type="body" idx="1"/>
          </p:nvPr>
        </p:nvSpPr>
        <p:spPr>
          <a:xfrm>
            <a:off x="457200" y="1447800"/>
            <a:ext cx="8229600" cy="4411663"/>
          </a:xfrm>
          <a:noFill/>
          <a:ln/>
          <a:effectLst>
            <a:outerShdw dist="12700" algn="ctr" rotWithShape="0">
              <a:schemeClr val="bg2">
                <a:alpha val="50000"/>
              </a:schemeClr>
            </a:outerShdw>
          </a:effectLst>
        </p:spPr>
        <p:txBody>
          <a:bodyPr lIns="91354" tIns="45678" rIns="91354" bIns="45678"/>
          <a:lstStyle/>
          <a:p>
            <a:r>
              <a:rPr lang="es-ES_tradnl" altLang="es-MX"/>
              <a:t>Una clase puede implementar cero, una o más interfases</a:t>
            </a:r>
          </a:p>
          <a:p>
            <a:r>
              <a:rPr lang="es-ES_tradnl" altLang="es-MX"/>
              <a:t>Deben de implementarse todos los métodos heredados por la interfase</a:t>
            </a:r>
          </a:p>
          <a:p>
            <a:r>
              <a:rPr lang="es-ES_tradnl" altLang="es-MX"/>
              <a:t>Las interfases a su vez pueden heredar de múltiples interfases</a:t>
            </a:r>
          </a:p>
        </p:txBody>
      </p:sp>
      <p:graphicFrame>
        <p:nvGraphicFramePr>
          <p:cNvPr id="887812" name="Object 4">
            <a:extLst>
              <a:ext uri="{FF2B5EF4-FFF2-40B4-BE49-F238E27FC236}">
                <a16:creationId xmlns:a16="http://schemas.microsoft.com/office/drawing/2014/main" id="{5FC7A0FB-3D35-4572-A6AB-B1FCEDA29C04}"/>
              </a:ext>
            </a:extLst>
          </p:cNvPr>
          <p:cNvGraphicFramePr>
            <a:graphicFrameLocks noChangeAspect="1"/>
          </p:cNvGraphicFramePr>
          <p:nvPr/>
        </p:nvGraphicFramePr>
        <p:xfrm>
          <a:off x="1371600" y="4422775"/>
          <a:ext cx="6477000" cy="1693863"/>
        </p:xfrm>
        <a:graphic>
          <a:graphicData uri="http://schemas.openxmlformats.org/presentationml/2006/ole">
            <mc:AlternateContent xmlns:mc="http://schemas.openxmlformats.org/markup-compatibility/2006">
              <mc:Choice xmlns:v="urn:schemas-microsoft-com:vml" Requires="v">
                <p:oleObj spid="_x0000_s887815" name="Visio" r:id="rId4" imgW="5434965" imgH="1764995" progId="Visio.Drawing.6">
                  <p:embed/>
                </p:oleObj>
              </mc:Choice>
              <mc:Fallback>
                <p:oleObj name="Visio" r:id="rId4" imgW="5434965" imgH="1764995" progId="Visio.Drawing.6">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71600" y="4422775"/>
                        <a:ext cx="6477000" cy="1693863"/>
                      </a:xfrm>
                      <a:prstGeom prst="rect">
                        <a:avLst/>
                      </a:prstGeom>
                      <a:noFill/>
                      <a:ln>
                        <a:noFill/>
                      </a:ln>
                      <a:effectLst/>
                      <a:extLst>
                        <a:ext uri="{909E8E84-426E-40DD-AFC4-6F175D3DCCD1}">
                          <a14:hiddenFill xmlns:a14="http://schemas.microsoft.com/office/drawing/2010/main">
                            <a:gradFill rotWithShape="1">
                              <a:gsLst>
                                <a:gs pos="0">
                                  <a:srgbClr val="FF3300"/>
                                </a:gs>
                                <a:gs pos="50000">
                                  <a:srgbClr val="B2B2B2"/>
                                </a:gs>
                                <a:gs pos="100000">
                                  <a:srgbClr val="FF3300"/>
                                </a:gs>
                              </a:gsLst>
                              <a:lin ang="0" scaled="1"/>
                            </a:gra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87813" name="Text Box 5">
            <a:extLst>
              <a:ext uri="{FF2B5EF4-FFF2-40B4-BE49-F238E27FC236}">
                <a16:creationId xmlns:a16="http://schemas.microsoft.com/office/drawing/2014/main" id="{17A9C7A5-5A13-4DEC-AFE6-14175EC89759}"/>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9858" name="Rectangle 2">
            <a:extLst>
              <a:ext uri="{FF2B5EF4-FFF2-40B4-BE49-F238E27FC236}">
                <a16:creationId xmlns:a16="http://schemas.microsoft.com/office/drawing/2014/main" id="{FB6CC4AB-8743-4578-B7E2-52D6BD64C348}"/>
              </a:ext>
            </a:extLst>
          </p:cNvPr>
          <p:cNvSpPr>
            <a:spLocks noGrp="1" noChangeArrowheads="1"/>
          </p:cNvSpPr>
          <p:nvPr>
            <p:ph type="body" idx="1"/>
          </p:nvPr>
        </p:nvSpPr>
        <p:spPr>
          <a:xfrm>
            <a:off x="457200" y="1474788"/>
            <a:ext cx="8229600" cy="1649412"/>
          </a:xfrm>
          <a:noFill/>
          <a:ln/>
          <a:effectLst>
            <a:outerShdw dist="12700" algn="ctr" rotWithShape="0">
              <a:schemeClr val="bg2">
                <a:alpha val="50000"/>
              </a:schemeClr>
            </a:outerShdw>
          </a:effectLst>
        </p:spPr>
        <p:txBody>
          <a:bodyPr lIns="91354" tIns="45678" rIns="91354" bIns="45678"/>
          <a:lstStyle/>
          <a:p>
            <a:r>
              <a:rPr lang="es-ES_tradnl" altLang="es-MX" sz="2000"/>
              <a:t>Escribe el método exactamente de la misma forma que el método de la interfase</a:t>
            </a:r>
          </a:p>
          <a:p>
            <a:r>
              <a:rPr lang="es-ES_tradnl" altLang="es-MX" sz="2000"/>
              <a:t>El mismo “access modifier” (public), el mismo tipo de retorno, mismo nombre, mismos parámetros</a:t>
            </a:r>
          </a:p>
          <a:p>
            <a:r>
              <a:rPr lang="es-ES_tradnl" altLang="es-MX" sz="2000"/>
              <a:t>El método implementado puede ser virtual o no virtual</a:t>
            </a:r>
          </a:p>
        </p:txBody>
      </p:sp>
      <p:sp>
        <p:nvSpPr>
          <p:cNvPr id="889859" name="Rectangle 3">
            <a:extLst>
              <a:ext uri="{FF2B5EF4-FFF2-40B4-BE49-F238E27FC236}">
                <a16:creationId xmlns:a16="http://schemas.microsoft.com/office/drawing/2014/main" id="{60B40D85-1282-4BEA-B4D6-D213B511F0C2}"/>
              </a:ext>
            </a:extLst>
          </p:cNvPr>
          <p:cNvSpPr>
            <a:spLocks noGrp="1" noChangeArrowheads="1"/>
          </p:cNvSpPr>
          <p:nvPr>
            <p:ph type="title"/>
          </p:nvPr>
        </p:nvSpPr>
        <p:spPr>
          <a:xfrm>
            <a:off x="381000" y="846138"/>
            <a:ext cx="8763000" cy="525462"/>
          </a:xfrm>
          <a:noFill/>
          <a:ln/>
          <a:effectLst>
            <a:outerShdw dist="17961" dir="2700000" algn="ctr" rotWithShape="0">
              <a:schemeClr val="bg2">
                <a:alpha val="74001"/>
              </a:schemeClr>
            </a:outerShdw>
          </a:effectLst>
        </p:spPr>
        <p:txBody>
          <a:bodyPr anchor="b"/>
          <a:lstStyle/>
          <a:p>
            <a:r>
              <a:rPr lang="es-ES_tradnl" altLang="es-MX"/>
              <a:t>Implementando Métodos de una Interfase</a:t>
            </a:r>
            <a:br>
              <a:rPr lang="es-ES_tradnl" altLang="es-MX"/>
            </a:br>
            <a:r>
              <a:rPr lang="es-ES_tradnl" altLang="es-MX" sz="2000"/>
              <a:t>Implementación  Implicita (C#)</a:t>
            </a:r>
          </a:p>
        </p:txBody>
      </p:sp>
      <p:sp>
        <p:nvSpPr>
          <p:cNvPr id="889860" name="Text Box 4">
            <a:extLst>
              <a:ext uri="{FF2B5EF4-FFF2-40B4-BE49-F238E27FC236}">
                <a16:creationId xmlns:a16="http://schemas.microsoft.com/office/drawing/2014/main" id="{E0181196-26EC-47D8-95C4-68A946DA0FE6}"/>
              </a:ext>
            </a:extLst>
          </p:cNvPr>
          <p:cNvSpPr txBox="1">
            <a:spLocks noChangeArrowheads="1"/>
          </p:cNvSpPr>
          <p:nvPr/>
        </p:nvSpPr>
        <p:spPr bwMode="auto">
          <a:xfrm>
            <a:off x="914400" y="3200400"/>
            <a:ext cx="7543800" cy="2794000"/>
          </a:xfrm>
          <a:prstGeom prst="rect">
            <a:avLst/>
          </a:prstGeom>
          <a:solidFill>
            <a:schemeClr val="tx1"/>
          </a:solidFill>
          <a:ln w="12700"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CR" altLang="es-MX" sz="1600" b="0">
                <a:solidFill>
                  <a:srgbClr val="0000FF"/>
                </a:solidFill>
                <a:effectLst/>
                <a:latin typeface="Courier New" panose="02070309020205020404" pitchFamily="49" charset="0"/>
                <a:cs typeface="Courier New" panose="02070309020205020404" pitchFamily="49" charset="0"/>
              </a:rPr>
              <a:t>interface </a:t>
            </a:r>
            <a:r>
              <a:rPr lang="es-CR" altLang="es-MX" sz="1600" b="0">
                <a:solidFill>
                  <a:schemeClr val="bg2"/>
                </a:solidFill>
                <a:effectLst/>
                <a:latin typeface="Courier New" panose="02070309020205020404" pitchFamily="49" charset="0"/>
                <a:cs typeface="Courier New" panose="02070309020205020404" pitchFamily="49" charset="0"/>
              </a:rPr>
              <a:t>IMyInterface</a:t>
            </a:r>
          </a:p>
          <a:p>
            <a:r>
              <a:rPr lang="es-CR" altLang="es-MX" sz="1600" b="0">
                <a:solidFill>
                  <a:schemeClr val="bg2"/>
                </a:solidFill>
                <a:effectLst/>
                <a:latin typeface="Courier New" panose="02070309020205020404" pitchFamily="49" charset="0"/>
                <a:cs typeface="Courier New" panose="02070309020205020404" pitchFamily="49" charset="0"/>
              </a:rPr>
              <a:t>{</a:t>
            </a:r>
          </a:p>
          <a:p>
            <a:r>
              <a:rPr lang="es-CR" altLang="es-MX" sz="1600" b="0">
                <a:solidFill>
                  <a:srgbClr val="0000FF"/>
                </a:solidFill>
                <a:effectLst/>
                <a:latin typeface="Courier New" panose="02070309020205020404" pitchFamily="49" charset="0"/>
                <a:cs typeface="Courier New" panose="02070309020205020404" pitchFamily="49" charset="0"/>
              </a:rPr>
              <a:t>	void </a:t>
            </a:r>
            <a:r>
              <a:rPr lang="es-CR" altLang="es-MX" sz="1600" b="0">
                <a:solidFill>
                  <a:schemeClr val="bg2"/>
                </a:solidFill>
                <a:effectLst/>
                <a:latin typeface="Courier New" panose="02070309020205020404" pitchFamily="49" charset="0"/>
                <a:cs typeface="Courier New" panose="02070309020205020404" pitchFamily="49" charset="0"/>
              </a:rPr>
              <a:t>MyMethod1();</a:t>
            </a:r>
          </a:p>
          <a:p>
            <a:r>
              <a:rPr lang="es-CR" altLang="es-MX" sz="1600" b="0">
                <a:solidFill>
                  <a:srgbClr val="0000FF"/>
                </a:solidFill>
                <a:effectLst/>
                <a:latin typeface="Courier New" panose="02070309020205020404" pitchFamily="49" charset="0"/>
                <a:cs typeface="Courier New" panose="02070309020205020404" pitchFamily="49" charset="0"/>
              </a:rPr>
              <a:t>	bool </a:t>
            </a:r>
            <a:r>
              <a:rPr lang="es-CR" altLang="es-MX" sz="1600" b="0">
                <a:solidFill>
                  <a:schemeClr val="bg2"/>
                </a:solidFill>
                <a:effectLst/>
                <a:latin typeface="Courier New" panose="02070309020205020404" pitchFamily="49" charset="0"/>
                <a:cs typeface="Courier New" panose="02070309020205020404" pitchFamily="49" charset="0"/>
              </a:rPr>
              <a:t>MyMethod2(</a:t>
            </a:r>
            <a:r>
              <a:rPr lang="es-CR" altLang="es-MX" sz="1600" b="0">
                <a:solidFill>
                  <a:srgbClr val="0000FF"/>
                </a:solidFill>
                <a:effectLst/>
                <a:latin typeface="Courier New" panose="02070309020205020404" pitchFamily="49" charset="0"/>
                <a:cs typeface="Courier New" panose="02070309020205020404" pitchFamily="49" charset="0"/>
              </a:rPr>
              <a:t>string </a:t>
            </a:r>
            <a:r>
              <a:rPr lang="es-CR" altLang="es-MX" sz="1600" b="0">
                <a:solidFill>
                  <a:schemeClr val="bg2"/>
                </a:solidFill>
                <a:effectLst/>
                <a:latin typeface="Courier New" panose="02070309020205020404" pitchFamily="49" charset="0"/>
                <a:cs typeface="Courier New" panose="02070309020205020404" pitchFamily="49" charset="0"/>
              </a:rPr>
              <a:t>s);</a:t>
            </a:r>
          </a:p>
          <a:p>
            <a:r>
              <a:rPr lang="es-CR" altLang="es-MX" sz="1600" b="0">
                <a:solidFill>
                  <a:schemeClr val="bg2"/>
                </a:solidFill>
                <a:effectLst/>
                <a:latin typeface="Courier New" panose="02070309020205020404" pitchFamily="49" charset="0"/>
                <a:cs typeface="Courier New" panose="02070309020205020404" pitchFamily="49" charset="0"/>
              </a:rPr>
              <a:t>}</a:t>
            </a:r>
          </a:p>
          <a:p>
            <a:r>
              <a:rPr lang="es-CR" altLang="es-MX" sz="1600" b="0">
                <a:solidFill>
                  <a:srgbClr val="0000FF"/>
                </a:solidFill>
                <a:effectLst/>
                <a:latin typeface="Courier New" panose="02070309020205020404" pitchFamily="49" charset="0"/>
                <a:cs typeface="Courier New" panose="02070309020205020404" pitchFamily="49" charset="0"/>
              </a:rPr>
              <a:t>class </a:t>
            </a:r>
            <a:r>
              <a:rPr lang="es-CR" altLang="es-MX" sz="1600" b="0">
                <a:solidFill>
                  <a:schemeClr val="bg2"/>
                </a:solidFill>
                <a:effectLst/>
                <a:latin typeface="Courier New" panose="02070309020205020404" pitchFamily="49" charset="0"/>
                <a:cs typeface="Courier New" panose="02070309020205020404" pitchFamily="49" charset="0"/>
              </a:rPr>
              <a:t>MyClass: IMyInterface</a:t>
            </a:r>
          </a:p>
          <a:p>
            <a:r>
              <a:rPr lang="es-CR" altLang="es-MX" sz="1600" b="0">
                <a:solidFill>
                  <a:schemeClr val="bg2"/>
                </a:solidFill>
                <a:effectLst/>
                <a:latin typeface="Courier New" panose="02070309020205020404" pitchFamily="49" charset="0"/>
                <a:cs typeface="Courier New" panose="02070309020205020404" pitchFamily="49" charset="0"/>
              </a:rPr>
              <a:t>{</a:t>
            </a:r>
          </a:p>
          <a:p>
            <a:r>
              <a:rPr lang="es-CR" altLang="es-MX" sz="1600" b="0">
                <a:solidFill>
                  <a:srgbClr val="0000FF"/>
                </a:solidFill>
                <a:effectLst/>
                <a:latin typeface="Courier New" panose="02070309020205020404" pitchFamily="49" charset="0"/>
                <a:cs typeface="Courier New" panose="02070309020205020404" pitchFamily="49" charset="0"/>
              </a:rPr>
              <a:t>	public virtual void </a:t>
            </a:r>
            <a:r>
              <a:rPr lang="es-CR" altLang="es-MX" sz="1600" b="0">
                <a:solidFill>
                  <a:schemeClr val="bg2"/>
                </a:solidFill>
                <a:effectLst/>
                <a:latin typeface="Courier New" panose="02070309020205020404" pitchFamily="49" charset="0"/>
                <a:cs typeface="Courier New" panose="02070309020205020404" pitchFamily="49" charset="0"/>
              </a:rPr>
              <a:t>MyMethod1() {}</a:t>
            </a:r>
          </a:p>
          <a:p>
            <a:r>
              <a:rPr lang="es-CR" altLang="es-MX" sz="1600" b="0">
                <a:solidFill>
                  <a:srgbClr val="0000FF"/>
                </a:solidFill>
                <a:effectLst/>
                <a:latin typeface="Courier New" panose="02070309020205020404" pitchFamily="49" charset="0"/>
                <a:cs typeface="Courier New" panose="02070309020205020404" pitchFamily="49" charset="0"/>
              </a:rPr>
              <a:t>	public bool </a:t>
            </a:r>
            <a:r>
              <a:rPr lang="es-CR" altLang="es-MX" sz="1600" b="0">
                <a:solidFill>
                  <a:schemeClr val="bg2"/>
                </a:solidFill>
                <a:effectLst/>
                <a:latin typeface="Courier New" panose="02070309020205020404" pitchFamily="49" charset="0"/>
                <a:cs typeface="Courier New" panose="02070309020205020404" pitchFamily="49" charset="0"/>
              </a:rPr>
              <a:t>MyMethod2(</a:t>
            </a:r>
            <a:r>
              <a:rPr lang="es-CR" altLang="es-MX" sz="1600" b="0">
                <a:solidFill>
                  <a:srgbClr val="0000FF"/>
                </a:solidFill>
                <a:effectLst/>
                <a:latin typeface="Courier New" panose="02070309020205020404" pitchFamily="49" charset="0"/>
                <a:cs typeface="Courier New" panose="02070309020205020404" pitchFamily="49" charset="0"/>
              </a:rPr>
              <a:t>string </a:t>
            </a:r>
            <a:r>
              <a:rPr lang="es-CR" altLang="es-MX" sz="1600" b="0">
                <a:solidFill>
                  <a:schemeClr val="bg2"/>
                </a:solidFill>
                <a:effectLst/>
                <a:latin typeface="Courier New" panose="02070309020205020404" pitchFamily="49" charset="0"/>
                <a:cs typeface="Courier New" panose="02070309020205020404" pitchFamily="49" charset="0"/>
              </a:rPr>
              <a:t>s) {}</a:t>
            </a:r>
          </a:p>
          <a:p>
            <a:r>
              <a:rPr lang="es-CR" altLang="es-MX" sz="1600" b="0">
                <a:effectLst/>
                <a:latin typeface="Courier New" panose="02070309020205020404" pitchFamily="49" charset="0"/>
                <a:cs typeface="Courier New" panose="02070309020205020404" pitchFamily="49" charset="0"/>
              </a:rPr>
              <a:t>	</a:t>
            </a:r>
            <a:r>
              <a:rPr lang="es-CR" altLang="es-MX" sz="1600" b="0">
                <a:solidFill>
                  <a:srgbClr val="0000FF"/>
                </a:solidFill>
                <a:effectLst/>
                <a:latin typeface="Courier New" panose="02070309020205020404" pitchFamily="49" charset="0"/>
                <a:cs typeface="Courier New" panose="02070309020205020404" pitchFamily="49" charset="0"/>
              </a:rPr>
              <a:t>public void</a:t>
            </a:r>
            <a:r>
              <a:rPr lang="es-CR" altLang="es-MX" sz="1600" b="0">
                <a:effectLst/>
                <a:latin typeface="Courier New" panose="02070309020205020404" pitchFamily="49" charset="0"/>
                <a:cs typeface="Courier New" panose="02070309020205020404" pitchFamily="49" charset="0"/>
              </a:rPr>
              <a:t> </a:t>
            </a:r>
            <a:r>
              <a:rPr lang="es-CR" altLang="es-MX" sz="1600" b="0">
                <a:solidFill>
                  <a:schemeClr val="bg2"/>
                </a:solidFill>
                <a:effectLst/>
                <a:latin typeface="Courier New" panose="02070309020205020404" pitchFamily="49" charset="0"/>
                <a:cs typeface="Courier New" panose="02070309020205020404" pitchFamily="49" charset="0"/>
              </a:rPr>
              <a:t>OtherMethod() {}</a:t>
            </a:r>
          </a:p>
          <a:p>
            <a:r>
              <a:rPr lang="es-CR" altLang="es-MX" sz="1600" b="0">
                <a:solidFill>
                  <a:schemeClr val="bg2"/>
                </a:solidFill>
                <a:effectLst/>
                <a:latin typeface="Courier New" panose="02070309020205020404" pitchFamily="49" charset="0"/>
                <a:cs typeface="Courier New" panose="02070309020205020404" pitchFamily="49" charset="0"/>
              </a:rPr>
              <a:t>}</a:t>
            </a:r>
          </a:p>
        </p:txBody>
      </p:sp>
      <p:sp>
        <p:nvSpPr>
          <p:cNvPr id="889861" name="Text Box 5">
            <a:extLst>
              <a:ext uri="{FF2B5EF4-FFF2-40B4-BE49-F238E27FC236}">
                <a16:creationId xmlns:a16="http://schemas.microsoft.com/office/drawing/2014/main" id="{F8834A1F-D4AE-4CDA-89C0-8FEA9DBED361}"/>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1906" name="Rectangle 2">
            <a:extLst>
              <a:ext uri="{FF2B5EF4-FFF2-40B4-BE49-F238E27FC236}">
                <a16:creationId xmlns:a16="http://schemas.microsoft.com/office/drawing/2014/main" id="{01887B0D-D537-4C82-AB03-5E2C0243563C}"/>
              </a:ext>
            </a:extLst>
          </p:cNvPr>
          <p:cNvSpPr>
            <a:spLocks noGrp="1" noChangeArrowheads="1"/>
          </p:cNvSpPr>
          <p:nvPr>
            <p:ph type="body" idx="1"/>
          </p:nvPr>
        </p:nvSpPr>
        <p:spPr>
          <a:xfrm>
            <a:off x="457200" y="1676400"/>
            <a:ext cx="8229600" cy="1990725"/>
          </a:xfrm>
          <a:noFill/>
          <a:ln/>
          <a:effectLst>
            <a:outerShdw dist="12700" algn="ctr" rotWithShape="0">
              <a:schemeClr val="bg2">
                <a:alpha val="50000"/>
              </a:schemeClr>
            </a:outerShdw>
          </a:effectLst>
        </p:spPr>
        <p:txBody>
          <a:bodyPr lIns="91354" tIns="45678" rIns="91354" bIns="45678"/>
          <a:lstStyle/>
          <a:p>
            <a:r>
              <a:rPr lang="es-ES_tradnl" altLang="es-MX"/>
              <a:t>Puede ser invocada directamente a través de una clase o estructura.</a:t>
            </a:r>
          </a:p>
          <a:p>
            <a:r>
              <a:rPr lang="es-ES_tradnl" altLang="es-MX"/>
              <a:t>Puede realizarse un “cast” al tipo de la interfase</a:t>
            </a:r>
          </a:p>
        </p:txBody>
      </p:sp>
      <p:sp>
        <p:nvSpPr>
          <p:cNvPr id="891907" name="Rectangle 3">
            <a:extLst>
              <a:ext uri="{FF2B5EF4-FFF2-40B4-BE49-F238E27FC236}">
                <a16:creationId xmlns:a16="http://schemas.microsoft.com/office/drawing/2014/main" id="{44E3213D-3026-448D-864A-E18788AE81C0}"/>
              </a:ext>
            </a:extLst>
          </p:cNvPr>
          <p:cNvSpPr>
            <a:spLocks noGrp="1" noChangeArrowheads="1"/>
          </p:cNvSpPr>
          <p:nvPr>
            <p:ph type="title"/>
          </p:nvPr>
        </p:nvSpPr>
        <p:spPr>
          <a:xfrm>
            <a:off x="457200" y="228600"/>
            <a:ext cx="8458200" cy="1066800"/>
          </a:xfrm>
          <a:noFill/>
          <a:ln/>
          <a:effectLst>
            <a:outerShdw dist="17961" dir="2700000" algn="ctr" rotWithShape="0">
              <a:schemeClr val="bg2">
                <a:alpha val="74001"/>
              </a:schemeClr>
            </a:outerShdw>
          </a:effectLst>
        </p:spPr>
        <p:txBody>
          <a:bodyPr anchor="b"/>
          <a:lstStyle/>
          <a:p>
            <a:r>
              <a:rPr lang="es-ES_tradnl" altLang="es-MX"/>
              <a:t>Invocando Métodos de una Interfase</a:t>
            </a:r>
            <a:br>
              <a:rPr lang="es-ES_tradnl" altLang="es-MX"/>
            </a:br>
            <a:r>
              <a:rPr lang="es-ES_tradnl" altLang="es-MX" sz="2000"/>
              <a:t>Implementación Implícita (C#)</a:t>
            </a:r>
          </a:p>
        </p:txBody>
      </p:sp>
      <p:sp>
        <p:nvSpPr>
          <p:cNvPr id="891908" name="Text Box 4">
            <a:extLst>
              <a:ext uri="{FF2B5EF4-FFF2-40B4-BE49-F238E27FC236}">
                <a16:creationId xmlns:a16="http://schemas.microsoft.com/office/drawing/2014/main" id="{6ADDC64D-95E4-48A5-B996-728A7CF207DE}"/>
              </a:ext>
            </a:extLst>
          </p:cNvPr>
          <p:cNvSpPr txBox="1">
            <a:spLocks noChangeArrowheads="1"/>
          </p:cNvSpPr>
          <p:nvPr/>
        </p:nvSpPr>
        <p:spPr bwMode="auto">
          <a:xfrm>
            <a:off x="609600" y="4343400"/>
            <a:ext cx="8077200" cy="1752600"/>
          </a:xfrm>
          <a:prstGeom prst="rect">
            <a:avLst/>
          </a:prstGeom>
          <a:solidFill>
            <a:schemeClr val="tx1"/>
          </a:solidFill>
          <a:ln w="12700"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CR" altLang="es-MX" sz="1800" b="0">
                <a:solidFill>
                  <a:schemeClr val="bg2"/>
                </a:solidFill>
                <a:effectLst/>
                <a:latin typeface="Courier New" panose="02070309020205020404" pitchFamily="49" charset="0"/>
                <a:cs typeface="Courier New" panose="02070309020205020404" pitchFamily="49" charset="0"/>
              </a:rPr>
              <a:t>MyClass mc =</a:t>
            </a:r>
            <a:r>
              <a:rPr lang="es-CR" altLang="es-MX" sz="1800" b="0">
                <a:effectLst/>
                <a:latin typeface="Courier New" panose="02070309020205020404" pitchFamily="49" charset="0"/>
                <a:cs typeface="Courier New" panose="02070309020205020404" pitchFamily="49" charset="0"/>
              </a:rPr>
              <a:t> </a:t>
            </a:r>
            <a:r>
              <a:rPr lang="es-CR" altLang="es-MX" sz="1800" b="0">
                <a:solidFill>
                  <a:srgbClr val="0000FF"/>
                </a:solidFill>
                <a:effectLst/>
                <a:latin typeface="Courier New" panose="02070309020205020404" pitchFamily="49" charset="0"/>
                <a:cs typeface="Courier New" panose="02070309020205020404" pitchFamily="49" charset="0"/>
              </a:rPr>
              <a:t>new</a:t>
            </a:r>
            <a:r>
              <a:rPr lang="es-CR" altLang="es-MX" sz="1800" b="0">
                <a:effectLst/>
                <a:latin typeface="Courier New" panose="02070309020205020404" pitchFamily="49" charset="0"/>
                <a:cs typeface="Courier New" panose="02070309020205020404" pitchFamily="49" charset="0"/>
              </a:rPr>
              <a:t> </a:t>
            </a:r>
            <a:r>
              <a:rPr lang="es-CR" altLang="es-MX" sz="1800" b="0">
                <a:solidFill>
                  <a:schemeClr val="bg2"/>
                </a:solidFill>
                <a:effectLst/>
                <a:latin typeface="Courier New" panose="02070309020205020404" pitchFamily="49" charset="0"/>
                <a:cs typeface="Courier New" panose="02070309020205020404" pitchFamily="49" charset="0"/>
              </a:rPr>
              <a:t>MyClass();</a:t>
            </a:r>
          </a:p>
          <a:p>
            <a:r>
              <a:rPr lang="es-CR" altLang="es-MX" sz="1800" b="0">
                <a:solidFill>
                  <a:schemeClr val="bg2"/>
                </a:solidFill>
                <a:effectLst/>
                <a:latin typeface="Courier New" panose="02070309020205020404" pitchFamily="49" charset="0"/>
                <a:cs typeface="Courier New" panose="02070309020205020404" pitchFamily="49" charset="0"/>
              </a:rPr>
              <a:t>mc.MyMethod1();</a:t>
            </a:r>
          </a:p>
          <a:p>
            <a:r>
              <a:rPr lang="es-CR" altLang="es-MX" sz="1800" b="0">
                <a:solidFill>
                  <a:schemeClr val="bg2"/>
                </a:solidFill>
                <a:effectLst/>
                <a:latin typeface="Courier New" panose="02070309020205020404" pitchFamily="49" charset="0"/>
                <a:cs typeface="Courier New" panose="02070309020205020404" pitchFamily="49" charset="0"/>
              </a:rPr>
              <a:t>mc.OtherMethod();</a:t>
            </a:r>
          </a:p>
          <a:p>
            <a:endParaRPr lang="es-CR" altLang="es-MX" sz="1800" b="0">
              <a:solidFill>
                <a:schemeClr val="bg2"/>
              </a:solidFill>
              <a:effectLst/>
              <a:latin typeface="Courier New" panose="02070309020205020404" pitchFamily="49" charset="0"/>
              <a:cs typeface="Courier New" panose="02070309020205020404" pitchFamily="49" charset="0"/>
            </a:endParaRPr>
          </a:p>
          <a:p>
            <a:r>
              <a:rPr lang="es-CR" altLang="es-MX" sz="1800" b="0">
                <a:solidFill>
                  <a:schemeClr val="bg2"/>
                </a:solidFill>
                <a:effectLst/>
                <a:latin typeface="Courier New" panose="02070309020205020404" pitchFamily="49" charset="0"/>
                <a:cs typeface="Courier New" panose="02070309020205020404" pitchFamily="49" charset="0"/>
              </a:rPr>
              <a:t>IMyInterface mi = mc;</a:t>
            </a:r>
          </a:p>
          <a:p>
            <a:r>
              <a:rPr lang="es-CR" altLang="es-MX" sz="1800" b="0">
                <a:solidFill>
                  <a:schemeClr val="bg2"/>
                </a:solidFill>
                <a:effectLst/>
                <a:latin typeface="Courier New" panose="02070309020205020404" pitchFamily="49" charset="0"/>
                <a:cs typeface="Courier New" panose="02070309020205020404" pitchFamily="49" charset="0"/>
              </a:rPr>
              <a:t>bool b = mi.MyMethod2(“Hello”);</a:t>
            </a:r>
          </a:p>
        </p:txBody>
      </p:sp>
      <p:sp>
        <p:nvSpPr>
          <p:cNvPr id="891909" name="Text Box 5">
            <a:extLst>
              <a:ext uri="{FF2B5EF4-FFF2-40B4-BE49-F238E27FC236}">
                <a16:creationId xmlns:a16="http://schemas.microsoft.com/office/drawing/2014/main" id="{B6B850D1-1D87-4F12-9929-C9A35DF8D944}"/>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3954" name="Rectangle 2">
            <a:extLst>
              <a:ext uri="{FF2B5EF4-FFF2-40B4-BE49-F238E27FC236}">
                <a16:creationId xmlns:a16="http://schemas.microsoft.com/office/drawing/2014/main" id="{C23F407B-5602-4155-A777-A7C19BAACE66}"/>
              </a:ext>
            </a:extLst>
          </p:cNvPr>
          <p:cNvSpPr>
            <a:spLocks noGrp="1" noChangeArrowheads="1"/>
          </p:cNvSpPr>
          <p:nvPr>
            <p:ph type="body" idx="1"/>
          </p:nvPr>
        </p:nvSpPr>
        <p:spPr>
          <a:xfrm>
            <a:off x="457200" y="1382713"/>
            <a:ext cx="8229600" cy="1741487"/>
          </a:xfrm>
          <a:noFill/>
          <a:ln/>
          <a:effectLst>
            <a:outerShdw dist="12700" algn="ctr" rotWithShape="0">
              <a:schemeClr val="bg2">
                <a:alpha val="50000"/>
              </a:schemeClr>
            </a:outerShdw>
          </a:effectLst>
        </p:spPr>
        <p:txBody>
          <a:bodyPr lIns="91354" tIns="45678" rIns="91354" bIns="45678"/>
          <a:lstStyle/>
          <a:p>
            <a:r>
              <a:rPr lang="es-ES_tradnl" altLang="es-MX" sz="2000"/>
              <a:t>Debe usarse el nombre completo del método para su acceso (fully qualified name)</a:t>
            </a:r>
          </a:p>
          <a:p>
            <a:r>
              <a:rPr lang="es-ES_tradnl" altLang="es-MX" sz="2000"/>
              <a:t>No puede ser declarada como virtual</a:t>
            </a:r>
          </a:p>
          <a:p>
            <a:r>
              <a:rPr lang="es-ES_tradnl" altLang="es-MX" sz="2000"/>
              <a:t>No puede especificar un “access modifier”</a:t>
            </a:r>
          </a:p>
          <a:p>
            <a:r>
              <a:rPr lang="es-ES_tradnl" altLang="es-MX" sz="2000"/>
              <a:t>Solo puede ser accesado a través de la interfase</a:t>
            </a:r>
          </a:p>
        </p:txBody>
      </p:sp>
      <p:sp>
        <p:nvSpPr>
          <p:cNvPr id="893955" name="Rectangle 3">
            <a:extLst>
              <a:ext uri="{FF2B5EF4-FFF2-40B4-BE49-F238E27FC236}">
                <a16:creationId xmlns:a16="http://schemas.microsoft.com/office/drawing/2014/main" id="{739CB1C2-690B-494B-8D06-E2F46CC4F0C1}"/>
              </a:ext>
            </a:extLst>
          </p:cNvPr>
          <p:cNvSpPr>
            <a:spLocks noGrp="1" noChangeArrowheads="1"/>
          </p:cNvSpPr>
          <p:nvPr>
            <p:ph type="title"/>
          </p:nvPr>
        </p:nvSpPr>
        <p:spPr>
          <a:xfrm>
            <a:off x="381000" y="811213"/>
            <a:ext cx="8763000" cy="560387"/>
          </a:xfrm>
          <a:noFill/>
          <a:ln/>
          <a:effectLst>
            <a:outerShdw dist="17961" dir="2700000" algn="ctr" rotWithShape="0">
              <a:schemeClr val="bg2">
                <a:alpha val="74001"/>
              </a:schemeClr>
            </a:outerShdw>
          </a:effectLst>
        </p:spPr>
        <p:txBody>
          <a:bodyPr anchor="b"/>
          <a:lstStyle/>
          <a:p>
            <a:r>
              <a:rPr lang="es-ES_tradnl" altLang="es-MX"/>
              <a:t>Implementando Métodos de una Interfase</a:t>
            </a:r>
            <a:br>
              <a:rPr lang="es-ES_tradnl" altLang="es-MX"/>
            </a:br>
            <a:r>
              <a:rPr lang="es-ES_tradnl" altLang="es-MX" sz="2000"/>
              <a:t>Implementación Explicita (C#)</a:t>
            </a:r>
          </a:p>
        </p:txBody>
      </p:sp>
      <p:sp>
        <p:nvSpPr>
          <p:cNvPr id="893956" name="Text Box 4">
            <a:extLst>
              <a:ext uri="{FF2B5EF4-FFF2-40B4-BE49-F238E27FC236}">
                <a16:creationId xmlns:a16="http://schemas.microsoft.com/office/drawing/2014/main" id="{6E79B64B-5B1A-4EE9-BD93-589C3C59B43E}"/>
              </a:ext>
            </a:extLst>
          </p:cNvPr>
          <p:cNvSpPr txBox="1">
            <a:spLocks noChangeArrowheads="1"/>
          </p:cNvSpPr>
          <p:nvPr/>
        </p:nvSpPr>
        <p:spPr bwMode="auto">
          <a:xfrm>
            <a:off x="609600" y="3505200"/>
            <a:ext cx="8001000" cy="2549525"/>
          </a:xfrm>
          <a:prstGeom prst="rect">
            <a:avLst/>
          </a:prstGeom>
          <a:solidFill>
            <a:schemeClr val="tx1"/>
          </a:solidFill>
          <a:ln w="12700"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CR" altLang="es-MX" sz="1600" b="0">
                <a:solidFill>
                  <a:srgbClr val="0000FF"/>
                </a:solidFill>
                <a:effectLst/>
                <a:latin typeface="Courier New" panose="02070309020205020404" pitchFamily="49" charset="0"/>
                <a:cs typeface="Courier New" panose="02070309020205020404" pitchFamily="49" charset="0"/>
              </a:rPr>
              <a:t>interface </a:t>
            </a:r>
            <a:r>
              <a:rPr lang="es-CR" altLang="es-MX" sz="1600" b="0">
                <a:solidFill>
                  <a:schemeClr val="bg2"/>
                </a:solidFill>
                <a:effectLst/>
                <a:latin typeface="Courier New" panose="02070309020205020404" pitchFamily="49" charset="0"/>
                <a:cs typeface="Courier New" panose="02070309020205020404" pitchFamily="49" charset="0"/>
              </a:rPr>
              <a:t>IMyInterface</a:t>
            </a:r>
          </a:p>
          <a:p>
            <a:r>
              <a:rPr lang="es-CR" altLang="es-MX" sz="1600" b="0">
                <a:solidFill>
                  <a:schemeClr val="bg2"/>
                </a:solidFill>
                <a:effectLst/>
                <a:latin typeface="Courier New" panose="02070309020205020404" pitchFamily="49" charset="0"/>
                <a:cs typeface="Courier New" panose="02070309020205020404" pitchFamily="49" charset="0"/>
              </a:rPr>
              <a:t>{</a:t>
            </a:r>
          </a:p>
          <a:p>
            <a:r>
              <a:rPr lang="es-CR" altLang="es-MX" sz="1600" b="0">
                <a:solidFill>
                  <a:srgbClr val="0000FF"/>
                </a:solidFill>
                <a:effectLst/>
                <a:latin typeface="Courier New" panose="02070309020205020404" pitchFamily="49" charset="0"/>
                <a:cs typeface="Courier New" panose="02070309020205020404" pitchFamily="49" charset="0"/>
              </a:rPr>
              <a:t>	void </a:t>
            </a:r>
            <a:r>
              <a:rPr lang="es-CR" altLang="es-MX" sz="1600" b="0">
                <a:solidFill>
                  <a:schemeClr val="bg2"/>
                </a:solidFill>
                <a:effectLst/>
                <a:latin typeface="Courier New" panose="02070309020205020404" pitchFamily="49" charset="0"/>
                <a:cs typeface="Courier New" panose="02070309020205020404" pitchFamily="49" charset="0"/>
              </a:rPr>
              <a:t>MyMethod1();</a:t>
            </a:r>
          </a:p>
          <a:p>
            <a:r>
              <a:rPr lang="es-CR" altLang="es-MX" sz="1600" b="0">
                <a:solidFill>
                  <a:srgbClr val="0000FF"/>
                </a:solidFill>
                <a:effectLst/>
                <a:latin typeface="Courier New" panose="02070309020205020404" pitchFamily="49" charset="0"/>
                <a:cs typeface="Courier New" panose="02070309020205020404" pitchFamily="49" charset="0"/>
              </a:rPr>
              <a:t>	bool </a:t>
            </a:r>
            <a:r>
              <a:rPr lang="es-CR" altLang="es-MX" sz="1600" b="0">
                <a:solidFill>
                  <a:schemeClr val="bg2"/>
                </a:solidFill>
                <a:effectLst/>
                <a:latin typeface="Courier New" panose="02070309020205020404" pitchFamily="49" charset="0"/>
                <a:cs typeface="Courier New" panose="02070309020205020404" pitchFamily="49" charset="0"/>
              </a:rPr>
              <a:t>MyMethod2(</a:t>
            </a:r>
            <a:r>
              <a:rPr lang="es-CR" altLang="es-MX" sz="1600" b="0">
                <a:solidFill>
                  <a:srgbClr val="0000FF"/>
                </a:solidFill>
                <a:effectLst/>
                <a:latin typeface="Courier New" panose="02070309020205020404" pitchFamily="49" charset="0"/>
                <a:cs typeface="Courier New" panose="02070309020205020404" pitchFamily="49" charset="0"/>
              </a:rPr>
              <a:t>string </a:t>
            </a:r>
            <a:r>
              <a:rPr lang="es-CR" altLang="es-MX" sz="1600" b="0">
                <a:solidFill>
                  <a:schemeClr val="bg2"/>
                </a:solidFill>
                <a:effectLst/>
                <a:latin typeface="Courier New" panose="02070309020205020404" pitchFamily="49" charset="0"/>
                <a:cs typeface="Courier New" panose="02070309020205020404" pitchFamily="49" charset="0"/>
              </a:rPr>
              <a:t>s);</a:t>
            </a:r>
          </a:p>
          <a:p>
            <a:r>
              <a:rPr lang="es-CR" altLang="es-MX" sz="1600" b="0">
                <a:solidFill>
                  <a:schemeClr val="bg2"/>
                </a:solidFill>
                <a:effectLst/>
                <a:latin typeface="Courier New" panose="02070309020205020404" pitchFamily="49" charset="0"/>
                <a:cs typeface="Courier New" panose="02070309020205020404" pitchFamily="49" charset="0"/>
              </a:rPr>
              <a:t>}</a:t>
            </a:r>
          </a:p>
          <a:p>
            <a:r>
              <a:rPr lang="es-CR" altLang="es-MX" sz="1600" b="0">
                <a:solidFill>
                  <a:srgbClr val="0000FF"/>
                </a:solidFill>
                <a:effectLst/>
                <a:latin typeface="Courier New" panose="02070309020205020404" pitchFamily="49" charset="0"/>
                <a:cs typeface="Courier New" panose="02070309020205020404" pitchFamily="49" charset="0"/>
              </a:rPr>
              <a:t>class </a:t>
            </a:r>
            <a:r>
              <a:rPr lang="es-CR" altLang="es-MX" sz="1600" b="0">
                <a:solidFill>
                  <a:schemeClr val="bg2"/>
                </a:solidFill>
                <a:effectLst/>
                <a:latin typeface="Courier New" panose="02070309020205020404" pitchFamily="49" charset="0"/>
                <a:cs typeface="Courier New" panose="02070309020205020404" pitchFamily="49" charset="0"/>
              </a:rPr>
              <a:t>MyClass: IMyInterface</a:t>
            </a:r>
          </a:p>
          <a:p>
            <a:r>
              <a:rPr lang="es-CR" altLang="es-MX" sz="1600" b="0">
                <a:solidFill>
                  <a:schemeClr val="bg2"/>
                </a:solidFill>
                <a:effectLst/>
                <a:latin typeface="Courier New" panose="02070309020205020404" pitchFamily="49" charset="0"/>
                <a:cs typeface="Courier New" panose="02070309020205020404" pitchFamily="49" charset="0"/>
              </a:rPr>
              <a:t>{</a:t>
            </a:r>
          </a:p>
          <a:p>
            <a:r>
              <a:rPr lang="es-CR" altLang="es-MX" sz="1600" b="0">
                <a:solidFill>
                  <a:srgbClr val="0000FF"/>
                </a:solidFill>
                <a:effectLst/>
                <a:latin typeface="Courier New" panose="02070309020205020404" pitchFamily="49" charset="0"/>
                <a:cs typeface="Courier New" panose="02070309020205020404" pitchFamily="49" charset="0"/>
              </a:rPr>
              <a:t>	void </a:t>
            </a:r>
            <a:r>
              <a:rPr lang="es-CR" altLang="es-MX" sz="1600" b="0">
                <a:solidFill>
                  <a:schemeClr val="bg2"/>
                </a:solidFill>
                <a:effectLst/>
                <a:latin typeface="Courier New" panose="02070309020205020404" pitchFamily="49" charset="0"/>
                <a:cs typeface="Courier New" panose="02070309020205020404" pitchFamily="49" charset="0"/>
              </a:rPr>
              <a:t>IMyInterface.MyMethod1() {}</a:t>
            </a:r>
          </a:p>
          <a:p>
            <a:r>
              <a:rPr lang="es-CR" altLang="es-MX" sz="1600" b="0">
                <a:solidFill>
                  <a:srgbClr val="0000FF"/>
                </a:solidFill>
                <a:effectLst/>
                <a:latin typeface="Courier New" panose="02070309020205020404" pitchFamily="49" charset="0"/>
                <a:cs typeface="Courier New" panose="02070309020205020404" pitchFamily="49" charset="0"/>
              </a:rPr>
              <a:t>	bool </a:t>
            </a:r>
            <a:r>
              <a:rPr lang="es-CR" altLang="es-MX" sz="1600" b="0">
                <a:solidFill>
                  <a:schemeClr val="bg2"/>
                </a:solidFill>
                <a:effectLst/>
                <a:latin typeface="Courier New" panose="02070309020205020404" pitchFamily="49" charset="0"/>
                <a:cs typeface="Courier New" panose="02070309020205020404" pitchFamily="49" charset="0"/>
              </a:rPr>
              <a:t>IMyInterface.MyMethod2(</a:t>
            </a:r>
            <a:r>
              <a:rPr lang="es-CR" altLang="es-MX" sz="1600" b="0">
                <a:solidFill>
                  <a:srgbClr val="0000FF"/>
                </a:solidFill>
                <a:effectLst/>
                <a:latin typeface="Courier New" panose="02070309020205020404" pitchFamily="49" charset="0"/>
                <a:cs typeface="Courier New" panose="02070309020205020404" pitchFamily="49" charset="0"/>
              </a:rPr>
              <a:t>string </a:t>
            </a:r>
            <a:r>
              <a:rPr lang="es-CR" altLang="es-MX" sz="1600" b="0">
                <a:solidFill>
                  <a:schemeClr val="bg2"/>
                </a:solidFill>
                <a:effectLst/>
                <a:latin typeface="Courier New" panose="02070309020205020404" pitchFamily="49" charset="0"/>
                <a:cs typeface="Courier New" panose="02070309020205020404" pitchFamily="49" charset="0"/>
              </a:rPr>
              <a:t>s) {}</a:t>
            </a:r>
          </a:p>
          <a:p>
            <a:r>
              <a:rPr lang="es-CR" altLang="es-MX" sz="1600" b="0">
                <a:solidFill>
                  <a:schemeClr val="bg2"/>
                </a:solidFill>
                <a:effectLst/>
                <a:latin typeface="Courier New" panose="02070309020205020404" pitchFamily="49" charset="0"/>
                <a:cs typeface="Courier New" panose="02070309020205020404" pitchFamily="49" charset="0"/>
              </a:rPr>
              <a:t>}</a:t>
            </a:r>
          </a:p>
        </p:txBody>
      </p:sp>
      <p:sp>
        <p:nvSpPr>
          <p:cNvPr id="893957" name="Text Box 5">
            <a:extLst>
              <a:ext uri="{FF2B5EF4-FFF2-40B4-BE49-F238E27FC236}">
                <a16:creationId xmlns:a16="http://schemas.microsoft.com/office/drawing/2014/main" id="{C2694243-E244-4F62-9A14-D0A124A6213E}"/>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6002" name="Rectangle 2">
            <a:extLst>
              <a:ext uri="{FF2B5EF4-FFF2-40B4-BE49-F238E27FC236}">
                <a16:creationId xmlns:a16="http://schemas.microsoft.com/office/drawing/2014/main" id="{BD5D5F4C-A79D-4853-99B5-0F1A1FC31422}"/>
              </a:ext>
            </a:extLst>
          </p:cNvPr>
          <p:cNvSpPr>
            <a:spLocks noGrp="1" noChangeArrowheads="1"/>
          </p:cNvSpPr>
          <p:nvPr>
            <p:ph type="title"/>
          </p:nvPr>
        </p:nvSpPr>
        <p:spPr>
          <a:xfrm>
            <a:off x="381000" y="581025"/>
            <a:ext cx="8393113" cy="638175"/>
          </a:xfrm>
          <a:noFill/>
          <a:ln/>
          <a:effectLst>
            <a:outerShdw dist="17961" dir="2700000" algn="ctr" rotWithShape="0">
              <a:schemeClr val="bg2">
                <a:alpha val="74001"/>
              </a:schemeClr>
            </a:outerShdw>
          </a:effectLst>
        </p:spPr>
        <p:txBody>
          <a:bodyPr anchor="b"/>
          <a:lstStyle/>
          <a:p>
            <a:r>
              <a:rPr lang="es-ES_tradnl" altLang="es-MX"/>
              <a:t>Invocando Métodos de una Interfase </a:t>
            </a:r>
            <a:br>
              <a:rPr lang="es-ES_tradnl" altLang="es-MX"/>
            </a:br>
            <a:r>
              <a:rPr lang="es-ES_tradnl" altLang="es-MX" sz="2000"/>
              <a:t>Implementación Explícita (C#)</a:t>
            </a:r>
          </a:p>
        </p:txBody>
      </p:sp>
      <p:sp>
        <p:nvSpPr>
          <p:cNvPr id="896003" name="Rectangle 3">
            <a:extLst>
              <a:ext uri="{FF2B5EF4-FFF2-40B4-BE49-F238E27FC236}">
                <a16:creationId xmlns:a16="http://schemas.microsoft.com/office/drawing/2014/main" id="{B7DA0943-6DB8-4E7B-8480-3FF230CBE1F4}"/>
              </a:ext>
            </a:extLst>
          </p:cNvPr>
          <p:cNvSpPr>
            <a:spLocks noGrp="1" noChangeArrowheads="1"/>
          </p:cNvSpPr>
          <p:nvPr>
            <p:ph type="body" idx="1"/>
          </p:nvPr>
        </p:nvSpPr>
        <p:spPr>
          <a:xfrm>
            <a:off x="457200" y="1600200"/>
            <a:ext cx="8229600" cy="2016125"/>
          </a:xfrm>
          <a:noFill/>
          <a:ln/>
          <a:effectLst>
            <a:outerShdw dist="12700" algn="ctr" rotWithShape="0">
              <a:schemeClr val="bg2">
                <a:alpha val="50000"/>
              </a:schemeClr>
            </a:outerShdw>
          </a:effectLst>
        </p:spPr>
        <p:txBody>
          <a:bodyPr lIns="91354" tIns="45678" rIns="91354" bIns="45678"/>
          <a:lstStyle/>
          <a:p>
            <a:r>
              <a:rPr lang="es-ES_tradnl" altLang="es-MX" sz="2000"/>
              <a:t>No puede ser invocado de forma directa</a:t>
            </a:r>
          </a:p>
          <a:p>
            <a:r>
              <a:rPr lang="es-ES_tradnl" altLang="es-MX" sz="2000"/>
              <a:t>No es parte publica de una clase </a:t>
            </a:r>
          </a:p>
          <a:p>
            <a:r>
              <a:rPr lang="es-ES_tradnl" altLang="es-MX" sz="2000"/>
              <a:t>Debe ser aplicado un “cast” al tipo de la interfase y llamado desde el tipo de la interfase</a:t>
            </a:r>
          </a:p>
          <a:p>
            <a:pPr lvl="1"/>
            <a:r>
              <a:rPr lang="es-ES_tradnl" altLang="es-MX" sz="2000"/>
              <a:t>En las estructuras esto significa una operación de “boxing”</a:t>
            </a:r>
          </a:p>
        </p:txBody>
      </p:sp>
      <p:sp>
        <p:nvSpPr>
          <p:cNvPr id="896004" name="Text Box 4">
            <a:extLst>
              <a:ext uri="{FF2B5EF4-FFF2-40B4-BE49-F238E27FC236}">
                <a16:creationId xmlns:a16="http://schemas.microsoft.com/office/drawing/2014/main" id="{3229AC98-2615-4E7B-975B-DABA02D57C32}"/>
              </a:ext>
            </a:extLst>
          </p:cNvPr>
          <p:cNvSpPr txBox="1">
            <a:spLocks noChangeArrowheads="1"/>
          </p:cNvSpPr>
          <p:nvPr/>
        </p:nvSpPr>
        <p:spPr bwMode="auto">
          <a:xfrm>
            <a:off x="914400" y="3657600"/>
            <a:ext cx="6781800" cy="1933575"/>
          </a:xfrm>
          <a:prstGeom prst="rect">
            <a:avLst/>
          </a:prstGeom>
          <a:solidFill>
            <a:schemeClr val="tx1"/>
          </a:solidFill>
          <a:ln w="12700"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CR" altLang="es-MX" sz="2000" b="0">
                <a:solidFill>
                  <a:schemeClr val="bg2"/>
                </a:solidFill>
                <a:effectLst/>
                <a:latin typeface="Courier New" panose="02070309020205020404" pitchFamily="49" charset="0"/>
                <a:cs typeface="Courier New" panose="02070309020205020404" pitchFamily="49" charset="0"/>
              </a:rPr>
              <a:t>MyClass mc =</a:t>
            </a:r>
            <a:r>
              <a:rPr lang="es-CR" altLang="es-MX" sz="2000" b="0">
                <a:effectLst/>
                <a:latin typeface="Courier New" panose="02070309020205020404" pitchFamily="49" charset="0"/>
                <a:cs typeface="Courier New" panose="02070309020205020404" pitchFamily="49" charset="0"/>
              </a:rPr>
              <a:t> </a:t>
            </a:r>
            <a:r>
              <a:rPr lang="es-CR" altLang="es-MX" sz="2000" b="0">
                <a:solidFill>
                  <a:srgbClr val="0000FF"/>
                </a:solidFill>
                <a:effectLst/>
                <a:latin typeface="Courier New" panose="02070309020205020404" pitchFamily="49" charset="0"/>
                <a:cs typeface="Courier New" panose="02070309020205020404" pitchFamily="49" charset="0"/>
              </a:rPr>
              <a:t>new</a:t>
            </a:r>
            <a:r>
              <a:rPr lang="es-CR" altLang="es-MX" sz="2000" b="0">
                <a:effectLst/>
                <a:latin typeface="Courier New" panose="02070309020205020404" pitchFamily="49" charset="0"/>
                <a:cs typeface="Courier New" panose="02070309020205020404" pitchFamily="49" charset="0"/>
              </a:rPr>
              <a:t> </a:t>
            </a:r>
            <a:r>
              <a:rPr lang="es-CR" altLang="es-MX" sz="2000" b="0">
                <a:solidFill>
                  <a:schemeClr val="bg2"/>
                </a:solidFill>
                <a:effectLst/>
                <a:latin typeface="Courier New" panose="02070309020205020404" pitchFamily="49" charset="0"/>
                <a:cs typeface="Courier New" panose="02070309020205020404" pitchFamily="49" charset="0"/>
              </a:rPr>
              <a:t>MyClass();</a:t>
            </a:r>
          </a:p>
          <a:p>
            <a:r>
              <a:rPr lang="es-CR" altLang="es-MX" sz="2000" b="0">
                <a:solidFill>
                  <a:schemeClr val="bg2"/>
                </a:solidFill>
                <a:effectLst/>
                <a:latin typeface="Courier New" panose="02070309020205020404" pitchFamily="49" charset="0"/>
                <a:cs typeface="Courier New" panose="02070309020205020404" pitchFamily="49" charset="0"/>
              </a:rPr>
              <a:t>mc.MyMethod1();</a:t>
            </a:r>
          </a:p>
          <a:p>
            <a:endParaRPr lang="es-CR" altLang="es-MX" sz="2000" b="0">
              <a:solidFill>
                <a:schemeClr val="bg2"/>
              </a:solidFill>
              <a:effectLst/>
              <a:latin typeface="Courier New" panose="02070309020205020404" pitchFamily="49" charset="0"/>
              <a:cs typeface="Courier New" panose="02070309020205020404" pitchFamily="49" charset="0"/>
            </a:endParaRPr>
          </a:p>
          <a:p>
            <a:r>
              <a:rPr lang="es-CR" altLang="es-MX" sz="2000" b="0">
                <a:solidFill>
                  <a:schemeClr val="bg2"/>
                </a:solidFill>
                <a:effectLst/>
                <a:latin typeface="Courier New" panose="02070309020205020404" pitchFamily="49" charset="0"/>
                <a:cs typeface="Courier New" panose="02070309020205020404" pitchFamily="49" charset="0"/>
              </a:rPr>
              <a:t>IMyInterface mi =</a:t>
            </a:r>
            <a:r>
              <a:rPr lang="es-CR" altLang="es-MX" sz="2000" b="0">
                <a:effectLst/>
                <a:latin typeface="Courier New" panose="02070309020205020404" pitchFamily="49" charset="0"/>
                <a:cs typeface="Courier New" panose="02070309020205020404" pitchFamily="49" charset="0"/>
              </a:rPr>
              <a:t> </a:t>
            </a:r>
            <a:r>
              <a:rPr lang="es-CR" altLang="es-MX" sz="2000" b="0">
                <a:solidFill>
                  <a:srgbClr val="0000FF"/>
                </a:solidFill>
                <a:effectLst/>
                <a:latin typeface="Courier New" panose="02070309020205020404" pitchFamily="49" charset="0"/>
                <a:cs typeface="Courier New" panose="02070309020205020404" pitchFamily="49" charset="0"/>
              </a:rPr>
              <a:t>new</a:t>
            </a:r>
            <a:r>
              <a:rPr lang="es-CR" altLang="es-MX" sz="2000" b="0">
                <a:effectLst/>
                <a:latin typeface="Courier New" panose="02070309020205020404" pitchFamily="49" charset="0"/>
                <a:cs typeface="Courier New" panose="02070309020205020404" pitchFamily="49" charset="0"/>
              </a:rPr>
              <a:t> </a:t>
            </a:r>
            <a:r>
              <a:rPr lang="es-CR" altLang="es-MX" sz="2000" b="0">
                <a:solidFill>
                  <a:schemeClr val="bg2"/>
                </a:solidFill>
                <a:effectLst/>
                <a:latin typeface="Courier New" panose="02070309020205020404" pitchFamily="49" charset="0"/>
                <a:cs typeface="Courier New" panose="02070309020205020404" pitchFamily="49" charset="0"/>
              </a:rPr>
              <a:t>MyClass();</a:t>
            </a:r>
          </a:p>
          <a:p>
            <a:r>
              <a:rPr lang="es-CR" altLang="es-MX" sz="2000" b="0">
                <a:solidFill>
                  <a:schemeClr val="bg2"/>
                </a:solidFill>
                <a:effectLst/>
                <a:latin typeface="Courier New" panose="02070309020205020404" pitchFamily="49" charset="0"/>
                <a:cs typeface="Courier New" panose="02070309020205020404" pitchFamily="49" charset="0"/>
              </a:rPr>
              <a:t>mc.MyMethod1();</a:t>
            </a:r>
          </a:p>
          <a:p>
            <a:r>
              <a:rPr lang="es-CR" altLang="es-MX" sz="2000" b="0">
                <a:solidFill>
                  <a:schemeClr val="bg2"/>
                </a:solidFill>
                <a:effectLst/>
                <a:latin typeface="Courier New" panose="02070309020205020404" pitchFamily="49" charset="0"/>
                <a:cs typeface="Courier New" panose="02070309020205020404" pitchFamily="49" charset="0"/>
              </a:rPr>
              <a:t>bool b = mi.MyMethod2(“Hello”);</a:t>
            </a:r>
          </a:p>
        </p:txBody>
      </p:sp>
      <p:sp>
        <p:nvSpPr>
          <p:cNvPr id="896005" name="Text Box 5">
            <a:extLst>
              <a:ext uri="{FF2B5EF4-FFF2-40B4-BE49-F238E27FC236}">
                <a16:creationId xmlns:a16="http://schemas.microsoft.com/office/drawing/2014/main" id="{80011E19-903A-498D-B627-7A2DA10B2612}"/>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8050" name="Rectangle 2">
            <a:extLst>
              <a:ext uri="{FF2B5EF4-FFF2-40B4-BE49-F238E27FC236}">
                <a16:creationId xmlns:a16="http://schemas.microsoft.com/office/drawing/2014/main" id="{1BC09BE9-6804-4456-91D0-778D76B5B1ED}"/>
              </a:ext>
            </a:extLst>
          </p:cNvPr>
          <p:cNvSpPr>
            <a:spLocks noGrp="1" noChangeArrowheads="1"/>
          </p:cNvSpPr>
          <p:nvPr>
            <p:ph type="body" idx="1"/>
          </p:nvPr>
        </p:nvSpPr>
        <p:spPr>
          <a:xfrm>
            <a:off x="457200" y="1295400"/>
            <a:ext cx="8229600" cy="1649413"/>
          </a:xfrm>
          <a:noFill/>
          <a:ln/>
          <a:effectLst>
            <a:outerShdw dist="12700" algn="ctr" rotWithShape="0">
              <a:schemeClr val="bg2">
                <a:alpha val="50000"/>
              </a:schemeClr>
            </a:outerShdw>
          </a:effectLst>
        </p:spPr>
        <p:txBody>
          <a:bodyPr lIns="91354" tIns="45678" rIns="91354" bIns="45678"/>
          <a:lstStyle/>
          <a:p>
            <a:r>
              <a:rPr lang="es-ES_tradnl" altLang="es-MX" sz="2000"/>
              <a:t>Permite que la implementación de la interfase sea excluida de la cara pública de la clase o estructura</a:t>
            </a:r>
          </a:p>
          <a:p>
            <a:pPr lvl="1"/>
            <a:r>
              <a:rPr lang="es-ES_tradnl" altLang="es-MX" sz="2000"/>
              <a:t>Implementa de forma interna una interfase que no es de interés para el usuario de la clase o estructura</a:t>
            </a:r>
          </a:p>
          <a:p>
            <a:r>
              <a:rPr lang="es-ES_tradnl" altLang="es-MX" sz="2000"/>
              <a:t>Resuelve conflictos de nombre</a:t>
            </a:r>
          </a:p>
        </p:txBody>
      </p:sp>
      <p:sp>
        <p:nvSpPr>
          <p:cNvPr id="898051" name="Rectangle 3">
            <a:extLst>
              <a:ext uri="{FF2B5EF4-FFF2-40B4-BE49-F238E27FC236}">
                <a16:creationId xmlns:a16="http://schemas.microsoft.com/office/drawing/2014/main" id="{08585090-1404-4A36-A913-82C908FCE334}"/>
              </a:ext>
            </a:extLst>
          </p:cNvPr>
          <p:cNvSpPr>
            <a:spLocks noGrp="1" noChangeArrowheads="1"/>
          </p:cNvSpPr>
          <p:nvPr>
            <p:ph type="title"/>
          </p:nvPr>
        </p:nvSpPr>
        <p:spPr>
          <a:xfrm>
            <a:off x="381000" y="657225"/>
            <a:ext cx="8763000" cy="638175"/>
          </a:xfrm>
          <a:noFill/>
          <a:ln/>
          <a:effectLst>
            <a:outerShdw dist="17961" dir="2700000" algn="ctr" rotWithShape="0">
              <a:schemeClr val="bg2">
                <a:alpha val="74001"/>
              </a:schemeClr>
            </a:outerShdw>
          </a:effectLst>
        </p:spPr>
        <p:txBody>
          <a:bodyPr anchor="b"/>
          <a:lstStyle/>
          <a:p>
            <a:r>
              <a:rPr lang="es-ES_tradnl" altLang="es-MX"/>
              <a:t>Implementando Métodos de una Interfase </a:t>
            </a:r>
            <a:br>
              <a:rPr lang="es-ES_tradnl" altLang="es-MX"/>
            </a:br>
            <a:r>
              <a:rPr lang="es-ES_tradnl" altLang="es-MX" sz="2000"/>
              <a:t>Ventajas: Implementación Explícita (C#)</a:t>
            </a:r>
          </a:p>
        </p:txBody>
      </p:sp>
      <p:sp>
        <p:nvSpPr>
          <p:cNvPr id="898052" name="Text Box 4">
            <a:extLst>
              <a:ext uri="{FF2B5EF4-FFF2-40B4-BE49-F238E27FC236}">
                <a16:creationId xmlns:a16="http://schemas.microsoft.com/office/drawing/2014/main" id="{F4FE9801-BBAA-442A-93EA-0AA568B2C036}"/>
              </a:ext>
            </a:extLst>
          </p:cNvPr>
          <p:cNvSpPr txBox="1">
            <a:spLocks noChangeArrowheads="1"/>
          </p:cNvSpPr>
          <p:nvPr/>
        </p:nvSpPr>
        <p:spPr bwMode="auto">
          <a:xfrm>
            <a:off x="914400" y="2954338"/>
            <a:ext cx="7391400" cy="3675062"/>
          </a:xfrm>
          <a:prstGeom prst="rect">
            <a:avLst/>
          </a:prstGeom>
          <a:solidFill>
            <a:schemeClr val="tx1"/>
          </a:solidFill>
          <a:ln w="12700"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CR" altLang="es-MX" sz="1800" b="0">
                <a:solidFill>
                  <a:srgbClr val="0000FF"/>
                </a:solidFill>
                <a:effectLst/>
                <a:latin typeface="Courier New" panose="02070309020205020404" pitchFamily="49" charset="0"/>
                <a:cs typeface="Courier New" panose="02070309020205020404" pitchFamily="49" charset="0"/>
              </a:rPr>
              <a:t>interface </a:t>
            </a:r>
            <a:r>
              <a:rPr lang="es-CR" altLang="es-MX" sz="1800" b="0">
                <a:solidFill>
                  <a:schemeClr val="bg2"/>
                </a:solidFill>
                <a:effectLst/>
                <a:latin typeface="Courier New" panose="02070309020205020404" pitchFamily="49" charset="0"/>
                <a:cs typeface="Courier New" panose="02070309020205020404" pitchFamily="49" charset="0"/>
              </a:rPr>
              <a:t>IMyInterface1 </a:t>
            </a:r>
          </a:p>
          <a:p>
            <a:r>
              <a:rPr lang="es-CR" altLang="es-MX" sz="1800" b="0">
                <a:solidFill>
                  <a:schemeClr val="bg2"/>
                </a:solidFill>
                <a:effectLst/>
                <a:latin typeface="Courier New" panose="02070309020205020404" pitchFamily="49" charset="0"/>
                <a:cs typeface="Courier New" panose="02070309020205020404" pitchFamily="49" charset="0"/>
              </a:rPr>
              <a:t>{</a:t>
            </a:r>
            <a:r>
              <a:rPr lang="es-CR" altLang="es-MX" sz="1800" b="0">
                <a:effectLst/>
                <a:latin typeface="Courier New" panose="02070309020205020404" pitchFamily="49" charset="0"/>
                <a:cs typeface="Courier New" panose="02070309020205020404" pitchFamily="49" charset="0"/>
              </a:rPr>
              <a:t> </a:t>
            </a:r>
          </a:p>
          <a:p>
            <a:r>
              <a:rPr lang="es-CR" altLang="es-MX" sz="1800" b="0">
                <a:solidFill>
                  <a:srgbClr val="0000FF"/>
                </a:solidFill>
                <a:effectLst/>
                <a:latin typeface="Courier New" panose="02070309020205020404" pitchFamily="49" charset="0"/>
                <a:cs typeface="Courier New" panose="02070309020205020404" pitchFamily="49" charset="0"/>
              </a:rPr>
              <a:t>	void </a:t>
            </a:r>
            <a:r>
              <a:rPr lang="es-CR" altLang="es-MX" sz="1800" b="0">
                <a:solidFill>
                  <a:schemeClr val="bg2"/>
                </a:solidFill>
                <a:effectLst/>
                <a:latin typeface="Courier New" panose="02070309020205020404" pitchFamily="49" charset="0"/>
                <a:cs typeface="Courier New" panose="02070309020205020404" pitchFamily="49" charset="0"/>
              </a:rPr>
              <a:t>MyMethod();</a:t>
            </a:r>
          </a:p>
          <a:p>
            <a:r>
              <a:rPr lang="es-CR" altLang="es-MX" sz="1800" b="0">
                <a:solidFill>
                  <a:schemeClr val="bg2"/>
                </a:solidFill>
                <a:effectLst/>
                <a:latin typeface="Courier New" panose="02070309020205020404" pitchFamily="49" charset="0"/>
                <a:cs typeface="Courier New" panose="02070309020205020404" pitchFamily="49" charset="0"/>
              </a:rPr>
              <a:t>}</a:t>
            </a:r>
          </a:p>
          <a:p>
            <a:r>
              <a:rPr lang="es-CR" altLang="es-MX" sz="1800" b="0">
                <a:solidFill>
                  <a:srgbClr val="0000FF"/>
                </a:solidFill>
                <a:effectLst/>
                <a:latin typeface="Courier New" panose="02070309020205020404" pitchFamily="49" charset="0"/>
                <a:cs typeface="Courier New" panose="02070309020205020404" pitchFamily="49" charset="0"/>
              </a:rPr>
              <a:t>interface </a:t>
            </a:r>
            <a:r>
              <a:rPr lang="es-CR" altLang="es-MX" sz="1800" b="0">
                <a:solidFill>
                  <a:schemeClr val="bg2"/>
                </a:solidFill>
                <a:effectLst/>
                <a:latin typeface="Courier New" panose="02070309020205020404" pitchFamily="49" charset="0"/>
                <a:cs typeface="Courier New" panose="02070309020205020404" pitchFamily="49" charset="0"/>
              </a:rPr>
              <a:t>IMyInterface2 </a:t>
            </a:r>
          </a:p>
          <a:p>
            <a:r>
              <a:rPr lang="es-CR" altLang="es-MX" sz="1800" b="0">
                <a:solidFill>
                  <a:schemeClr val="bg2"/>
                </a:solidFill>
                <a:effectLst/>
                <a:latin typeface="Courier New" panose="02070309020205020404" pitchFamily="49" charset="0"/>
                <a:cs typeface="Courier New" panose="02070309020205020404" pitchFamily="49" charset="0"/>
              </a:rPr>
              <a:t>{</a:t>
            </a:r>
            <a:r>
              <a:rPr lang="es-CR" altLang="es-MX" sz="1800" b="0">
                <a:effectLst/>
                <a:latin typeface="Courier New" panose="02070309020205020404" pitchFamily="49" charset="0"/>
                <a:cs typeface="Courier New" panose="02070309020205020404" pitchFamily="49" charset="0"/>
              </a:rPr>
              <a:t> </a:t>
            </a:r>
          </a:p>
          <a:p>
            <a:r>
              <a:rPr lang="es-CR" altLang="es-MX" sz="1800" b="0">
                <a:effectLst/>
                <a:latin typeface="Courier New" panose="02070309020205020404" pitchFamily="49" charset="0"/>
                <a:cs typeface="Courier New" panose="02070309020205020404" pitchFamily="49" charset="0"/>
              </a:rPr>
              <a:t>	</a:t>
            </a:r>
            <a:r>
              <a:rPr lang="es-CR" altLang="es-MX" sz="1800" b="0">
                <a:solidFill>
                  <a:srgbClr val="0000FF"/>
                </a:solidFill>
                <a:effectLst/>
                <a:latin typeface="Courier New" panose="02070309020205020404" pitchFamily="49" charset="0"/>
                <a:cs typeface="Courier New" panose="02070309020205020404" pitchFamily="49" charset="0"/>
              </a:rPr>
              <a:t>void </a:t>
            </a:r>
            <a:r>
              <a:rPr lang="es-CR" altLang="es-MX" sz="1800" b="0">
                <a:solidFill>
                  <a:schemeClr val="bg2"/>
                </a:solidFill>
                <a:effectLst/>
                <a:latin typeface="Courier New" panose="02070309020205020404" pitchFamily="49" charset="0"/>
                <a:cs typeface="Courier New" panose="02070309020205020404" pitchFamily="49" charset="0"/>
              </a:rPr>
              <a:t>MyMethod();</a:t>
            </a:r>
          </a:p>
          <a:p>
            <a:r>
              <a:rPr lang="es-CR" altLang="es-MX" sz="1800" b="0">
                <a:solidFill>
                  <a:schemeClr val="bg2"/>
                </a:solidFill>
                <a:effectLst/>
                <a:latin typeface="Courier New" panose="02070309020205020404" pitchFamily="49" charset="0"/>
                <a:cs typeface="Courier New" panose="02070309020205020404" pitchFamily="49" charset="0"/>
              </a:rPr>
              <a:t>}</a:t>
            </a:r>
          </a:p>
          <a:p>
            <a:r>
              <a:rPr lang="es-CR" altLang="es-MX" sz="1800" b="0">
                <a:solidFill>
                  <a:srgbClr val="0000FF"/>
                </a:solidFill>
                <a:effectLst/>
                <a:latin typeface="Courier New" panose="02070309020205020404" pitchFamily="49" charset="0"/>
                <a:cs typeface="Courier New" panose="02070309020205020404" pitchFamily="49" charset="0"/>
              </a:rPr>
              <a:t>class </a:t>
            </a:r>
            <a:r>
              <a:rPr lang="es-CR" altLang="es-MX" sz="1800" b="0">
                <a:solidFill>
                  <a:schemeClr val="bg2"/>
                </a:solidFill>
                <a:effectLst/>
                <a:latin typeface="Courier New" panose="02070309020205020404" pitchFamily="49" charset="0"/>
                <a:cs typeface="Courier New" panose="02070309020205020404" pitchFamily="49" charset="0"/>
              </a:rPr>
              <a:t>MyClass: IMyInterface1, IMyInterface2</a:t>
            </a:r>
          </a:p>
          <a:p>
            <a:r>
              <a:rPr lang="es-CR" altLang="es-MX" sz="1800" b="0">
                <a:solidFill>
                  <a:schemeClr val="bg2"/>
                </a:solidFill>
                <a:effectLst/>
                <a:latin typeface="Courier New" panose="02070309020205020404" pitchFamily="49" charset="0"/>
                <a:cs typeface="Courier New" panose="02070309020205020404" pitchFamily="49" charset="0"/>
              </a:rPr>
              <a:t>{</a:t>
            </a:r>
          </a:p>
          <a:p>
            <a:r>
              <a:rPr lang="es-CR" altLang="es-MX" sz="1800" b="0">
                <a:solidFill>
                  <a:srgbClr val="0000FF"/>
                </a:solidFill>
                <a:effectLst/>
                <a:latin typeface="Courier New" panose="02070309020205020404" pitchFamily="49" charset="0"/>
                <a:cs typeface="Courier New" panose="02070309020205020404" pitchFamily="49" charset="0"/>
              </a:rPr>
              <a:t>	void </a:t>
            </a:r>
            <a:r>
              <a:rPr lang="es-CR" altLang="es-MX" sz="1800" b="0">
                <a:solidFill>
                  <a:schemeClr val="bg2"/>
                </a:solidFill>
                <a:effectLst/>
                <a:latin typeface="Courier New" panose="02070309020205020404" pitchFamily="49" charset="0"/>
                <a:cs typeface="Courier New" panose="02070309020205020404" pitchFamily="49" charset="0"/>
              </a:rPr>
              <a:t>IMyInterface1.MyMethod() {}</a:t>
            </a:r>
          </a:p>
          <a:p>
            <a:r>
              <a:rPr lang="es-CR" altLang="es-MX" sz="1800" b="0">
                <a:solidFill>
                  <a:srgbClr val="0000FF"/>
                </a:solidFill>
                <a:effectLst/>
                <a:latin typeface="Courier New" panose="02070309020205020404" pitchFamily="49" charset="0"/>
                <a:cs typeface="Courier New" panose="02070309020205020404" pitchFamily="49" charset="0"/>
              </a:rPr>
              <a:t>	void </a:t>
            </a:r>
            <a:r>
              <a:rPr lang="es-CR" altLang="es-MX" sz="1800" b="0">
                <a:solidFill>
                  <a:schemeClr val="bg2"/>
                </a:solidFill>
                <a:effectLst/>
                <a:latin typeface="Courier New" panose="02070309020205020404" pitchFamily="49" charset="0"/>
                <a:cs typeface="Courier New" panose="02070309020205020404" pitchFamily="49" charset="0"/>
              </a:rPr>
              <a:t>IMyInterface2.MyMethod() {}</a:t>
            </a:r>
          </a:p>
          <a:p>
            <a:r>
              <a:rPr lang="es-CR" altLang="es-MX" sz="1800" b="0">
                <a:solidFill>
                  <a:schemeClr val="bg2"/>
                </a:solidFill>
                <a:effectLst/>
                <a:latin typeface="Courier New" panose="02070309020205020404" pitchFamily="49" charset="0"/>
                <a:cs typeface="Courier New" panose="02070309020205020404" pitchFamily="49" charset="0"/>
              </a:rPr>
              <a:t>}</a:t>
            </a:r>
          </a:p>
        </p:txBody>
      </p:sp>
      <p:sp>
        <p:nvSpPr>
          <p:cNvPr id="898053" name="Text Box 5">
            <a:extLst>
              <a:ext uri="{FF2B5EF4-FFF2-40B4-BE49-F238E27FC236}">
                <a16:creationId xmlns:a16="http://schemas.microsoft.com/office/drawing/2014/main" id="{FCD04082-CA75-4E5C-BB40-C4C5793E74A9}"/>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226" name="Rectangle 2">
            <a:extLst>
              <a:ext uri="{FF2B5EF4-FFF2-40B4-BE49-F238E27FC236}">
                <a16:creationId xmlns:a16="http://schemas.microsoft.com/office/drawing/2014/main" id="{DA24E7A4-C255-4A0B-BF8F-0C4D243FE8E2}"/>
              </a:ext>
            </a:extLst>
          </p:cNvPr>
          <p:cNvSpPr>
            <a:spLocks noGrp="1" noChangeArrowheads="1"/>
          </p:cNvSpPr>
          <p:nvPr>
            <p:ph type="title"/>
          </p:nvPr>
        </p:nvSpPr>
        <p:spPr/>
        <p:txBody>
          <a:bodyPr/>
          <a:lstStyle/>
          <a:p>
            <a:r>
              <a:rPr lang="es-ES" altLang="es-MX"/>
              <a:t>Conversión de tipos</a:t>
            </a:r>
            <a:endParaRPr lang="en-US" altLang="es-MX"/>
          </a:p>
        </p:txBody>
      </p:sp>
      <p:sp>
        <p:nvSpPr>
          <p:cNvPr id="820227" name="Rectangle 3">
            <a:extLst>
              <a:ext uri="{FF2B5EF4-FFF2-40B4-BE49-F238E27FC236}">
                <a16:creationId xmlns:a16="http://schemas.microsoft.com/office/drawing/2014/main" id="{83466FB8-6F75-45E6-BE88-F6820FD12C6F}"/>
              </a:ext>
            </a:extLst>
          </p:cNvPr>
          <p:cNvSpPr>
            <a:spLocks noGrp="1" noChangeArrowheads="1"/>
          </p:cNvSpPr>
          <p:nvPr>
            <p:ph type="body" idx="1"/>
          </p:nvPr>
        </p:nvSpPr>
        <p:spPr>
          <a:xfrm>
            <a:off x="381000" y="990600"/>
            <a:ext cx="8388350" cy="669925"/>
          </a:xfr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r>
              <a:rPr lang="es-ES" altLang="es-MX" sz="1800"/>
              <a:t>C# no permite conversiones implícitas de tipos</a:t>
            </a:r>
          </a:p>
          <a:p>
            <a:pPr lvl="1"/>
            <a:r>
              <a:rPr lang="es-ES" altLang="es-MX" sz="1800"/>
              <a:t>Si falla el casting se devuelve null o InvalidCastException</a:t>
            </a:r>
          </a:p>
        </p:txBody>
      </p:sp>
      <p:sp>
        <p:nvSpPr>
          <p:cNvPr id="820228" name="Rectangle 4">
            <a:extLst>
              <a:ext uri="{FF2B5EF4-FFF2-40B4-BE49-F238E27FC236}">
                <a16:creationId xmlns:a16="http://schemas.microsoft.com/office/drawing/2014/main" id="{691FC41B-CA2F-401B-BFB8-B567C3E42188}"/>
              </a:ext>
            </a:extLst>
          </p:cNvPr>
          <p:cNvSpPr>
            <a:spLocks noChangeArrowheads="1"/>
          </p:cNvSpPr>
          <p:nvPr/>
        </p:nvSpPr>
        <p:spPr bwMode="auto">
          <a:xfrm>
            <a:off x="381000" y="3886200"/>
            <a:ext cx="8388350"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571500" indent="-571500">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1028700" indent="-455613">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428750" indent="-398463">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828800" indent="-398463">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2227263" indent="-396875">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6844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31416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5988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40560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r>
              <a:rPr lang="es-ES" altLang="es-MX" sz="1800"/>
              <a:t>VB.NET usa las directivas del compilador Option Strict</a:t>
            </a:r>
          </a:p>
          <a:p>
            <a:pPr lvl="1"/>
            <a:r>
              <a:rPr lang="es-ES" altLang="es-MX" sz="1800"/>
              <a:t>Si falla el casting siempre se genera una InvalidCastException</a:t>
            </a:r>
          </a:p>
        </p:txBody>
      </p:sp>
      <p:sp>
        <p:nvSpPr>
          <p:cNvPr id="820229" name="Rectangle 5">
            <a:extLst>
              <a:ext uri="{FF2B5EF4-FFF2-40B4-BE49-F238E27FC236}">
                <a16:creationId xmlns:a16="http://schemas.microsoft.com/office/drawing/2014/main" id="{1AE726D9-5341-4CA9-B0E7-68E131B5E7A0}"/>
              </a:ext>
            </a:extLst>
          </p:cNvPr>
          <p:cNvSpPr>
            <a:spLocks noChangeArrowheads="1"/>
          </p:cNvSpPr>
          <p:nvPr/>
        </p:nvSpPr>
        <p:spPr bwMode="auto">
          <a:xfrm>
            <a:off x="457200" y="1752600"/>
            <a:ext cx="8229600" cy="1905000"/>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Cuenta cta = </a:t>
            </a:r>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new </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CtaCte();</a:t>
            </a:r>
          </a:p>
          <a:p>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CtaCte cc = cta;</a:t>
            </a:r>
            <a:r>
              <a:rPr lang="en-U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 //Error: puede que cta no sea una CtaCte</a:t>
            </a:r>
          </a:p>
          <a:p>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CtaCte cc = (CtaCte)cta; </a:t>
            </a:r>
            <a:r>
              <a:rPr lang="en-U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//Conversion explicita “CASTING”</a:t>
            </a:r>
          </a:p>
          <a:p>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CtaCte cc = cta </a:t>
            </a:r>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as</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CtaCte; </a:t>
            </a:r>
            <a:r>
              <a:rPr lang="en-U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//Usando el operador “as”</a:t>
            </a:r>
          </a:p>
          <a:p>
            <a:endParaRPr lang="en-U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endParaRPr>
          </a:p>
          <a:p>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if</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(cta </a:t>
            </a:r>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is</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CtaCte) ... </a:t>
            </a:r>
            <a:r>
              <a:rPr lang="en-U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//Comp. con el operador “is”</a:t>
            </a:r>
          </a:p>
        </p:txBody>
      </p:sp>
      <p:sp>
        <p:nvSpPr>
          <p:cNvPr id="820230" name="Rectangle 6">
            <a:extLst>
              <a:ext uri="{FF2B5EF4-FFF2-40B4-BE49-F238E27FC236}">
                <a16:creationId xmlns:a16="http://schemas.microsoft.com/office/drawing/2014/main" id="{DD780B2A-6CFB-4767-8A5F-5288A9B46498}"/>
              </a:ext>
            </a:extLst>
          </p:cNvPr>
          <p:cNvSpPr>
            <a:spLocks noChangeArrowheads="1"/>
          </p:cNvSpPr>
          <p:nvPr/>
        </p:nvSpPr>
        <p:spPr bwMode="auto">
          <a:xfrm>
            <a:off x="457200" y="4800600"/>
            <a:ext cx="8229600" cy="1676400"/>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Dim </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cta</a:t>
            </a:r>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As </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Cuenta</a:t>
            </a:r>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 New </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CtaCte()</a:t>
            </a:r>
          </a:p>
          <a:p>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Dim </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cc</a:t>
            </a:r>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As </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CtaCte</a:t>
            </a:r>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cta</a:t>
            </a:r>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t>
            </a:r>
            <a:r>
              <a:rPr lang="en-U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‘OK </a:t>
            </a:r>
            <a:r>
              <a:rPr lang="en-US" altLang="es-MX" sz="2400">
                <a:solidFill>
                  <a:srgbClr val="009900"/>
                </a:solidFill>
                <a:effectLst/>
                <a:latin typeface="Wingdings" panose="05000000000000000000" pitchFamily="2" charset="2"/>
                <a:ea typeface="Times New Roman" panose="02020603050405020304" pitchFamily="18" charset="0"/>
                <a:cs typeface="Courier New" panose="02070309020205020404" pitchFamily="49" charset="0"/>
              </a:rPr>
              <a:t>ó</a:t>
            </a:r>
            <a:r>
              <a:rPr lang="en-U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 Option Strict Off</a:t>
            </a:r>
            <a:endPar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endParaRPr>
          </a:p>
          <a:p>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Dim</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cc </a:t>
            </a:r>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As</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CtaCte = </a:t>
            </a:r>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CType</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(cta, CtaCte) </a:t>
            </a:r>
            <a:r>
              <a:rPr lang="en-U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‘Option Strict On</a:t>
            </a:r>
          </a:p>
          <a:p>
            <a:endParaRPr lang="en-U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endParaRPr>
          </a:p>
          <a:p>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If TypeOf</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cta </a:t>
            </a:r>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Is</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CtaCte </a:t>
            </a:r>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Then  </a:t>
            </a:r>
            <a:r>
              <a:rPr lang="en-U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‘Comp. con TypeOf Is</a:t>
            </a:r>
          </a:p>
        </p:txBody>
      </p:sp>
      <p:sp>
        <p:nvSpPr>
          <p:cNvPr id="820231" name="Text Box 7">
            <a:extLst>
              <a:ext uri="{FF2B5EF4-FFF2-40B4-BE49-F238E27FC236}">
                <a16:creationId xmlns:a16="http://schemas.microsoft.com/office/drawing/2014/main" id="{7A5A85EA-A4C2-4EE9-A242-0912324F9E2D}"/>
              </a:ext>
            </a:extLst>
          </p:cNvPr>
          <p:cNvSpPr txBox="1">
            <a:spLocks noChangeArrowheads="1"/>
          </p:cNvSpPr>
          <p:nvPr/>
        </p:nvSpPr>
        <p:spPr bwMode="auto">
          <a:xfrm rot="16200000">
            <a:off x="-1363662" y="5097462"/>
            <a:ext cx="3124200"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Conversión de tipos</a:t>
            </a:r>
            <a:endParaRPr lang="en-US" altLang="es-MX" sz="2000" b="0">
              <a:effectLst>
                <a:outerShdw blurRad="38100" dist="38100" dir="2700000" algn="tl">
                  <a:srgbClr val="000000"/>
                </a:outerShdw>
              </a:effectLst>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0098" name="Rectangle 2">
            <a:extLst>
              <a:ext uri="{FF2B5EF4-FFF2-40B4-BE49-F238E27FC236}">
                <a16:creationId xmlns:a16="http://schemas.microsoft.com/office/drawing/2014/main" id="{8D897D89-2025-4F45-8279-171E154E1D63}"/>
              </a:ext>
            </a:extLst>
          </p:cNvPr>
          <p:cNvSpPr>
            <a:spLocks noGrp="1" noChangeArrowheads="1"/>
          </p:cNvSpPr>
          <p:nvPr>
            <p:ph type="title"/>
          </p:nvPr>
        </p:nvSpPr>
        <p:spPr>
          <a:xfrm>
            <a:off x="381000" y="623888"/>
            <a:ext cx="8763000" cy="366712"/>
          </a:xfrm>
          <a:noFill/>
          <a:ln/>
          <a:effectLst>
            <a:outerShdw dist="17961" dir="2700000" algn="ctr" rotWithShape="0">
              <a:schemeClr val="bg2">
                <a:alpha val="74001"/>
              </a:schemeClr>
            </a:outerShdw>
          </a:effectLst>
        </p:spPr>
        <p:txBody>
          <a:bodyPr anchor="b"/>
          <a:lstStyle/>
          <a:p>
            <a:r>
              <a:rPr lang="es-ES_tradnl" altLang="es-MX" sz="3200"/>
              <a:t>Implementando Métodos de una Interfase</a:t>
            </a:r>
            <a:r>
              <a:rPr lang="es-ES_tradnl" altLang="es-MX"/>
              <a:t> </a:t>
            </a:r>
            <a:br>
              <a:rPr lang="es-ES_tradnl" altLang="es-MX"/>
            </a:br>
            <a:r>
              <a:rPr lang="es-ES_tradnl" altLang="es-MX" sz="2000"/>
              <a:t>VB.NET</a:t>
            </a:r>
          </a:p>
        </p:txBody>
      </p:sp>
      <p:sp>
        <p:nvSpPr>
          <p:cNvPr id="900099" name="Text Box 3">
            <a:extLst>
              <a:ext uri="{FF2B5EF4-FFF2-40B4-BE49-F238E27FC236}">
                <a16:creationId xmlns:a16="http://schemas.microsoft.com/office/drawing/2014/main" id="{41C7118E-C83D-4616-A818-BC7237DF2104}"/>
              </a:ext>
            </a:extLst>
          </p:cNvPr>
          <p:cNvSpPr txBox="1">
            <a:spLocks noChangeArrowheads="1"/>
          </p:cNvSpPr>
          <p:nvPr/>
        </p:nvSpPr>
        <p:spPr bwMode="auto">
          <a:xfrm>
            <a:off x="442913" y="1146175"/>
            <a:ext cx="8382000" cy="5635625"/>
          </a:xfrm>
          <a:prstGeom prst="rect">
            <a:avLst/>
          </a:prstGeom>
          <a:solidFill>
            <a:schemeClr val="tx1"/>
          </a:solidFill>
          <a:ln w="12700"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CR" altLang="es-MX" sz="1400" b="0">
                <a:solidFill>
                  <a:srgbClr val="0000FF"/>
                </a:solidFill>
                <a:effectLst/>
                <a:latin typeface="Courier New" panose="02070309020205020404" pitchFamily="49" charset="0"/>
                <a:cs typeface="Courier New" panose="02070309020205020404" pitchFamily="49" charset="0"/>
              </a:rPr>
              <a:t>Interface </a:t>
            </a:r>
            <a:r>
              <a:rPr lang="es-CR" altLang="es-MX" sz="1400" b="0">
                <a:solidFill>
                  <a:schemeClr val="bg2"/>
                </a:solidFill>
                <a:effectLst/>
                <a:latin typeface="Courier New" panose="02070309020205020404" pitchFamily="49" charset="0"/>
                <a:cs typeface="Courier New" panose="02070309020205020404" pitchFamily="49" charset="0"/>
              </a:rPr>
              <a:t>IMyInterface</a:t>
            </a:r>
          </a:p>
          <a:p>
            <a:r>
              <a:rPr lang="es-CR" altLang="es-MX" sz="1400" b="0">
                <a:solidFill>
                  <a:srgbClr val="0000FF"/>
                </a:solidFill>
                <a:effectLst/>
                <a:latin typeface="Courier New" panose="02070309020205020404" pitchFamily="49" charset="0"/>
                <a:cs typeface="Courier New" panose="02070309020205020404" pitchFamily="49" charset="0"/>
              </a:rPr>
              <a:t>    Sub </a:t>
            </a:r>
            <a:r>
              <a:rPr lang="es-CR" altLang="es-MX" sz="1400" b="0">
                <a:solidFill>
                  <a:schemeClr val="bg2"/>
                </a:solidFill>
                <a:effectLst/>
                <a:latin typeface="Courier New" panose="02070309020205020404" pitchFamily="49" charset="0"/>
                <a:cs typeface="Courier New" panose="02070309020205020404" pitchFamily="49" charset="0"/>
              </a:rPr>
              <a:t>MyMethod1()</a:t>
            </a:r>
          </a:p>
          <a:p>
            <a:r>
              <a:rPr lang="es-CR" altLang="es-MX" sz="1400" b="0">
                <a:solidFill>
                  <a:srgbClr val="0000FF"/>
                </a:solidFill>
                <a:effectLst/>
                <a:latin typeface="Courier New" panose="02070309020205020404" pitchFamily="49" charset="0"/>
                <a:cs typeface="Courier New" panose="02070309020205020404" pitchFamily="49" charset="0"/>
              </a:rPr>
              <a:t>    Sub </a:t>
            </a:r>
            <a:r>
              <a:rPr lang="es-CR" altLang="es-MX" sz="1400" b="0">
                <a:solidFill>
                  <a:schemeClr val="bg2"/>
                </a:solidFill>
                <a:effectLst/>
                <a:latin typeface="Courier New" panose="02070309020205020404" pitchFamily="49" charset="0"/>
                <a:cs typeface="Courier New" panose="02070309020205020404" pitchFamily="49" charset="0"/>
              </a:rPr>
              <a:t>MyMethod2()</a:t>
            </a:r>
          </a:p>
          <a:p>
            <a:r>
              <a:rPr lang="es-CR" altLang="es-MX" sz="1400" b="0">
                <a:solidFill>
                  <a:srgbClr val="0000FF"/>
                </a:solidFill>
                <a:effectLst/>
                <a:latin typeface="Courier New" panose="02070309020205020404" pitchFamily="49" charset="0"/>
                <a:cs typeface="Courier New" panose="02070309020205020404" pitchFamily="49" charset="0"/>
              </a:rPr>
              <a:t>    Sub </a:t>
            </a:r>
            <a:r>
              <a:rPr lang="es-CR" altLang="es-MX" sz="1400" b="0">
                <a:solidFill>
                  <a:schemeClr val="bg2"/>
                </a:solidFill>
                <a:effectLst/>
                <a:latin typeface="Courier New" panose="02070309020205020404" pitchFamily="49" charset="0"/>
                <a:cs typeface="Courier New" panose="02070309020205020404" pitchFamily="49" charset="0"/>
              </a:rPr>
              <a:t>MyMethod3()</a:t>
            </a:r>
          </a:p>
          <a:p>
            <a:r>
              <a:rPr lang="es-CR" altLang="es-MX" sz="1400" b="0">
                <a:solidFill>
                  <a:srgbClr val="0000FF"/>
                </a:solidFill>
                <a:effectLst/>
                <a:latin typeface="Courier New" panose="02070309020205020404" pitchFamily="49" charset="0"/>
                <a:cs typeface="Courier New" panose="02070309020205020404" pitchFamily="49" charset="0"/>
              </a:rPr>
              <a:t>    Sub </a:t>
            </a:r>
            <a:r>
              <a:rPr lang="es-CR" altLang="es-MX" sz="1400" b="0">
                <a:solidFill>
                  <a:schemeClr val="bg2"/>
                </a:solidFill>
                <a:effectLst/>
                <a:latin typeface="Courier New" panose="02070309020205020404" pitchFamily="49" charset="0"/>
                <a:cs typeface="Courier New" panose="02070309020205020404" pitchFamily="49" charset="0"/>
              </a:rPr>
              <a:t>MyMethod4()</a:t>
            </a:r>
          </a:p>
          <a:p>
            <a:r>
              <a:rPr lang="es-CR" altLang="es-MX" sz="1400" b="0">
                <a:solidFill>
                  <a:srgbClr val="0000FF"/>
                </a:solidFill>
                <a:effectLst/>
                <a:latin typeface="Courier New" panose="02070309020205020404" pitchFamily="49" charset="0"/>
                <a:cs typeface="Courier New" panose="02070309020205020404" pitchFamily="49" charset="0"/>
              </a:rPr>
              <a:t>    Sub </a:t>
            </a:r>
            <a:r>
              <a:rPr lang="es-CR" altLang="es-MX" sz="1400" b="0">
                <a:solidFill>
                  <a:schemeClr val="bg2"/>
                </a:solidFill>
                <a:effectLst/>
                <a:latin typeface="Courier New" panose="02070309020205020404" pitchFamily="49" charset="0"/>
                <a:cs typeface="Courier New" panose="02070309020205020404" pitchFamily="49" charset="0"/>
              </a:rPr>
              <a:t>MyMethod5()</a:t>
            </a:r>
          </a:p>
          <a:p>
            <a:r>
              <a:rPr lang="es-CR" altLang="es-MX" sz="1400" b="0">
                <a:solidFill>
                  <a:srgbClr val="0000FF"/>
                </a:solidFill>
                <a:effectLst/>
                <a:latin typeface="Courier New" panose="02070309020205020404" pitchFamily="49" charset="0"/>
                <a:cs typeface="Courier New" panose="02070309020205020404" pitchFamily="49" charset="0"/>
              </a:rPr>
              <a:t>End Interface</a:t>
            </a:r>
          </a:p>
          <a:p>
            <a:endParaRPr lang="es-CR" altLang="es-MX" sz="1400" b="0">
              <a:solidFill>
                <a:srgbClr val="0000FF"/>
              </a:solidFill>
              <a:effectLst/>
              <a:latin typeface="Courier New" panose="02070309020205020404" pitchFamily="49" charset="0"/>
              <a:cs typeface="Courier New" panose="02070309020205020404" pitchFamily="49" charset="0"/>
            </a:endParaRPr>
          </a:p>
          <a:p>
            <a:r>
              <a:rPr lang="es-CR" altLang="es-MX" sz="1400" b="0">
                <a:solidFill>
                  <a:srgbClr val="0000FF"/>
                </a:solidFill>
                <a:effectLst/>
                <a:latin typeface="Courier New" panose="02070309020205020404" pitchFamily="49" charset="0"/>
                <a:cs typeface="Courier New" panose="02070309020205020404" pitchFamily="49" charset="0"/>
              </a:rPr>
              <a:t>Class </a:t>
            </a:r>
            <a:r>
              <a:rPr lang="es-CR" altLang="es-MX" sz="1400" b="0">
                <a:solidFill>
                  <a:schemeClr val="bg2"/>
                </a:solidFill>
                <a:effectLst/>
                <a:latin typeface="Courier New" panose="02070309020205020404" pitchFamily="49" charset="0"/>
                <a:cs typeface="Courier New" panose="02070309020205020404" pitchFamily="49" charset="0"/>
              </a:rPr>
              <a:t>[MyClass]</a:t>
            </a:r>
          </a:p>
          <a:p>
            <a:r>
              <a:rPr lang="es-CR" altLang="es-MX" sz="1400" b="0">
                <a:solidFill>
                  <a:srgbClr val="0000FF"/>
                </a:solidFill>
                <a:effectLst/>
                <a:latin typeface="Courier New" panose="02070309020205020404" pitchFamily="49" charset="0"/>
                <a:cs typeface="Courier New" panose="02070309020205020404" pitchFamily="49" charset="0"/>
              </a:rPr>
              <a:t>    Implements </a:t>
            </a:r>
            <a:r>
              <a:rPr lang="es-CR" altLang="es-MX" sz="1400" b="0">
                <a:solidFill>
                  <a:schemeClr val="bg2"/>
                </a:solidFill>
                <a:effectLst/>
                <a:latin typeface="Courier New" panose="02070309020205020404" pitchFamily="49" charset="0"/>
                <a:cs typeface="Courier New" panose="02070309020205020404" pitchFamily="49" charset="0"/>
              </a:rPr>
              <a:t>IMyInterface</a:t>
            </a:r>
          </a:p>
          <a:p>
            <a:endParaRPr lang="es-CR" altLang="es-MX" sz="1400" b="0">
              <a:solidFill>
                <a:schemeClr val="bg2"/>
              </a:solidFill>
              <a:effectLst/>
              <a:latin typeface="Courier New" panose="02070309020205020404" pitchFamily="49" charset="0"/>
              <a:cs typeface="Courier New" panose="02070309020205020404" pitchFamily="49" charset="0"/>
            </a:endParaRPr>
          </a:p>
          <a:p>
            <a:r>
              <a:rPr lang="es-CR" altLang="es-MX" sz="1400" b="0">
                <a:solidFill>
                  <a:srgbClr val="0000FF"/>
                </a:solidFill>
                <a:effectLst/>
                <a:latin typeface="Courier New" panose="02070309020205020404" pitchFamily="49" charset="0"/>
                <a:cs typeface="Courier New" panose="02070309020205020404" pitchFamily="49" charset="0"/>
              </a:rPr>
              <a:t>    Public Sub </a:t>
            </a:r>
            <a:r>
              <a:rPr lang="es-CR" altLang="es-MX" sz="1400" b="0">
                <a:solidFill>
                  <a:schemeClr val="bg2"/>
                </a:solidFill>
                <a:effectLst/>
                <a:latin typeface="Courier New" panose="02070309020205020404" pitchFamily="49" charset="0"/>
                <a:cs typeface="Courier New" panose="02070309020205020404" pitchFamily="49" charset="0"/>
              </a:rPr>
              <a:t>MyMethod1()</a:t>
            </a:r>
            <a:r>
              <a:rPr lang="es-CR" altLang="es-MX" sz="1400" b="0">
                <a:effectLst/>
                <a:latin typeface="Courier New" panose="02070309020205020404" pitchFamily="49" charset="0"/>
                <a:cs typeface="Courier New" panose="02070309020205020404" pitchFamily="49" charset="0"/>
              </a:rPr>
              <a:t> </a:t>
            </a:r>
            <a:r>
              <a:rPr lang="es-CR" altLang="es-MX" sz="1400" b="0">
                <a:solidFill>
                  <a:srgbClr val="0000FF"/>
                </a:solidFill>
                <a:effectLst/>
                <a:latin typeface="Courier New" panose="02070309020205020404" pitchFamily="49" charset="0"/>
                <a:cs typeface="Courier New" panose="02070309020205020404" pitchFamily="49" charset="0"/>
              </a:rPr>
              <a:t>Implements </a:t>
            </a:r>
            <a:r>
              <a:rPr lang="es-CR" altLang="es-MX" sz="1400" b="0">
                <a:solidFill>
                  <a:schemeClr val="bg2"/>
                </a:solidFill>
                <a:effectLst/>
                <a:latin typeface="Courier New" panose="02070309020205020404" pitchFamily="49" charset="0"/>
                <a:cs typeface="Courier New" panose="02070309020205020404" pitchFamily="49" charset="0"/>
              </a:rPr>
              <a:t>IMyInterface.MyMethod1</a:t>
            </a:r>
          </a:p>
          <a:p>
            <a:r>
              <a:rPr lang="es-CR" altLang="es-MX" sz="1400" b="0">
                <a:solidFill>
                  <a:srgbClr val="0000FF"/>
                </a:solidFill>
                <a:effectLst/>
                <a:latin typeface="Courier New" panose="02070309020205020404" pitchFamily="49" charset="0"/>
                <a:cs typeface="Courier New" panose="02070309020205020404" pitchFamily="49" charset="0"/>
              </a:rPr>
              <a:t>    End Sub</a:t>
            </a:r>
          </a:p>
          <a:p>
            <a:endParaRPr lang="es-CR" altLang="es-MX" sz="1400" b="0">
              <a:solidFill>
                <a:srgbClr val="0000FF"/>
              </a:solidFill>
              <a:effectLst/>
              <a:latin typeface="Courier New" panose="02070309020205020404" pitchFamily="49" charset="0"/>
              <a:cs typeface="Courier New" panose="02070309020205020404" pitchFamily="49" charset="0"/>
            </a:endParaRPr>
          </a:p>
          <a:p>
            <a:r>
              <a:rPr lang="es-CR" altLang="es-MX" sz="1400" b="0">
                <a:solidFill>
                  <a:srgbClr val="0000FF"/>
                </a:solidFill>
                <a:effectLst/>
                <a:latin typeface="Courier New" panose="02070309020205020404" pitchFamily="49" charset="0"/>
                <a:cs typeface="Courier New" panose="02070309020205020404" pitchFamily="49" charset="0"/>
              </a:rPr>
              <a:t>    Public Overridable Sub </a:t>
            </a:r>
            <a:r>
              <a:rPr lang="es-CR" altLang="es-MX" sz="1400" b="0">
                <a:solidFill>
                  <a:schemeClr val="bg2"/>
                </a:solidFill>
                <a:effectLst/>
                <a:latin typeface="Courier New" panose="02070309020205020404" pitchFamily="49" charset="0"/>
                <a:cs typeface="Courier New" panose="02070309020205020404" pitchFamily="49" charset="0"/>
              </a:rPr>
              <a:t>MyMethod2() _</a:t>
            </a:r>
          </a:p>
          <a:p>
            <a:r>
              <a:rPr lang="es-CR" altLang="es-MX" sz="1400" b="0">
                <a:solidFill>
                  <a:srgbClr val="0000FF"/>
                </a:solidFill>
                <a:effectLst/>
                <a:latin typeface="Courier New" panose="02070309020205020404" pitchFamily="49" charset="0"/>
                <a:cs typeface="Courier New" panose="02070309020205020404" pitchFamily="49" charset="0"/>
              </a:rPr>
              <a:t>        Implements </a:t>
            </a:r>
            <a:r>
              <a:rPr lang="es-CR" altLang="es-MX" sz="1400" b="0">
                <a:solidFill>
                  <a:schemeClr val="bg2"/>
                </a:solidFill>
                <a:effectLst/>
                <a:latin typeface="Courier New" panose="02070309020205020404" pitchFamily="49" charset="0"/>
                <a:cs typeface="Courier New" panose="02070309020205020404" pitchFamily="49" charset="0"/>
              </a:rPr>
              <a:t>IMyInterface.MyMethod2</a:t>
            </a:r>
          </a:p>
          <a:p>
            <a:r>
              <a:rPr lang="es-CR" altLang="es-MX" sz="1400" b="0">
                <a:solidFill>
                  <a:srgbClr val="0000FF"/>
                </a:solidFill>
                <a:effectLst/>
                <a:latin typeface="Courier New" panose="02070309020205020404" pitchFamily="49" charset="0"/>
                <a:cs typeface="Courier New" panose="02070309020205020404" pitchFamily="49" charset="0"/>
              </a:rPr>
              <a:t>    End Sub</a:t>
            </a:r>
          </a:p>
          <a:p>
            <a:endParaRPr lang="es-CR" altLang="es-MX" sz="1400" b="0">
              <a:solidFill>
                <a:srgbClr val="0000FF"/>
              </a:solidFill>
              <a:effectLst/>
              <a:latin typeface="Courier New" panose="02070309020205020404" pitchFamily="49" charset="0"/>
              <a:cs typeface="Courier New" panose="02070309020205020404" pitchFamily="49" charset="0"/>
            </a:endParaRPr>
          </a:p>
          <a:p>
            <a:r>
              <a:rPr lang="es-CR" altLang="es-MX" sz="1400" b="0">
                <a:solidFill>
                  <a:srgbClr val="0000FF"/>
                </a:solidFill>
                <a:effectLst/>
                <a:latin typeface="Courier New" panose="02070309020205020404" pitchFamily="49" charset="0"/>
                <a:cs typeface="Courier New" panose="02070309020205020404" pitchFamily="49" charset="0"/>
              </a:rPr>
              <a:t>    Private Sub </a:t>
            </a:r>
            <a:r>
              <a:rPr lang="es-CR" altLang="es-MX" sz="1400" b="0">
                <a:solidFill>
                  <a:schemeClr val="bg2"/>
                </a:solidFill>
                <a:effectLst/>
                <a:latin typeface="Courier New" panose="02070309020205020404" pitchFamily="49" charset="0"/>
                <a:cs typeface="Courier New" panose="02070309020205020404" pitchFamily="49" charset="0"/>
              </a:rPr>
              <a:t>MyMethod3() _</a:t>
            </a:r>
          </a:p>
          <a:p>
            <a:r>
              <a:rPr lang="es-CR" altLang="es-MX" sz="1400" b="0">
                <a:solidFill>
                  <a:srgbClr val="0000FF"/>
                </a:solidFill>
                <a:effectLst/>
                <a:latin typeface="Courier New" panose="02070309020205020404" pitchFamily="49" charset="0"/>
                <a:cs typeface="Courier New" panose="02070309020205020404" pitchFamily="49" charset="0"/>
              </a:rPr>
              <a:t>        Implements </a:t>
            </a:r>
            <a:r>
              <a:rPr lang="es-CR" altLang="es-MX" sz="1400" b="0">
                <a:solidFill>
                  <a:schemeClr val="bg2"/>
                </a:solidFill>
                <a:effectLst/>
                <a:latin typeface="Courier New" panose="02070309020205020404" pitchFamily="49" charset="0"/>
                <a:cs typeface="Courier New" panose="02070309020205020404" pitchFamily="49" charset="0"/>
              </a:rPr>
              <a:t>IMyInterface.MyMethod3</a:t>
            </a:r>
          </a:p>
          <a:p>
            <a:r>
              <a:rPr lang="es-CR" altLang="es-MX" sz="1400" b="0">
                <a:solidFill>
                  <a:srgbClr val="0000FF"/>
                </a:solidFill>
                <a:effectLst/>
                <a:latin typeface="Courier New" panose="02070309020205020404" pitchFamily="49" charset="0"/>
                <a:cs typeface="Courier New" panose="02070309020205020404" pitchFamily="49" charset="0"/>
              </a:rPr>
              <a:t>    End Sub</a:t>
            </a:r>
          </a:p>
          <a:p>
            <a:endParaRPr lang="es-CR" altLang="es-MX" sz="1400" b="0">
              <a:solidFill>
                <a:srgbClr val="0000FF"/>
              </a:solidFill>
              <a:effectLst/>
              <a:latin typeface="Courier New" panose="02070309020205020404" pitchFamily="49" charset="0"/>
              <a:cs typeface="Courier New" panose="02070309020205020404" pitchFamily="49" charset="0"/>
            </a:endParaRPr>
          </a:p>
          <a:p>
            <a:r>
              <a:rPr lang="es-CR" altLang="es-MX" sz="1400" b="0">
                <a:solidFill>
                  <a:srgbClr val="0000FF"/>
                </a:solidFill>
                <a:effectLst/>
                <a:latin typeface="Courier New" panose="02070309020205020404" pitchFamily="49" charset="0"/>
                <a:cs typeface="Courier New" panose="02070309020205020404" pitchFamily="49" charset="0"/>
              </a:rPr>
              <a:t>    Public Sub </a:t>
            </a:r>
            <a:r>
              <a:rPr lang="es-CR" altLang="es-MX" sz="1400" b="0">
                <a:solidFill>
                  <a:schemeClr val="bg2"/>
                </a:solidFill>
                <a:effectLst/>
                <a:latin typeface="Courier New" panose="02070309020205020404" pitchFamily="49" charset="0"/>
                <a:cs typeface="Courier New" panose="02070309020205020404" pitchFamily="49" charset="0"/>
              </a:rPr>
              <a:t>WhateverMethod() _</a:t>
            </a:r>
          </a:p>
          <a:p>
            <a:r>
              <a:rPr lang="es-CR" altLang="es-MX" sz="1400" b="0">
                <a:solidFill>
                  <a:srgbClr val="0000FF"/>
                </a:solidFill>
                <a:effectLst/>
                <a:latin typeface="Courier New" panose="02070309020205020404" pitchFamily="49" charset="0"/>
                <a:cs typeface="Courier New" panose="02070309020205020404" pitchFamily="49" charset="0"/>
              </a:rPr>
              <a:t>        Implements </a:t>
            </a:r>
            <a:r>
              <a:rPr lang="es-CR" altLang="es-MX" sz="1400" b="0">
                <a:solidFill>
                  <a:schemeClr val="bg2"/>
                </a:solidFill>
                <a:effectLst/>
                <a:latin typeface="Courier New" panose="02070309020205020404" pitchFamily="49" charset="0"/>
                <a:cs typeface="Courier New" panose="02070309020205020404" pitchFamily="49" charset="0"/>
              </a:rPr>
              <a:t>IMyInterface.MyMethod4, IMyInterface.MyMethod5</a:t>
            </a:r>
          </a:p>
          <a:p>
            <a:r>
              <a:rPr lang="es-CR" altLang="es-MX" sz="1400" b="0">
                <a:solidFill>
                  <a:srgbClr val="0000FF"/>
                </a:solidFill>
                <a:effectLst/>
                <a:latin typeface="Courier New" panose="02070309020205020404" pitchFamily="49" charset="0"/>
                <a:cs typeface="Courier New" panose="02070309020205020404" pitchFamily="49" charset="0"/>
              </a:rPr>
              <a:t>    End Sub</a:t>
            </a:r>
          </a:p>
          <a:p>
            <a:r>
              <a:rPr lang="es-CR" altLang="es-MX" sz="1400" b="0">
                <a:solidFill>
                  <a:srgbClr val="0000FF"/>
                </a:solidFill>
                <a:effectLst/>
                <a:latin typeface="Courier New" panose="02070309020205020404" pitchFamily="49" charset="0"/>
                <a:cs typeface="Courier New" panose="02070309020205020404" pitchFamily="49" charset="0"/>
              </a:rPr>
              <a:t>End Class</a:t>
            </a:r>
          </a:p>
        </p:txBody>
      </p:sp>
      <p:sp>
        <p:nvSpPr>
          <p:cNvPr id="900100" name="Text Box 4">
            <a:extLst>
              <a:ext uri="{FF2B5EF4-FFF2-40B4-BE49-F238E27FC236}">
                <a16:creationId xmlns:a16="http://schemas.microsoft.com/office/drawing/2014/main" id="{0D763F6B-C670-4444-8321-AD41D661B772}"/>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2146" name="Rectangle 2">
            <a:extLst>
              <a:ext uri="{FF2B5EF4-FFF2-40B4-BE49-F238E27FC236}">
                <a16:creationId xmlns:a16="http://schemas.microsoft.com/office/drawing/2014/main" id="{F4AF22FE-19FE-4FB6-9AF7-BE0C3A7D24D2}"/>
              </a:ext>
            </a:extLst>
          </p:cNvPr>
          <p:cNvSpPr>
            <a:spLocks noGrp="1" noChangeArrowheads="1"/>
          </p:cNvSpPr>
          <p:nvPr>
            <p:ph type="title"/>
          </p:nvPr>
        </p:nvSpPr>
        <p:spPr>
          <a:xfrm>
            <a:off x="381000" y="654050"/>
            <a:ext cx="8393113" cy="412750"/>
          </a:xfrm>
          <a:noFill/>
          <a:ln/>
          <a:effectLst>
            <a:outerShdw dist="17961" dir="2700000" algn="ctr" rotWithShape="0">
              <a:schemeClr val="bg2">
                <a:alpha val="74001"/>
              </a:schemeClr>
            </a:outerShdw>
          </a:effectLst>
        </p:spPr>
        <p:txBody>
          <a:bodyPr anchor="b"/>
          <a:lstStyle/>
          <a:p>
            <a:r>
              <a:rPr lang="es-ES_tradnl" altLang="es-MX"/>
              <a:t>Invocando Métodos de una Interfase VB.NET</a:t>
            </a:r>
          </a:p>
        </p:txBody>
      </p:sp>
      <p:sp>
        <p:nvSpPr>
          <p:cNvPr id="902147" name="Rectangle 3">
            <a:extLst>
              <a:ext uri="{FF2B5EF4-FFF2-40B4-BE49-F238E27FC236}">
                <a16:creationId xmlns:a16="http://schemas.microsoft.com/office/drawing/2014/main" id="{293F864E-CE5A-4E6D-A106-1475E8CB17F2}"/>
              </a:ext>
            </a:extLst>
          </p:cNvPr>
          <p:cNvSpPr>
            <a:spLocks noGrp="1" noChangeArrowheads="1"/>
          </p:cNvSpPr>
          <p:nvPr>
            <p:ph type="body" idx="1"/>
          </p:nvPr>
        </p:nvSpPr>
        <p:spPr>
          <a:xfrm>
            <a:off x="381000" y="1295400"/>
            <a:ext cx="8229600" cy="4411663"/>
          </a:xfrm>
          <a:noFill/>
          <a:ln/>
          <a:effectLst>
            <a:outerShdw dist="12700" algn="ctr" rotWithShape="0">
              <a:schemeClr val="bg2">
                <a:alpha val="50000"/>
              </a:schemeClr>
            </a:outerShdw>
          </a:effectLst>
        </p:spPr>
        <p:txBody>
          <a:bodyPr lIns="91354" tIns="45678" rIns="91354" bIns="45678"/>
          <a:lstStyle/>
          <a:p>
            <a:r>
              <a:rPr lang="es-ES_tradnl" altLang="es-MX"/>
              <a:t>Si fue declarada pública puede ser invocada de forma directa</a:t>
            </a:r>
          </a:p>
          <a:p>
            <a:r>
              <a:rPr lang="es-ES_tradnl" altLang="es-MX"/>
              <a:t>Si fue declarada como privada deberá ser invocada a través de un “cast” al tipo de la interfase.</a:t>
            </a:r>
          </a:p>
          <a:p>
            <a:pPr lvl="1"/>
            <a:r>
              <a:rPr lang="es-ES_tradnl" altLang="es-MX"/>
              <a:t>Para las estructuras esto significa una operación de “boxing”</a:t>
            </a:r>
          </a:p>
        </p:txBody>
      </p:sp>
      <p:sp>
        <p:nvSpPr>
          <p:cNvPr id="902148" name="Text Box 4">
            <a:extLst>
              <a:ext uri="{FF2B5EF4-FFF2-40B4-BE49-F238E27FC236}">
                <a16:creationId xmlns:a16="http://schemas.microsoft.com/office/drawing/2014/main" id="{143A4371-E773-4D17-879E-0D446CA4A585}"/>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1426" name="Rectangle 2">
            <a:extLst>
              <a:ext uri="{FF2B5EF4-FFF2-40B4-BE49-F238E27FC236}">
                <a16:creationId xmlns:a16="http://schemas.microsoft.com/office/drawing/2014/main" id="{D4E0C80E-AB3C-4019-AEAC-842D58192244}"/>
              </a:ext>
            </a:extLst>
          </p:cNvPr>
          <p:cNvSpPr>
            <a:spLocks noGrp="1" noChangeArrowheads="1"/>
          </p:cNvSpPr>
          <p:nvPr>
            <p:ph type="title"/>
          </p:nvPr>
        </p:nvSpPr>
        <p:spPr>
          <a:xfrm>
            <a:off x="381000" y="228600"/>
            <a:ext cx="8393113" cy="638175"/>
          </a:xfrm>
          <a:noFill/>
          <a:ln/>
          <a:effectLst>
            <a:outerShdw dist="17961" dir="2700000" algn="ctr" rotWithShape="0">
              <a:schemeClr val="bg2">
                <a:alpha val="74001"/>
              </a:schemeClr>
            </a:outerShdw>
          </a:effectLst>
        </p:spPr>
        <p:txBody>
          <a:bodyPr lIns="91354" tIns="45678" rIns="91354" bIns="45678"/>
          <a:lstStyle/>
          <a:p>
            <a:r>
              <a:rPr lang="es-ES_tradnl" altLang="es-MX"/>
              <a:t>Clases Abstractas</a:t>
            </a:r>
          </a:p>
        </p:txBody>
      </p:sp>
      <p:sp>
        <p:nvSpPr>
          <p:cNvPr id="871427" name="Rectangle 3">
            <a:extLst>
              <a:ext uri="{FF2B5EF4-FFF2-40B4-BE49-F238E27FC236}">
                <a16:creationId xmlns:a16="http://schemas.microsoft.com/office/drawing/2014/main" id="{C8E11220-7E3F-41CF-81D6-346E616EE6F6}"/>
              </a:ext>
            </a:extLst>
          </p:cNvPr>
          <p:cNvSpPr>
            <a:spLocks noGrp="1" noChangeArrowheads="1"/>
          </p:cNvSpPr>
          <p:nvPr>
            <p:ph type="body" idx="1"/>
          </p:nvPr>
        </p:nvSpPr>
        <p:spPr>
          <a:xfrm>
            <a:off x="381000" y="1416050"/>
            <a:ext cx="8388350" cy="1863725"/>
          </a:xfrm>
          <a:noFill/>
          <a:ln/>
          <a:effectLst>
            <a:outerShdw dist="12700" algn="ctr" rotWithShape="0">
              <a:schemeClr val="bg2">
                <a:alpha val="50000"/>
              </a:schemeClr>
            </a:outerShdw>
          </a:effectLst>
        </p:spPr>
        <p:txBody>
          <a:bodyPr lIns="91354" tIns="45678" rIns="91354" bIns="45678"/>
          <a:lstStyle/>
          <a:p>
            <a:r>
              <a:rPr lang="es-ES_tradnl" altLang="es-MX"/>
              <a:t>Proveen una implementación parcial para que sea heredada por las clases derivadas</a:t>
            </a:r>
          </a:p>
          <a:p>
            <a:r>
              <a:rPr lang="es-ES_tradnl" altLang="es-MX"/>
              <a:t>No pueden ser instanciadas</a:t>
            </a:r>
          </a:p>
          <a:p>
            <a:r>
              <a:rPr lang="es-ES_tradnl" altLang="es-MX"/>
              <a:t>Utiliza el calificador abstract en C#</a:t>
            </a:r>
          </a:p>
          <a:p>
            <a:r>
              <a:rPr lang="es-ES_tradnl" altLang="es-MX"/>
              <a:t>Use MustInherit keyword in VB.NET</a:t>
            </a:r>
          </a:p>
        </p:txBody>
      </p:sp>
      <p:sp>
        <p:nvSpPr>
          <p:cNvPr id="871428" name="Text Box 4">
            <a:extLst>
              <a:ext uri="{FF2B5EF4-FFF2-40B4-BE49-F238E27FC236}">
                <a16:creationId xmlns:a16="http://schemas.microsoft.com/office/drawing/2014/main" id="{D00E5369-388B-4FCA-9D98-8DF1D834C9AC}"/>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3474" name="Rectangle 2">
            <a:extLst>
              <a:ext uri="{FF2B5EF4-FFF2-40B4-BE49-F238E27FC236}">
                <a16:creationId xmlns:a16="http://schemas.microsoft.com/office/drawing/2014/main" id="{1F178796-AFCF-4180-A386-662C08A39713}"/>
              </a:ext>
            </a:extLst>
          </p:cNvPr>
          <p:cNvSpPr>
            <a:spLocks noGrp="1" noChangeArrowheads="1"/>
          </p:cNvSpPr>
          <p:nvPr>
            <p:ph type="title"/>
          </p:nvPr>
        </p:nvSpPr>
        <p:spPr>
          <a:xfrm>
            <a:off x="381000" y="228600"/>
            <a:ext cx="8393113" cy="638175"/>
          </a:xfrm>
          <a:noFill/>
          <a:ln/>
          <a:effectLst>
            <a:outerShdw dist="17961" dir="2700000" algn="ctr" rotWithShape="0">
              <a:schemeClr val="bg2">
                <a:alpha val="74001"/>
              </a:schemeClr>
            </a:outerShdw>
          </a:effectLst>
        </p:spPr>
        <p:txBody>
          <a:bodyPr lIns="91354" tIns="45678" rIns="91354" bIns="45678"/>
          <a:lstStyle/>
          <a:p>
            <a:r>
              <a:rPr lang="es-ES_tradnl" altLang="es-MX"/>
              <a:t>Clases Abstractas</a:t>
            </a:r>
            <a:br>
              <a:rPr lang="es-ES_tradnl" altLang="es-MX"/>
            </a:br>
            <a:r>
              <a:rPr lang="es-ES_tradnl" altLang="es-MX"/>
              <a:t>C#</a:t>
            </a:r>
          </a:p>
        </p:txBody>
      </p:sp>
      <p:sp>
        <p:nvSpPr>
          <p:cNvPr id="873475" name="Text Box 3">
            <a:extLst>
              <a:ext uri="{FF2B5EF4-FFF2-40B4-BE49-F238E27FC236}">
                <a16:creationId xmlns:a16="http://schemas.microsoft.com/office/drawing/2014/main" id="{CFCE379E-5A42-4460-AE2A-D001C24135E3}"/>
              </a:ext>
            </a:extLst>
          </p:cNvPr>
          <p:cNvSpPr txBox="1">
            <a:spLocks noChangeArrowheads="1"/>
          </p:cNvSpPr>
          <p:nvPr/>
        </p:nvSpPr>
        <p:spPr bwMode="auto">
          <a:xfrm>
            <a:off x="533400" y="1524000"/>
            <a:ext cx="4267200" cy="4773613"/>
          </a:xfrm>
          <a:prstGeom prst="rect">
            <a:avLst/>
          </a:prstGeom>
          <a:solidFill>
            <a:schemeClr val="tx1"/>
          </a:solidFill>
          <a:ln w="12700"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CR" altLang="es-MX" sz="1800" b="0">
                <a:solidFill>
                  <a:srgbClr val="0000FF"/>
                </a:solidFill>
                <a:effectLst/>
                <a:latin typeface="Courier New" panose="02070309020205020404" pitchFamily="49" charset="0"/>
                <a:cs typeface="Courier New" panose="02070309020205020404" pitchFamily="49" charset="0"/>
              </a:rPr>
              <a:t>interface </a:t>
            </a:r>
            <a:r>
              <a:rPr lang="es-CR" altLang="es-MX" sz="1800" b="0">
                <a:solidFill>
                  <a:schemeClr val="bg2"/>
                </a:solidFill>
                <a:effectLst/>
                <a:latin typeface="Courier New" panose="02070309020205020404" pitchFamily="49" charset="0"/>
                <a:cs typeface="Courier New" panose="02070309020205020404" pitchFamily="49" charset="0"/>
              </a:rPr>
              <a:t>ITransporte</a:t>
            </a:r>
          </a:p>
          <a:p>
            <a:r>
              <a:rPr lang="es-CR" altLang="es-MX" sz="1800" b="0">
                <a:solidFill>
                  <a:schemeClr val="bg2"/>
                </a:solidFill>
                <a:effectLst/>
                <a:latin typeface="Courier New" panose="02070309020205020404" pitchFamily="49" charset="0"/>
                <a:cs typeface="Courier New" panose="02070309020205020404" pitchFamily="49" charset="0"/>
              </a:rPr>
              <a:t>{</a:t>
            </a:r>
          </a:p>
          <a:p>
            <a:r>
              <a:rPr lang="es-CR" altLang="es-MX" sz="1800" b="0">
                <a:solidFill>
                  <a:srgbClr val="0000FF"/>
                </a:solidFill>
                <a:effectLst/>
                <a:latin typeface="Courier New" panose="02070309020205020404" pitchFamily="49" charset="0"/>
                <a:cs typeface="Courier New" panose="02070309020205020404" pitchFamily="49" charset="0"/>
              </a:rPr>
              <a:t>	string </a:t>
            </a:r>
            <a:r>
              <a:rPr lang="es-CR" altLang="es-MX" sz="1800" b="0">
                <a:solidFill>
                  <a:schemeClr val="bg2"/>
                </a:solidFill>
                <a:effectLst/>
                <a:latin typeface="Courier New" panose="02070309020205020404" pitchFamily="49" charset="0"/>
                <a:cs typeface="Courier New" panose="02070309020205020404" pitchFamily="49" charset="0"/>
              </a:rPr>
              <a:t>Name();</a:t>
            </a:r>
          </a:p>
          <a:p>
            <a:r>
              <a:rPr lang="es-CR" altLang="es-MX" sz="1800" b="0">
                <a:solidFill>
                  <a:schemeClr val="bg2"/>
                </a:solidFill>
                <a:effectLst/>
                <a:latin typeface="Courier New" panose="02070309020205020404" pitchFamily="49" charset="0"/>
                <a:cs typeface="Courier New" panose="02070309020205020404" pitchFamily="49" charset="0"/>
              </a:rPr>
              <a:t>}</a:t>
            </a:r>
          </a:p>
          <a:p>
            <a:endParaRPr lang="es-CR" altLang="es-MX" sz="1800" b="0">
              <a:solidFill>
                <a:schemeClr val="bg2"/>
              </a:solidFill>
              <a:effectLst/>
              <a:latin typeface="Courier New" panose="02070309020205020404" pitchFamily="49" charset="0"/>
              <a:cs typeface="Courier New" panose="02070309020205020404" pitchFamily="49" charset="0"/>
            </a:endParaRPr>
          </a:p>
          <a:p>
            <a:r>
              <a:rPr lang="es-CR" altLang="es-MX" sz="1800" b="0">
                <a:solidFill>
                  <a:srgbClr val="0000FF"/>
                </a:solidFill>
                <a:effectLst/>
                <a:latin typeface="Courier New" panose="02070309020205020404" pitchFamily="49" charset="0"/>
                <a:cs typeface="Courier New" panose="02070309020205020404" pitchFamily="49" charset="0"/>
              </a:rPr>
              <a:t>abstract class </a:t>
            </a:r>
            <a:r>
              <a:rPr lang="es-CR" altLang="es-MX" sz="1800" b="0">
                <a:solidFill>
                  <a:schemeClr val="bg2"/>
                </a:solidFill>
                <a:effectLst/>
                <a:latin typeface="Courier New" panose="02070309020205020404" pitchFamily="49" charset="0"/>
                <a:cs typeface="Courier New" panose="02070309020205020404" pitchFamily="49" charset="0"/>
              </a:rPr>
              <a:t>Transporte: ITransporte</a:t>
            </a:r>
          </a:p>
          <a:p>
            <a:r>
              <a:rPr lang="es-CR" altLang="es-MX" sz="1800" b="0">
                <a:solidFill>
                  <a:schemeClr val="bg2"/>
                </a:solidFill>
                <a:effectLst/>
                <a:latin typeface="Courier New" panose="02070309020205020404" pitchFamily="49" charset="0"/>
                <a:cs typeface="Courier New" panose="02070309020205020404" pitchFamily="49" charset="0"/>
              </a:rPr>
              <a:t>{</a:t>
            </a:r>
          </a:p>
          <a:p>
            <a:r>
              <a:rPr lang="es-CR" altLang="es-MX" sz="1800" b="0">
                <a:solidFill>
                  <a:srgbClr val="0000FF"/>
                </a:solidFill>
                <a:effectLst/>
                <a:latin typeface="Courier New" panose="02070309020205020404" pitchFamily="49" charset="0"/>
                <a:cs typeface="Courier New" panose="02070309020205020404" pitchFamily="49" charset="0"/>
              </a:rPr>
              <a:t>	string </a:t>
            </a:r>
            <a:r>
              <a:rPr lang="es-CR" altLang="es-MX" sz="1800" b="0">
                <a:solidFill>
                  <a:schemeClr val="bg2"/>
                </a:solidFill>
                <a:effectLst/>
                <a:latin typeface="Courier New" panose="02070309020205020404" pitchFamily="49" charset="0"/>
                <a:cs typeface="Courier New" panose="02070309020205020404" pitchFamily="49" charset="0"/>
              </a:rPr>
              <a:t>Name()</a:t>
            </a:r>
          </a:p>
          <a:p>
            <a:r>
              <a:rPr lang="es-CR" altLang="es-MX" sz="1800" b="0">
                <a:solidFill>
                  <a:schemeClr val="bg2"/>
                </a:solidFill>
                <a:effectLst/>
                <a:latin typeface="Courier New" panose="02070309020205020404" pitchFamily="49" charset="0"/>
                <a:cs typeface="Courier New" panose="02070309020205020404" pitchFamily="49" charset="0"/>
              </a:rPr>
              <a:t>	{ ... }</a:t>
            </a:r>
          </a:p>
          <a:p>
            <a:r>
              <a:rPr lang="es-CR" altLang="es-MX" sz="1800" b="0">
                <a:solidFill>
                  <a:schemeClr val="bg2"/>
                </a:solidFill>
                <a:effectLst/>
                <a:latin typeface="Courier New" panose="02070309020205020404" pitchFamily="49" charset="0"/>
                <a:cs typeface="Courier New" panose="02070309020205020404" pitchFamily="49" charset="0"/>
              </a:rPr>
              <a:t>}</a:t>
            </a:r>
          </a:p>
          <a:p>
            <a:endParaRPr lang="es-CR" altLang="es-MX" sz="1800" b="0">
              <a:solidFill>
                <a:schemeClr val="bg2"/>
              </a:solidFill>
              <a:effectLst/>
              <a:latin typeface="Courier New" panose="02070309020205020404" pitchFamily="49" charset="0"/>
              <a:cs typeface="Courier New" panose="02070309020205020404" pitchFamily="49" charset="0"/>
            </a:endParaRPr>
          </a:p>
          <a:p>
            <a:r>
              <a:rPr lang="es-CR" altLang="es-MX" sz="1800" b="0">
                <a:solidFill>
                  <a:srgbClr val="0000FF"/>
                </a:solidFill>
                <a:effectLst/>
                <a:latin typeface="Courier New" panose="02070309020205020404" pitchFamily="49" charset="0"/>
                <a:cs typeface="Courier New" panose="02070309020205020404" pitchFamily="49" charset="0"/>
              </a:rPr>
              <a:t>class </a:t>
            </a:r>
            <a:r>
              <a:rPr lang="es-CR" altLang="es-MX" sz="1800" b="0">
                <a:solidFill>
                  <a:schemeClr val="bg2"/>
                </a:solidFill>
                <a:effectLst/>
                <a:latin typeface="Courier New" panose="02070309020205020404" pitchFamily="49" charset="0"/>
                <a:cs typeface="Courier New" panose="02070309020205020404" pitchFamily="49" charset="0"/>
              </a:rPr>
              <a:t>Taxi: Transporte</a:t>
            </a:r>
          </a:p>
          <a:p>
            <a:r>
              <a:rPr lang="es-CR" altLang="es-MX" sz="1800" b="0">
                <a:solidFill>
                  <a:schemeClr val="bg2"/>
                </a:solidFill>
                <a:effectLst/>
                <a:latin typeface="Courier New" panose="02070309020205020404" pitchFamily="49" charset="0"/>
                <a:cs typeface="Courier New" panose="02070309020205020404" pitchFamily="49" charset="0"/>
              </a:rPr>
              <a:t>{ ... }</a:t>
            </a:r>
          </a:p>
          <a:p>
            <a:endParaRPr lang="es-CR" altLang="es-MX" sz="1800" b="0">
              <a:solidFill>
                <a:schemeClr val="bg2"/>
              </a:solidFill>
              <a:effectLst/>
              <a:latin typeface="Courier New" panose="02070309020205020404" pitchFamily="49" charset="0"/>
              <a:cs typeface="Courier New" panose="02070309020205020404" pitchFamily="49" charset="0"/>
            </a:endParaRPr>
          </a:p>
          <a:p>
            <a:r>
              <a:rPr lang="es-CR" altLang="es-MX" sz="1800" b="0">
                <a:solidFill>
                  <a:srgbClr val="0000FF"/>
                </a:solidFill>
                <a:effectLst/>
                <a:latin typeface="Courier New" panose="02070309020205020404" pitchFamily="49" charset="0"/>
                <a:cs typeface="Courier New" panose="02070309020205020404" pitchFamily="49" charset="0"/>
              </a:rPr>
              <a:t>class </a:t>
            </a:r>
            <a:r>
              <a:rPr lang="es-CR" altLang="es-MX" sz="1800" b="0">
                <a:solidFill>
                  <a:schemeClr val="bg2"/>
                </a:solidFill>
                <a:effectLst/>
                <a:latin typeface="Courier New" panose="02070309020205020404" pitchFamily="49" charset="0"/>
                <a:cs typeface="Courier New" panose="02070309020205020404" pitchFamily="49" charset="0"/>
              </a:rPr>
              <a:t>Colectivo: Transporte</a:t>
            </a:r>
          </a:p>
          <a:p>
            <a:r>
              <a:rPr lang="es-CR" altLang="es-MX" sz="1800" b="0">
                <a:solidFill>
                  <a:schemeClr val="bg2"/>
                </a:solidFill>
                <a:effectLst/>
                <a:latin typeface="Courier New" panose="02070309020205020404" pitchFamily="49" charset="0"/>
                <a:cs typeface="Courier New" panose="02070309020205020404" pitchFamily="49" charset="0"/>
              </a:rPr>
              <a:t>{ ... }</a:t>
            </a:r>
          </a:p>
        </p:txBody>
      </p:sp>
      <p:sp>
        <p:nvSpPr>
          <p:cNvPr id="873476" name="AutoShape 4">
            <a:extLst>
              <a:ext uri="{FF2B5EF4-FFF2-40B4-BE49-F238E27FC236}">
                <a16:creationId xmlns:a16="http://schemas.microsoft.com/office/drawing/2014/main" id="{8B42DAE6-B4D3-4D8E-81CC-997E6FAA6A27}"/>
              </a:ext>
            </a:extLst>
          </p:cNvPr>
          <p:cNvSpPr>
            <a:spLocks noChangeAspect="1" noChangeArrowheads="1" noTextEdit="1"/>
          </p:cNvSpPr>
          <p:nvPr/>
        </p:nvSpPr>
        <p:spPr bwMode="auto">
          <a:xfrm>
            <a:off x="5251450" y="1828800"/>
            <a:ext cx="335915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3477" name="Rectangle 5">
            <a:extLst>
              <a:ext uri="{FF2B5EF4-FFF2-40B4-BE49-F238E27FC236}">
                <a16:creationId xmlns:a16="http://schemas.microsoft.com/office/drawing/2014/main" id="{821F15A1-2207-4128-8DF8-315D5C0DAE1E}"/>
              </a:ext>
            </a:extLst>
          </p:cNvPr>
          <p:cNvSpPr>
            <a:spLocks noChangeArrowheads="1"/>
          </p:cNvSpPr>
          <p:nvPr/>
        </p:nvSpPr>
        <p:spPr bwMode="auto">
          <a:xfrm>
            <a:off x="6327775" y="2343150"/>
            <a:ext cx="1146175" cy="2841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3478" name="Rectangle 6">
            <a:extLst>
              <a:ext uri="{FF2B5EF4-FFF2-40B4-BE49-F238E27FC236}">
                <a16:creationId xmlns:a16="http://schemas.microsoft.com/office/drawing/2014/main" id="{928B6B47-4EE1-4A3E-86A9-7A70CD439A22}"/>
              </a:ext>
            </a:extLst>
          </p:cNvPr>
          <p:cNvSpPr>
            <a:spLocks noChangeArrowheads="1"/>
          </p:cNvSpPr>
          <p:nvPr/>
        </p:nvSpPr>
        <p:spPr bwMode="auto">
          <a:xfrm>
            <a:off x="6327775" y="2343150"/>
            <a:ext cx="1146175" cy="284163"/>
          </a:xfrm>
          <a:prstGeom prst="rect">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3479" name="Rectangle 7">
            <a:extLst>
              <a:ext uri="{FF2B5EF4-FFF2-40B4-BE49-F238E27FC236}">
                <a16:creationId xmlns:a16="http://schemas.microsoft.com/office/drawing/2014/main" id="{F0C2897F-B9D0-43D9-925A-57D8498DA2D6}"/>
              </a:ext>
            </a:extLst>
          </p:cNvPr>
          <p:cNvSpPr>
            <a:spLocks noChangeArrowheads="1"/>
          </p:cNvSpPr>
          <p:nvPr/>
        </p:nvSpPr>
        <p:spPr bwMode="auto">
          <a:xfrm>
            <a:off x="6327775" y="1862138"/>
            <a:ext cx="1146175" cy="4810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3480" name="Rectangle 8">
            <a:extLst>
              <a:ext uri="{FF2B5EF4-FFF2-40B4-BE49-F238E27FC236}">
                <a16:creationId xmlns:a16="http://schemas.microsoft.com/office/drawing/2014/main" id="{646B5A7B-EDFA-4764-B957-4728F5054F1C}"/>
              </a:ext>
            </a:extLst>
          </p:cNvPr>
          <p:cNvSpPr>
            <a:spLocks noChangeArrowheads="1"/>
          </p:cNvSpPr>
          <p:nvPr/>
        </p:nvSpPr>
        <p:spPr bwMode="auto">
          <a:xfrm>
            <a:off x="6327775" y="1862138"/>
            <a:ext cx="1146175" cy="481012"/>
          </a:xfrm>
          <a:prstGeom prst="rect">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3481" name="Rectangle 9">
            <a:extLst>
              <a:ext uri="{FF2B5EF4-FFF2-40B4-BE49-F238E27FC236}">
                <a16:creationId xmlns:a16="http://schemas.microsoft.com/office/drawing/2014/main" id="{B7629C37-7FBB-4AF7-A087-B12281C03292}"/>
              </a:ext>
            </a:extLst>
          </p:cNvPr>
          <p:cNvSpPr>
            <a:spLocks noChangeArrowheads="1"/>
          </p:cNvSpPr>
          <p:nvPr/>
        </p:nvSpPr>
        <p:spPr bwMode="auto">
          <a:xfrm>
            <a:off x="6484938" y="1889125"/>
            <a:ext cx="8763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s-MX" sz="1400" b="0">
                <a:solidFill>
                  <a:srgbClr val="000000"/>
                </a:solidFill>
                <a:effectLst/>
              </a:rPr>
              <a:t>«interface»</a:t>
            </a:r>
            <a:endParaRPr lang="en-US" altLang="es-MX">
              <a:effectLst>
                <a:outerShdw blurRad="38100" dist="38100" dir="2700000" algn="tl">
                  <a:srgbClr val="000000"/>
                </a:outerShdw>
              </a:effectLst>
            </a:endParaRPr>
          </a:p>
        </p:txBody>
      </p:sp>
      <p:sp>
        <p:nvSpPr>
          <p:cNvPr id="873482" name="Rectangle 10">
            <a:extLst>
              <a:ext uri="{FF2B5EF4-FFF2-40B4-BE49-F238E27FC236}">
                <a16:creationId xmlns:a16="http://schemas.microsoft.com/office/drawing/2014/main" id="{9908176C-208B-496B-9FAC-C9D33AFE265E}"/>
              </a:ext>
            </a:extLst>
          </p:cNvPr>
          <p:cNvSpPr>
            <a:spLocks noChangeArrowheads="1"/>
          </p:cNvSpPr>
          <p:nvPr/>
        </p:nvSpPr>
        <p:spPr bwMode="auto">
          <a:xfrm>
            <a:off x="6400800" y="2100263"/>
            <a:ext cx="9747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s-MX" sz="1400">
                <a:solidFill>
                  <a:srgbClr val="000000"/>
                </a:solidFill>
                <a:effectLst/>
              </a:rPr>
              <a:t>ITransporte</a:t>
            </a:r>
            <a:endParaRPr lang="en-US" altLang="es-MX">
              <a:effectLst>
                <a:outerShdw blurRad="38100" dist="38100" dir="2700000" algn="tl">
                  <a:srgbClr val="000000"/>
                </a:outerShdw>
              </a:effectLst>
            </a:endParaRPr>
          </a:p>
        </p:txBody>
      </p:sp>
      <p:sp>
        <p:nvSpPr>
          <p:cNvPr id="873483" name="Rectangle 11">
            <a:extLst>
              <a:ext uri="{FF2B5EF4-FFF2-40B4-BE49-F238E27FC236}">
                <a16:creationId xmlns:a16="http://schemas.microsoft.com/office/drawing/2014/main" id="{24680363-27C5-4C48-9256-58747690800B}"/>
              </a:ext>
            </a:extLst>
          </p:cNvPr>
          <p:cNvSpPr>
            <a:spLocks noChangeArrowheads="1"/>
          </p:cNvSpPr>
          <p:nvPr/>
        </p:nvSpPr>
        <p:spPr bwMode="auto">
          <a:xfrm>
            <a:off x="6327775" y="3967163"/>
            <a:ext cx="1146175" cy="2841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3484" name="Rectangle 12">
            <a:extLst>
              <a:ext uri="{FF2B5EF4-FFF2-40B4-BE49-F238E27FC236}">
                <a16:creationId xmlns:a16="http://schemas.microsoft.com/office/drawing/2014/main" id="{4F000095-4C31-4F09-93CD-0A8EE3C45AFC}"/>
              </a:ext>
            </a:extLst>
          </p:cNvPr>
          <p:cNvSpPr>
            <a:spLocks noChangeArrowheads="1"/>
          </p:cNvSpPr>
          <p:nvPr/>
        </p:nvSpPr>
        <p:spPr bwMode="auto">
          <a:xfrm>
            <a:off x="6327775" y="3967163"/>
            <a:ext cx="1146175" cy="284162"/>
          </a:xfrm>
          <a:prstGeom prst="rect">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3485" name="Rectangle 13">
            <a:extLst>
              <a:ext uri="{FF2B5EF4-FFF2-40B4-BE49-F238E27FC236}">
                <a16:creationId xmlns:a16="http://schemas.microsoft.com/office/drawing/2014/main" id="{E596CAE3-27E1-4240-AEFD-F3A3F25B90F4}"/>
              </a:ext>
            </a:extLst>
          </p:cNvPr>
          <p:cNvSpPr>
            <a:spLocks noChangeArrowheads="1"/>
          </p:cNvSpPr>
          <p:nvPr/>
        </p:nvSpPr>
        <p:spPr bwMode="auto">
          <a:xfrm>
            <a:off x="6327775" y="3681413"/>
            <a:ext cx="1146175" cy="285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3486" name="Rectangle 14">
            <a:extLst>
              <a:ext uri="{FF2B5EF4-FFF2-40B4-BE49-F238E27FC236}">
                <a16:creationId xmlns:a16="http://schemas.microsoft.com/office/drawing/2014/main" id="{B3410F68-92EC-4971-BBC5-7731CB5C7C56}"/>
              </a:ext>
            </a:extLst>
          </p:cNvPr>
          <p:cNvSpPr>
            <a:spLocks noChangeArrowheads="1"/>
          </p:cNvSpPr>
          <p:nvPr/>
        </p:nvSpPr>
        <p:spPr bwMode="auto">
          <a:xfrm>
            <a:off x="6327775" y="3681413"/>
            <a:ext cx="1146175" cy="285750"/>
          </a:xfrm>
          <a:prstGeom prst="rect">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3487" name="Rectangle 15">
            <a:extLst>
              <a:ext uri="{FF2B5EF4-FFF2-40B4-BE49-F238E27FC236}">
                <a16:creationId xmlns:a16="http://schemas.microsoft.com/office/drawing/2014/main" id="{07F62BC1-AA69-4812-9C85-45D2AAC389AC}"/>
              </a:ext>
            </a:extLst>
          </p:cNvPr>
          <p:cNvSpPr>
            <a:spLocks noChangeArrowheads="1"/>
          </p:cNvSpPr>
          <p:nvPr/>
        </p:nvSpPr>
        <p:spPr bwMode="auto">
          <a:xfrm>
            <a:off x="6327775" y="3201988"/>
            <a:ext cx="1146175" cy="4794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3488" name="Rectangle 16">
            <a:extLst>
              <a:ext uri="{FF2B5EF4-FFF2-40B4-BE49-F238E27FC236}">
                <a16:creationId xmlns:a16="http://schemas.microsoft.com/office/drawing/2014/main" id="{4EB7AFE6-1ED7-40B7-9A3A-B98E4F6ABDB6}"/>
              </a:ext>
            </a:extLst>
          </p:cNvPr>
          <p:cNvSpPr>
            <a:spLocks noChangeArrowheads="1"/>
          </p:cNvSpPr>
          <p:nvPr/>
        </p:nvSpPr>
        <p:spPr bwMode="auto">
          <a:xfrm>
            <a:off x="6327775" y="3201988"/>
            <a:ext cx="1146175" cy="479425"/>
          </a:xfrm>
          <a:prstGeom prst="rect">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3489" name="Rectangle 17">
            <a:extLst>
              <a:ext uri="{FF2B5EF4-FFF2-40B4-BE49-F238E27FC236}">
                <a16:creationId xmlns:a16="http://schemas.microsoft.com/office/drawing/2014/main" id="{B2985F27-77EA-4ED8-B36E-9D89FA650BA0}"/>
              </a:ext>
            </a:extLst>
          </p:cNvPr>
          <p:cNvSpPr>
            <a:spLocks noChangeArrowheads="1"/>
          </p:cNvSpPr>
          <p:nvPr/>
        </p:nvSpPr>
        <p:spPr bwMode="auto">
          <a:xfrm>
            <a:off x="6465888" y="3225800"/>
            <a:ext cx="92551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s-MX" sz="1400" i="1">
                <a:solidFill>
                  <a:srgbClr val="000000"/>
                </a:solidFill>
                <a:effectLst/>
              </a:rPr>
              <a:t>Transporte</a:t>
            </a:r>
            <a:endParaRPr lang="en-US" altLang="es-MX">
              <a:effectLst>
                <a:outerShdw blurRad="38100" dist="38100" dir="2700000" algn="tl">
                  <a:srgbClr val="000000"/>
                </a:outerShdw>
              </a:effectLst>
            </a:endParaRPr>
          </a:p>
        </p:txBody>
      </p:sp>
      <p:sp>
        <p:nvSpPr>
          <p:cNvPr id="873490" name="Rectangle 18">
            <a:extLst>
              <a:ext uri="{FF2B5EF4-FFF2-40B4-BE49-F238E27FC236}">
                <a16:creationId xmlns:a16="http://schemas.microsoft.com/office/drawing/2014/main" id="{62944BBB-A34D-47AC-BA69-694DB613CCBF}"/>
              </a:ext>
            </a:extLst>
          </p:cNvPr>
          <p:cNvSpPr>
            <a:spLocks noChangeArrowheads="1"/>
          </p:cNvSpPr>
          <p:nvPr/>
        </p:nvSpPr>
        <p:spPr bwMode="auto">
          <a:xfrm>
            <a:off x="6454775" y="3436938"/>
            <a:ext cx="9271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s-MX" sz="1400" i="1">
                <a:solidFill>
                  <a:srgbClr val="000000"/>
                </a:solidFill>
                <a:effectLst/>
              </a:rPr>
              <a:t>{ abstract }</a:t>
            </a:r>
            <a:endParaRPr lang="en-US" altLang="es-MX">
              <a:effectLst>
                <a:outerShdw blurRad="38100" dist="38100" dir="2700000" algn="tl">
                  <a:srgbClr val="000000"/>
                </a:outerShdw>
              </a:effectLst>
            </a:endParaRPr>
          </a:p>
        </p:txBody>
      </p:sp>
      <p:sp>
        <p:nvSpPr>
          <p:cNvPr id="873491" name="Rectangle 19">
            <a:extLst>
              <a:ext uri="{FF2B5EF4-FFF2-40B4-BE49-F238E27FC236}">
                <a16:creationId xmlns:a16="http://schemas.microsoft.com/office/drawing/2014/main" id="{143C5950-612D-45A4-9C15-45FFD425EB71}"/>
              </a:ext>
            </a:extLst>
          </p:cNvPr>
          <p:cNvSpPr>
            <a:spLocks noChangeArrowheads="1"/>
          </p:cNvSpPr>
          <p:nvPr/>
        </p:nvSpPr>
        <p:spPr bwMode="auto">
          <a:xfrm>
            <a:off x="5283200" y="5473700"/>
            <a:ext cx="1325563" cy="2841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3492" name="Rectangle 20">
            <a:extLst>
              <a:ext uri="{FF2B5EF4-FFF2-40B4-BE49-F238E27FC236}">
                <a16:creationId xmlns:a16="http://schemas.microsoft.com/office/drawing/2014/main" id="{B8593439-39D0-406B-AC94-B32819D221C5}"/>
              </a:ext>
            </a:extLst>
          </p:cNvPr>
          <p:cNvSpPr>
            <a:spLocks noChangeArrowheads="1"/>
          </p:cNvSpPr>
          <p:nvPr/>
        </p:nvSpPr>
        <p:spPr bwMode="auto">
          <a:xfrm>
            <a:off x="5283200" y="5473700"/>
            <a:ext cx="1325563" cy="284163"/>
          </a:xfrm>
          <a:prstGeom prst="rect">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3493" name="Rectangle 21">
            <a:extLst>
              <a:ext uri="{FF2B5EF4-FFF2-40B4-BE49-F238E27FC236}">
                <a16:creationId xmlns:a16="http://schemas.microsoft.com/office/drawing/2014/main" id="{DF182432-8CC7-42FB-95C1-96601C694596}"/>
              </a:ext>
            </a:extLst>
          </p:cNvPr>
          <p:cNvSpPr>
            <a:spLocks noChangeArrowheads="1"/>
          </p:cNvSpPr>
          <p:nvPr/>
        </p:nvSpPr>
        <p:spPr bwMode="auto">
          <a:xfrm>
            <a:off x="5283200" y="5187950"/>
            <a:ext cx="1325563" cy="285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3494" name="Rectangle 22">
            <a:extLst>
              <a:ext uri="{FF2B5EF4-FFF2-40B4-BE49-F238E27FC236}">
                <a16:creationId xmlns:a16="http://schemas.microsoft.com/office/drawing/2014/main" id="{D27732B4-8E2A-452B-84D9-A60A15AEE01F}"/>
              </a:ext>
            </a:extLst>
          </p:cNvPr>
          <p:cNvSpPr>
            <a:spLocks noChangeArrowheads="1"/>
          </p:cNvSpPr>
          <p:nvPr/>
        </p:nvSpPr>
        <p:spPr bwMode="auto">
          <a:xfrm>
            <a:off x="5283200" y="5187950"/>
            <a:ext cx="1325563" cy="285750"/>
          </a:xfrm>
          <a:prstGeom prst="rect">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3495" name="Rectangle 23">
            <a:extLst>
              <a:ext uri="{FF2B5EF4-FFF2-40B4-BE49-F238E27FC236}">
                <a16:creationId xmlns:a16="http://schemas.microsoft.com/office/drawing/2014/main" id="{C01A4A17-A753-44C5-B905-FAA1CA76F7B2}"/>
              </a:ext>
            </a:extLst>
          </p:cNvPr>
          <p:cNvSpPr>
            <a:spLocks noChangeArrowheads="1"/>
          </p:cNvSpPr>
          <p:nvPr/>
        </p:nvSpPr>
        <p:spPr bwMode="auto">
          <a:xfrm>
            <a:off x="5283200" y="4708525"/>
            <a:ext cx="1325563" cy="4794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3496" name="Rectangle 24">
            <a:extLst>
              <a:ext uri="{FF2B5EF4-FFF2-40B4-BE49-F238E27FC236}">
                <a16:creationId xmlns:a16="http://schemas.microsoft.com/office/drawing/2014/main" id="{75AE9B36-416F-4921-AA35-A0AB61F7D259}"/>
              </a:ext>
            </a:extLst>
          </p:cNvPr>
          <p:cNvSpPr>
            <a:spLocks noChangeArrowheads="1"/>
          </p:cNvSpPr>
          <p:nvPr/>
        </p:nvSpPr>
        <p:spPr bwMode="auto">
          <a:xfrm>
            <a:off x="5283200" y="4708525"/>
            <a:ext cx="1325563" cy="479425"/>
          </a:xfrm>
          <a:prstGeom prst="rect">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3497" name="Rectangle 25">
            <a:extLst>
              <a:ext uri="{FF2B5EF4-FFF2-40B4-BE49-F238E27FC236}">
                <a16:creationId xmlns:a16="http://schemas.microsoft.com/office/drawing/2014/main" id="{C8B7470A-A2F3-4218-9A93-F5D8ACFDAC55}"/>
              </a:ext>
            </a:extLst>
          </p:cNvPr>
          <p:cNvSpPr>
            <a:spLocks noChangeArrowheads="1"/>
          </p:cNvSpPr>
          <p:nvPr/>
        </p:nvSpPr>
        <p:spPr bwMode="auto">
          <a:xfrm>
            <a:off x="5741988" y="4729163"/>
            <a:ext cx="35401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s-MX" sz="1400">
                <a:solidFill>
                  <a:srgbClr val="000000"/>
                </a:solidFill>
                <a:effectLst/>
              </a:rPr>
              <a:t>Taxi</a:t>
            </a:r>
            <a:endParaRPr lang="en-US" altLang="es-MX">
              <a:effectLst>
                <a:outerShdw blurRad="38100" dist="38100" dir="2700000" algn="tl">
                  <a:srgbClr val="000000"/>
                </a:outerShdw>
              </a:effectLst>
            </a:endParaRPr>
          </a:p>
        </p:txBody>
      </p:sp>
      <p:sp>
        <p:nvSpPr>
          <p:cNvPr id="873498" name="Rectangle 26">
            <a:extLst>
              <a:ext uri="{FF2B5EF4-FFF2-40B4-BE49-F238E27FC236}">
                <a16:creationId xmlns:a16="http://schemas.microsoft.com/office/drawing/2014/main" id="{E9E82474-2922-42F1-95C8-8730C7C6FF7A}"/>
              </a:ext>
            </a:extLst>
          </p:cNvPr>
          <p:cNvSpPr>
            <a:spLocks noChangeArrowheads="1"/>
          </p:cNvSpPr>
          <p:nvPr/>
        </p:nvSpPr>
        <p:spPr bwMode="auto">
          <a:xfrm>
            <a:off x="5386388" y="4940300"/>
            <a:ext cx="11811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s-MX" sz="1400">
                <a:solidFill>
                  <a:srgbClr val="000000"/>
                </a:solidFill>
                <a:effectLst/>
              </a:rPr>
              <a:t>&lt;&lt;Concrete&gt;&gt;</a:t>
            </a:r>
            <a:endParaRPr lang="en-US" altLang="es-MX">
              <a:effectLst>
                <a:outerShdw blurRad="38100" dist="38100" dir="2700000" algn="tl">
                  <a:srgbClr val="000000"/>
                </a:outerShdw>
              </a:effectLst>
            </a:endParaRPr>
          </a:p>
        </p:txBody>
      </p:sp>
      <p:sp>
        <p:nvSpPr>
          <p:cNvPr id="873499" name="Rectangle 27">
            <a:extLst>
              <a:ext uri="{FF2B5EF4-FFF2-40B4-BE49-F238E27FC236}">
                <a16:creationId xmlns:a16="http://schemas.microsoft.com/office/drawing/2014/main" id="{0C8D35C0-F152-41B5-8671-EB515475A3DF}"/>
              </a:ext>
            </a:extLst>
          </p:cNvPr>
          <p:cNvSpPr>
            <a:spLocks noChangeArrowheads="1"/>
          </p:cNvSpPr>
          <p:nvPr/>
        </p:nvSpPr>
        <p:spPr bwMode="auto">
          <a:xfrm>
            <a:off x="7319963" y="5473700"/>
            <a:ext cx="1258887" cy="2841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3500" name="Rectangle 28">
            <a:extLst>
              <a:ext uri="{FF2B5EF4-FFF2-40B4-BE49-F238E27FC236}">
                <a16:creationId xmlns:a16="http://schemas.microsoft.com/office/drawing/2014/main" id="{0EE44AFF-0B55-4298-96FE-38A69A4D6CF1}"/>
              </a:ext>
            </a:extLst>
          </p:cNvPr>
          <p:cNvSpPr>
            <a:spLocks noChangeArrowheads="1"/>
          </p:cNvSpPr>
          <p:nvPr/>
        </p:nvSpPr>
        <p:spPr bwMode="auto">
          <a:xfrm>
            <a:off x="7319963" y="5473700"/>
            <a:ext cx="1258887" cy="284163"/>
          </a:xfrm>
          <a:prstGeom prst="rect">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3501" name="Rectangle 29">
            <a:extLst>
              <a:ext uri="{FF2B5EF4-FFF2-40B4-BE49-F238E27FC236}">
                <a16:creationId xmlns:a16="http://schemas.microsoft.com/office/drawing/2014/main" id="{7B27B6BC-644F-4313-B73B-1EC23D0DD9E2}"/>
              </a:ext>
            </a:extLst>
          </p:cNvPr>
          <p:cNvSpPr>
            <a:spLocks noChangeArrowheads="1"/>
          </p:cNvSpPr>
          <p:nvPr/>
        </p:nvSpPr>
        <p:spPr bwMode="auto">
          <a:xfrm>
            <a:off x="7319963" y="5187950"/>
            <a:ext cx="1258887" cy="285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3502" name="Rectangle 30">
            <a:extLst>
              <a:ext uri="{FF2B5EF4-FFF2-40B4-BE49-F238E27FC236}">
                <a16:creationId xmlns:a16="http://schemas.microsoft.com/office/drawing/2014/main" id="{72D272F0-D98F-4416-9248-B2603962A041}"/>
              </a:ext>
            </a:extLst>
          </p:cNvPr>
          <p:cNvSpPr>
            <a:spLocks noChangeArrowheads="1"/>
          </p:cNvSpPr>
          <p:nvPr/>
        </p:nvSpPr>
        <p:spPr bwMode="auto">
          <a:xfrm>
            <a:off x="7319963" y="5187950"/>
            <a:ext cx="1258887" cy="285750"/>
          </a:xfrm>
          <a:prstGeom prst="rect">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3503" name="Rectangle 31">
            <a:extLst>
              <a:ext uri="{FF2B5EF4-FFF2-40B4-BE49-F238E27FC236}">
                <a16:creationId xmlns:a16="http://schemas.microsoft.com/office/drawing/2014/main" id="{434CC345-960C-4295-9007-A1A1BEFD514C}"/>
              </a:ext>
            </a:extLst>
          </p:cNvPr>
          <p:cNvSpPr>
            <a:spLocks noChangeArrowheads="1"/>
          </p:cNvSpPr>
          <p:nvPr/>
        </p:nvSpPr>
        <p:spPr bwMode="auto">
          <a:xfrm>
            <a:off x="7319963" y="4708525"/>
            <a:ext cx="1258887" cy="4794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3504" name="Rectangle 32">
            <a:extLst>
              <a:ext uri="{FF2B5EF4-FFF2-40B4-BE49-F238E27FC236}">
                <a16:creationId xmlns:a16="http://schemas.microsoft.com/office/drawing/2014/main" id="{CD9A6F12-2757-430A-A07D-F9AA14590220}"/>
              </a:ext>
            </a:extLst>
          </p:cNvPr>
          <p:cNvSpPr>
            <a:spLocks noChangeArrowheads="1"/>
          </p:cNvSpPr>
          <p:nvPr/>
        </p:nvSpPr>
        <p:spPr bwMode="auto">
          <a:xfrm>
            <a:off x="7319963" y="4708525"/>
            <a:ext cx="1258887" cy="479425"/>
          </a:xfrm>
          <a:prstGeom prst="rect">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3505" name="Rectangle 33">
            <a:extLst>
              <a:ext uri="{FF2B5EF4-FFF2-40B4-BE49-F238E27FC236}">
                <a16:creationId xmlns:a16="http://schemas.microsoft.com/office/drawing/2014/main" id="{0C905551-2CC1-4219-97FE-28D3F1484ADC}"/>
              </a:ext>
            </a:extLst>
          </p:cNvPr>
          <p:cNvSpPr>
            <a:spLocks noChangeArrowheads="1"/>
          </p:cNvSpPr>
          <p:nvPr/>
        </p:nvSpPr>
        <p:spPr bwMode="auto">
          <a:xfrm>
            <a:off x="7543800" y="4729163"/>
            <a:ext cx="7969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s-MX" sz="1400">
                <a:solidFill>
                  <a:srgbClr val="000000"/>
                </a:solidFill>
                <a:effectLst/>
              </a:rPr>
              <a:t>Colectivo</a:t>
            </a:r>
            <a:endParaRPr lang="en-US" altLang="es-MX">
              <a:effectLst>
                <a:outerShdw blurRad="38100" dist="38100" dir="2700000" algn="tl">
                  <a:srgbClr val="000000"/>
                </a:outerShdw>
              </a:effectLst>
            </a:endParaRPr>
          </a:p>
        </p:txBody>
      </p:sp>
      <p:sp>
        <p:nvSpPr>
          <p:cNvPr id="873506" name="Rectangle 34">
            <a:extLst>
              <a:ext uri="{FF2B5EF4-FFF2-40B4-BE49-F238E27FC236}">
                <a16:creationId xmlns:a16="http://schemas.microsoft.com/office/drawing/2014/main" id="{F908949F-0DC8-49CB-AF7A-1000B0795139}"/>
              </a:ext>
            </a:extLst>
          </p:cNvPr>
          <p:cNvSpPr>
            <a:spLocks noChangeArrowheads="1"/>
          </p:cNvSpPr>
          <p:nvPr/>
        </p:nvSpPr>
        <p:spPr bwMode="auto">
          <a:xfrm>
            <a:off x="7386638" y="4940300"/>
            <a:ext cx="11811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s-MX" sz="1400">
                <a:solidFill>
                  <a:srgbClr val="000000"/>
                </a:solidFill>
                <a:effectLst/>
              </a:rPr>
              <a:t>&lt;&lt;Concrete&gt;&gt;</a:t>
            </a:r>
            <a:endParaRPr lang="en-US" altLang="es-MX">
              <a:effectLst>
                <a:outerShdw blurRad="38100" dist="38100" dir="2700000" algn="tl">
                  <a:srgbClr val="000000"/>
                </a:outerShdw>
              </a:effectLst>
            </a:endParaRPr>
          </a:p>
        </p:txBody>
      </p:sp>
      <p:sp>
        <p:nvSpPr>
          <p:cNvPr id="873507" name="Freeform 35">
            <a:extLst>
              <a:ext uri="{FF2B5EF4-FFF2-40B4-BE49-F238E27FC236}">
                <a16:creationId xmlns:a16="http://schemas.microsoft.com/office/drawing/2014/main" id="{A866B55D-1D4E-4AAE-A8AB-F6CF5823E68D}"/>
              </a:ext>
            </a:extLst>
          </p:cNvPr>
          <p:cNvSpPr>
            <a:spLocks noEditPoints="1"/>
          </p:cNvSpPr>
          <p:nvPr/>
        </p:nvSpPr>
        <p:spPr bwMode="auto">
          <a:xfrm>
            <a:off x="6892925" y="2619375"/>
            <a:ext cx="14288" cy="590550"/>
          </a:xfrm>
          <a:custGeom>
            <a:avLst/>
            <a:gdLst>
              <a:gd name="T0" fmla="*/ 0 w 16"/>
              <a:gd name="T1" fmla="*/ 620 h 628"/>
              <a:gd name="T2" fmla="*/ 0 w 16"/>
              <a:gd name="T3" fmla="*/ 508 h 628"/>
              <a:gd name="T4" fmla="*/ 8 w 16"/>
              <a:gd name="T5" fmla="*/ 500 h 628"/>
              <a:gd name="T6" fmla="*/ 16 w 16"/>
              <a:gd name="T7" fmla="*/ 508 h 628"/>
              <a:gd name="T8" fmla="*/ 16 w 16"/>
              <a:gd name="T9" fmla="*/ 620 h 628"/>
              <a:gd name="T10" fmla="*/ 8 w 16"/>
              <a:gd name="T11" fmla="*/ 628 h 628"/>
              <a:gd name="T12" fmla="*/ 0 w 16"/>
              <a:gd name="T13" fmla="*/ 620 h 628"/>
              <a:gd name="T14" fmla="*/ 0 w 16"/>
              <a:gd name="T15" fmla="*/ 428 h 628"/>
              <a:gd name="T16" fmla="*/ 0 w 16"/>
              <a:gd name="T17" fmla="*/ 316 h 628"/>
              <a:gd name="T18" fmla="*/ 8 w 16"/>
              <a:gd name="T19" fmla="*/ 308 h 628"/>
              <a:gd name="T20" fmla="*/ 16 w 16"/>
              <a:gd name="T21" fmla="*/ 316 h 628"/>
              <a:gd name="T22" fmla="*/ 16 w 16"/>
              <a:gd name="T23" fmla="*/ 428 h 628"/>
              <a:gd name="T24" fmla="*/ 8 w 16"/>
              <a:gd name="T25" fmla="*/ 436 h 628"/>
              <a:gd name="T26" fmla="*/ 0 w 16"/>
              <a:gd name="T27" fmla="*/ 428 h 628"/>
              <a:gd name="T28" fmla="*/ 0 w 16"/>
              <a:gd name="T29" fmla="*/ 236 h 628"/>
              <a:gd name="T30" fmla="*/ 0 w 16"/>
              <a:gd name="T31" fmla="*/ 124 h 628"/>
              <a:gd name="T32" fmla="*/ 8 w 16"/>
              <a:gd name="T33" fmla="*/ 116 h 628"/>
              <a:gd name="T34" fmla="*/ 16 w 16"/>
              <a:gd name="T35" fmla="*/ 124 h 628"/>
              <a:gd name="T36" fmla="*/ 16 w 16"/>
              <a:gd name="T37" fmla="*/ 236 h 628"/>
              <a:gd name="T38" fmla="*/ 8 w 16"/>
              <a:gd name="T39" fmla="*/ 244 h 628"/>
              <a:gd name="T40" fmla="*/ 0 w 16"/>
              <a:gd name="T41" fmla="*/ 236 h 628"/>
              <a:gd name="T42" fmla="*/ 0 w 16"/>
              <a:gd name="T43" fmla="*/ 44 h 628"/>
              <a:gd name="T44" fmla="*/ 0 w 16"/>
              <a:gd name="T45" fmla="*/ 8 h 628"/>
              <a:gd name="T46" fmla="*/ 8 w 16"/>
              <a:gd name="T47" fmla="*/ 0 h 628"/>
              <a:gd name="T48" fmla="*/ 16 w 16"/>
              <a:gd name="T49" fmla="*/ 8 h 628"/>
              <a:gd name="T50" fmla="*/ 16 w 16"/>
              <a:gd name="T51" fmla="*/ 44 h 628"/>
              <a:gd name="T52" fmla="*/ 8 w 16"/>
              <a:gd name="T53" fmla="*/ 52 h 628"/>
              <a:gd name="T54" fmla="*/ 0 w 16"/>
              <a:gd name="T55" fmla="*/ 44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 h="628">
                <a:moveTo>
                  <a:pt x="0" y="620"/>
                </a:moveTo>
                <a:lnTo>
                  <a:pt x="0" y="508"/>
                </a:lnTo>
                <a:cubicBezTo>
                  <a:pt x="0" y="504"/>
                  <a:pt x="4" y="500"/>
                  <a:pt x="8" y="500"/>
                </a:cubicBezTo>
                <a:cubicBezTo>
                  <a:pt x="12" y="500"/>
                  <a:pt x="16" y="504"/>
                  <a:pt x="16" y="508"/>
                </a:cubicBezTo>
                <a:lnTo>
                  <a:pt x="16" y="620"/>
                </a:lnTo>
                <a:cubicBezTo>
                  <a:pt x="16" y="624"/>
                  <a:pt x="12" y="628"/>
                  <a:pt x="8" y="628"/>
                </a:cubicBezTo>
                <a:cubicBezTo>
                  <a:pt x="4" y="628"/>
                  <a:pt x="0" y="624"/>
                  <a:pt x="0" y="620"/>
                </a:cubicBezTo>
                <a:close/>
                <a:moveTo>
                  <a:pt x="0" y="428"/>
                </a:moveTo>
                <a:lnTo>
                  <a:pt x="0" y="316"/>
                </a:lnTo>
                <a:cubicBezTo>
                  <a:pt x="0" y="312"/>
                  <a:pt x="4" y="308"/>
                  <a:pt x="8" y="308"/>
                </a:cubicBezTo>
                <a:cubicBezTo>
                  <a:pt x="12" y="308"/>
                  <a:pt x="16" y="312"/>
                  <a:pt x="16" y="316"/>
                </a:cubicBezTo>
                <a:lnTo>
                  <a:pt x="16" y="428"/>
                </a:lnTo>
                <a:cubicBezTo>
                  <a:pt x="16" y="432"/>
                  <a:pt x="12" y="436"/>
                  <a:pt x="8" y="436"/>
                </a:cubicBezTo>
                <a:cubicBezTo>
                  <a:pt x="4" y="436"/>
                  <a:pt x="0" y="432"/>
                  <a:pt x="0" y="428"/>
                </a:cubicBezTo>
                <a:close/>
                <a:moveTo>
                  <a:pt x="0" y="236"/>
                </a:moveTo>
                <a:lnTo>
                  <a:pt x="0" y="124"/>
                </a:lnTo>
                <a:cubicBezTo>
                  <a:pt x="0" y="120"/>
                  <a:pt x="4" y="116"/>
                  <a:pt x="8" y="116"/>
                </a:cubicBezTo>
                <a:cubicBezTo>
                  <a:pt x="12" y="116"/>
                  <a:pt x="16" y="120"/>
                  <a:pt x="16" y="124"/>
                </a:cubicBezTo>
                <a:lnTo>
                  <a:pt x="16" y="236"/>
                </a:lnTo>
                <a:cubicBezTo>
                  <a:pt x="16" y="240"/>
                  <a:pt x="12" y="244"/>
                  <a:pt x="8" y="244"/>
                </a:cubicBezTo>
                <a:cubicBezTo>
                  <a:pt x="4" y="244"/>
                  <a:pt x="0" y="240"/>
                  <a:pt x="0" y="236"/>
                </a:cubicBezTo>
                <a:close/>
                <a:moveTo>
                  <a:pt x="0" y="44"/>
                </a:moveTo>
                <a:lnTo>
                  <a:pt x="0" y="8"/>
                </a:lnTo>
                <a:cubicBezTo>
                  <a:pt x="0" y="4"/>
                  <a:pt x="4" y="0"/>
                  <a:pt x="8" y="0"/>
                </a:cubicBezTo>
                <a:cubicBezTo>
                  <a:pt x="12" y="0"/>
                  <a:pt x="16" y="4"/>
                  <a:pt x="16" y="8"/>
                </a:cubicBezTo>
                <a:lnTo>
                  <a:pt x="16" y="44"/>
                </a:lnTo>
                <a:cubicBezTo>
                  <a:pt x="16" y="48"/>
                  <a:pt x="12" y="52"/>
                  <a:pt x="8" y="52"/>
                </a:cubicBezTo>
                <a:cubicBezTo>
                  <a:pt x="4" y="52"/>
                  <a:pt x="0" y="48"/>
                  <a:pt x="0" y="44"/>
                </a:cubicBezTo>
                <a:close/>
              </a:path>
            </a:pathLst>
          </a:custGeom>
          <a:solidFill>
            <a:srgbClr val="000000"/>
          </a:solidFill>
          <a:ln w="14288" cap="flat">
            <a:solidFill>
              <a:srgbClr val="000000"/>
            </a:solidFill>
            <a:prstDash val="solid"/>
            <a:bevel/>
            <a:headEnd/>
            <a:tailEnd/>
          </a:ln>
        </p:spPr>
        <p:txBody>
          <a:bodyPr/>
          <a:lstStyle/>
          <a:p>
            <a:endParaRPr lang="es-MX"/>
          </a:p>
        </p:txBody>
      </p:sp>
      <p:sp>
        <p:nvSpPr>
          <p:cNvPr id="873508" name="Freeform 36">
            <a:extLst>
              <a:ext uri="{FF2B5EF4-FFF2-40B4-BE49-F238E27FC236}">
                <a16:creationId xmlns:a16="http://schemas.microsoft.com/office/drawing/2014/main" id="{2D76053B-1A7A-42D3-8223-45929F5C0BA2}"/>
              </a:ext>
            </a:extLst>
          </p:cNvPr>
          <p:cNvSpPr>
            <a:spLocks/>
          </p:cNvSpPr>
          <p:nvPr/>
        </p:nvSpPr>
        <p:spPr bwMode="auto">
          <a:xfrm>
            <a:off x="6807200" y="2627313"/>
            <a:ext cx="187325" cy="100012"/>
          </a:xfrm>
          <a:custGeom>
            <a:avLst/>
            <a:gdLst>
              <a:gd name="T0" fmla="*/ 118 w 118"/>
              <a:gd name="T1" fmla="*/ 63 h 63"/>
              <a:gd name="T2" fmla="*/ 59 w 118"/>
              <a:gd name="T3" fmla="*/ 0 h 63"/>
              <a:gd name="T4" fmla="*/ 0 w 118"/>
              <a:gd name="T5" fmla="*/ 63 h 63"/>
            </a:gdLst>
            <a:ahLst/>
            <a:cxnLst>
              <a:cxn ang="0">
                <a:pos x="T0" y="T1"/>
              </a:cxn>
              <a:cxn ang="0">
                <a:pos x="T2" y="T3"/>
              </a:cxn>
              <a:cxn ang="0">
                <a:pos x="T4" y="T5"/>
              </a:cxn>
            </a:cxnLst>
            <a:rect l="0" t="0" r="r" b="b"/>
            <a:pathLst>
              <a:path w="118" h="63">
                <a:moveTo>
                  <a:pt x="118" y="63"/>
                </a:moveTo>
                <a:lnTo>
                  <a:pt x="59" y="0"/>
                </a:lnTo>
                <a:lnTo>
                  <a:pt x="0" y="63"/>
                </a:lnTo>
              </a:path>
            </a:pathLst>
          </a:cu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3509" name="Freeform 37">
            <a:extLst>
              <a:ext uri="{FF2B5EF4-FFF2-40B4-BE49-F238E27FC236}">
                <a16:creationId xmlns:a16="http://schemas.microsoft.com/office/drawing/2014/main" id="{74C29DB1-5A57-4511-8612-5C8725AD8CB8}"/>
              </a:ext>
            </a:extLst>
          </p:cNvPr>
          <p:cNvSpPr>
            <a:spLocks/>
          </p:cNvSpPr>
          <p:nvPr/>
        </p:nvSpPr>
        <p:spPr bwMode="auto">
          <a:xfrm>
            <a:off x="5945188" y="4454525"/>
            <a:ext cx="955675" cy="254000"/>
          </a:xfrm>
          <a:custGeom>
            <a:avLst/>
            <a:gdLst>
              <a:gd name="T0" fmla="*/ 602 w 602"/>
              <a:gd name="T1" fmla="*/ 0 h 160"/>
              <a:gd name="T2" fmla="*/ 602 w 602"/>
              <a:gd name="T3" fmla="*/ 32 h 160"/>
              <a:gd name="T4" fmla="*/ 0 w 602"/>
              <a:gd name="T5" fmla="*/ 32 h 160"/>
              <a:gd name="T6" fmla="*/ 0 w 602"/>
              <a:gd name="T7" fmla="*/ 160 h 160"/>
            </a:gdLst>
            <a:ahLst/>
            <a:cxnLst>
              <a:cxn ang="0">
                <a:pos x="T0" y="T1"/>
              </a:cxn>
              <a:cxn ang="0">
                <a:pos x="T2" y="T3"/>
              </a:cxn>
              <a:cxn ang="0">
                <a:pos x="T4" y="T5"/>
              </a:cxn>
              <a:cxn ang="0">
                <a:pos x="T6" y="T7"/>
              </a:cxn>
            </a:cxnLst>
            <a:rect l="0" t="0" r="r" b="b"/>
            <a:pathLst>
              <a:path w="602" h="160">
                <a:moveTo>
                  <a:pt x="602" y="0"/>
                </a:moveTo>
                <a:lnTo>
                  <a:pt x="602" y="32"/>
                </a:lnTo>
                <a:lnTo>
                  <a:pt x="0" y="32"/>
                </a:lnTo>
                <a:lnTo>
                  <a:pt x="0" y="160"/>
                </a:lnTo>
              </a:path>
            </a:pathLst>
          </a:cu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3510" name="Freeform 38">
            <a:extLst>
              <a:ext uri="{FF2B5EF4-FFF2-40B4-BE49-F238E27FC236}">
                <a16:creationId xmlns:a16="http://schemas.microsoft.com/office/drawing/2014/main" id="{8739D5E4-0737-4A59-8449-0202AAF7D065}"/>
              </a:ext>
            </a:extLst>
          </p:cNvPr>
          <p:cNvSpPr>
            <a:spLocks/>
          </p:cNvSpPr>
          <p:nvPr/>
        </p:nvSpPr>
        <p:spPr bwMode="auto">
          <a:xfrm>
            <a:off x="6781800" y="4251325"/>
            <a:ext cx="238125" cy="203200"/>
          </a:xfrm>
          <a:custGeom>
            <a:avLst/>
            <a:gdLst>
              <a:gd name="T0" fmla="*/ 0 w 150"/>
              <a:gd name="T1" fmla="*/ 128 h 128"/>
              <a:gd name="T2" fmla="*/ 150 w 150"/>
              <a:gd name="T3" fmla="*/ 128 h 128"/>
              <a:gd name="T4" fmla="*/ 75 w 150"/>
              <a:gd name="T5" fmla="*/ 0 h 128"/>
              <a:gd name="T6" fmla="*/ 0 w 150"/>
              <a:gd name="T7" fmla="*/ 128 h 128"/>
            </a:gdLst>
            <a:ahLst/>
            <a:cxnLst>
              <a:cxn ang="0">
                <a:pos x="T0" y="T1"/>
              </a:cxn>
              <a:cxn ang="0">
                <a:pos x="T2" y="T3"/>
              </a:cxn>
              <a:cxn ang="0">
                <a:pos x="T4" y="T5"/>
              </a:cxn>
              <a:cxn ang="0">
                <a:pos x="T6" y="T7"/>
              </a:cxn>
            </a:cxnLst>
            <a:rect l="0" t="0" r="r" b="b"/>
            <a:pathLst>
              <a:path w="150" h="128">
                <a:moveTo>
                  <a:pt x="0" y="128"/>
                </a:moveTo>
                <a:lnTo>
                  <a:pt x="150" y="128"/>
                </a:lnTo>
                <a:lnTo>
                  <a:pt x="75" y="0"/>
                </a:lnTo>
                <a:lnTo>
                  <a:pt x="0" y="1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873511" name="Freeform 39">
            <a:extLst>
              <a:ext uri="{FF2B5EF4-FFF2-40B4-BE49-F238E27FC236}">
                <a16:creationId xmlns:a16="http://schemas.microsoft.com/office/drawing/2014/main" id="{BCBAB16F-B714-4F75-AA19-E800B8C2072E}"/>
              </a:ext>
            </a:extLst>
          </p:cNvPr>
          <p:cNvSpPr>
            <a:spLocks/>
          </p:cNvSpPr>
          <p:nvPr/>
        </p:nvSpPr>
        <p:spPr bwMode="auto">
          <a:xfrm>
            <a:off x="6781800" y="4251325"/>
            <a:ext cx="238125" cy="203200"/>
          </a:xfrm>
          <a:custGeom>
            <a:avLst/>
            <a:gdLst>
              <a:gd name="T0" fmla="*/ 0 w 150"/>
              <a:gd name="T1" fmla="*/ 128 h 128"/>
              <a:gd name="T2" fmla="*/ 150 w 150"/>
              <a:gd name="T3" fmla="*/ 128 h 128"/>
              <a:gd name="T4" fmla="*/ 75 w 150"/>
              <a:gd name="T5" fmla="*/ 0 h 128"/>
              <a:gd name="T6" fmla="*/ 0 w 150"/>
              <a:gd name="T7" fmla="*/ 128 h 128"/>
            </a:gdLst>
            <a:ahLst/>
            <a:cxnLst>
              <a:cxn ang="0">
                <a:pos x="T0" y="T1"/>
              </a:cxn>
              <a:cxn ang="0">
                <a:pos x="T2" y="T3"/>
              </a:cxn>
              <a:cxn ang="0">
                <a:pos x="T4" y="T5"/>
              </a:cxn>
              <a:cxn ang="0">
                <a:pos x="T6" y="T7"/>
              </a:cxn>
            </a:cxnLst>
            <a:rect l="0" t="0" r="r" b="b"/>
            <a:pathLst>
              <a:path w="150" h="128">
                <a:moveTo>
                  <a:pt x="0" y="128"/>
                </a:moveTo>
                <a:lnTo>
                  <a:pt x="150" y="128"/>
                </a:lnTo>
                <a:lnTo>
                  <a:pt x="75" y="0"/>
                </a:lnTo>
                <a:lnTo>
                  <a:pt x="0" y="128"/>
                </a:lnTo>
                <a:close/>
              </a:path>
            </a:pathLst>
          </a:custGeom>
          <a:noFill/>
          <a:ln w="142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3512" name="Freeform 40">
            <a:extLst>
              <a:ext uri="{FF2B5EF4-FFF2-40B4-BE49-F238E27FC236}">
                <a16:creationId xmlns:a16="http://schemas.microsoft.com/office/drawing/2014/main" id="{00CD613A-C55E-4029-8AF3-D97871AC67AC}"/>
              </a:ext>
            </a:extLst>
          </p:cNvPr>
          <p:cNvSpPr>
            <a:spLocks/>
          </p:cNvSpPr>
          <p:nvPr/>
        </p:nvSpPr>
        <p:spPr bwMode="auto">
          <a:xfrm>
            <a:off x="6900863" y="4454525"/>
            <a:ext cx="1049337" cy="254000"/>
          </a:xfrm>
          <a:custGeom>
            <a:avLst/>
            <a:gdLst>
              <a:gd name="T0" fmla="*/ 0 w 661"/>
              <a:gd name="T1" fmla="*/ 0 h 160"/>
              <a:gd name="T2" fmla="*/ 0 w 661"/>
              <a:gd name="T3" fmla="*/ 32 h 160"/>
              <a:gd name="T4" fmla="*/ 661 w 661"/>
              <a:gd name="T5" fmla="*/ 32 h 160"/>
              <a:gd name="T6" fmla="*/ 661 w 661"/>
              <a:gd name="T7" fmla="*/ 160 h 160"/>
            </a:gdLst>
            <a:ahLst/>
            <a:cxnLst>
              <a:cxn ang="0">
                <a:pos x="T0" y="T1"/>
              </a:cxn>
              <a:cxn ang="0">
                <a:pos x="T2" y="T3"/>
              </a:cxn>
              <a:cxn ang="0">
                <a:pos x="T4" y="T5"/>
              </a:cxn>
              <a:cxn ang="0">
                <a:pos x="T6" y="T7"/>
              </a:cxn>
            </a:cxnLst>
            <a:rect l="0" t="0" r="r" b="b"/>
            <a:pathLst>
              <a:path w="661" h="160">
                <a:moveTo>
                  <a:pt x="0" y="0"/>
                </a:moveTo>
                <a:lnTo>
                  <a:pt x="0" y="32"/>
                </a:lnTo>
                <a:lnTo>
                  <a:pt x="661" y="32"/>
                </a:lnTo>
                <a:lnTo>
                  <a:pt x="661" y="160"/>
                </a:lnTo>
              </a:path>
            </a:pathLst>
          </a:cu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3513" name="Freeform 41">
            <a:extLst>
              <a:ext uri="{FF2B5EF4-FFF2-40B4-BE49-F238E27FC236}">
                <a16:creationId xmlns:a16="http://schemas.microsoft.com/office/drawing/2014/main" id="{BC33D65B-225A-4369-8C53-846810EBFB78}"/>
              </a:ext>
            </a:extLst>
          </p:cNvPr>
          <p:cNvSpPr>
            <a:spLocks/>
          </p:cNvSpPr>
          <p:nvPr/>
        </p:nvSpPr>
        <p:spPr bwMode="auto">
          <a:xfrm>
            <a:off x="6781800" y="4251325"/>
            <a:ext cx="238125" cy="203200"/>
          </a:xfrm>
          <a:custGeom>
            <a:avLst/>
            <a:gdLst>
              <a:gd name="T0" fmla="*/ 0 w 150"/>
              <a:gd name="T1" fmla="*/ 128 h 128"/>
              <a:gd name="T2" fmla="*/ 150 w 150"/>
              <a:gd name="T3" fmla="*/ 128 h 128"/>
              <a:gd name="T4" fmla="*/ 75 w 150"/>
              <a:gd name="T5" fmla="*/ 0 h 128"/>
              <a:gd name="T6" fmla="*/ 0 w 150"/>
              <a:gd name="T7" fmla="*/ 128 h 128"/>
            </a:gdLst>
            <a:ahLst/>
            <a:cxnLst>
              <a:cxn ang="0">
                <a:pos x="T0" y="T1"/>
              </a:cxn>
              <a:cxn ang="0">
                <a:pos x="T2" y="T3"/>
              </a:cxn>
              <a:cxn ang="0">
                <a:pos x="T4" y="T5"/>
              </a:cxn>
              <a:cxn ang="0">
                <a:pos x="T6" y="T7"/>
              </a:cxn>
            </a:cxnLst>
            <a:rect l="0" t="0" r="r" b="b"/>
            <a:pathLst>
              <a:path w="150" h="128">
                <a:moveTo>
                  <a:pt x="0" y="128"/>
                </a:moveTo>
                <a:lnTo>
                  <a:pt x="150" y="128"/>
                </a:lnTo>
                <a:lnTo>
                  <a:pt x="75" y="0"/>
                </a:lnTo>
                <a:lnTo>
                  <a:pt x="0" y="1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873514" name="Freeform 42">
            <a:extLst>
              <a:ext uri="{FF2B5EF4-FFF2-40B4-BE49-F238E27FC236}">
                <a16:creationId xmlns:a16="http://schemas.microsoft.com/office/drawing/2014/main" id="{EEC136D4-0C65-4E61-958B-346B39C5DA7A}"/>
              </a:ext>
            </a:extLst>
          </p:cNvPr>
          <p:cNvSpPr>
            <a:spLocks/>
          </p:cNvSpPr>
          <p:nvPr/>
        </p:nvSpPr>
        <p:spPr bwMode="auto">
          <a:xfrm>
            <a:off x="6781800" y="4251325"/>
            <a:ext cx="238125" cy="203200"/>
          </a:xfrm>
          <a:custGeom>
            <a:avLst/>
            <a:gdLst>
              <a:gd name="T0" fmla="*/ 0 w 150"/>
              <a:gd name="T1" fmla="*/ 128 h 128"/>
              <a:gd name="T2" fmla="*/ 150 w 150"/>
              <a:gd name="T3" fmla="*/ 128 h 128"/>
              <a:gd name="T4" fmla="*/ 75 w 150"/>
              <a:gd name="T5" fmla="*/ 0 h 128"/>
              <a:gd name="T6" fmla="*/ 0 w 150"/>
              <a:gd name="T7" fmla="*/ 128 h 128"/>
            </a:gdLst>
            <a:ahLst/>
            <a:cxnLst>
              <a:cxn ang="0">
                <a:pos x="T0" y="T1"/>
              </a:cxn>
              <a:cxn ang="0">
                <a:pos x="T2" y="T3"/>
              </a:cxn>
              <a:cxn ang="0">
                <a:pos x="T4" y="T5"/>
              </a:cxn>
              <a:cxn ang="0">
                <a:pos x="T6" y="T7"/>
              </a:cxn>
            </a:cxnLst>
            <a:rect l="0" t="0" r="r" b="b"/>
            <a:pathLst>
              <a:path w="150" h="128">
                <a:moveTo>
                  <a:pt x="0" y="128"/>
                </a:moveTo>
                <a:lnTo>
                  <a:pt x="150" y="128"/>
                </a:lnTo>
                <a:lnTo>
                  <a:pt x="75" y="0"/>
                </a:lnTo>
                <a:lnTo>
                  <a:pt x="0" y="128"/>
                </a:lnTo>
                <a:close/>
              </a:path>
            </a:pathLst>
          </a:custGeom>
          <a:noFill/>
          <a:ln w="142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3515" name="Text Box 43">
            <a:extLst>
              <a:ext uri="{FF2B5EF4-FFF2-40B4-BE49-F238E27FC236}">
                <a16:creationId xmlns:a16="http://schemas.microsoft.com/office/drawing/2014/main" id="{16F8A9FA-1CA4-4ADB-98C2-5E8F4E5091A8}"/>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5522" name="Rectangle 2">
            <a:extLst>
              <a:ext uri="{FF2B5EF4-FFF2-40B4-BE49-F238E27FC236}">
                <a16:creationId xmlns:a16="http://schemas.microsoft.com/office/drawing/2014/main" id="{8E1BF717-3278-4F63-8D90-18123686D999}"/>
              </a:ext>
            </a:extLst>
          </p:cNvPr>
          <p:cNvSpPr>
            <a:spLocks noGrp="1" noChangeArrowheads="1"/>
          </p:cNvSpPr>
          <p:nvPr>
            <p:ph type="title"/>
          </p:nvPr>
        </p:nvSpPr>
        <p:spPr>
          <a:xfrm>
            <a:off x="381000" y="228600"/>
            <a:ext cx="8393113" cy="638175"/>
          </a:xfrm>
          <a:noFill/>
          <a:ln/>
          <a:effectLst>
            <a:outerShdw dist="17961" dir="2700000" algn="ctr" rotWithShape="0">
              <a:schemeClr val="bg2">
                <a:alpha val="74001"/>
              </a:schemeClr>
            </a:outerShdw>
          </a:effectLst>
        </p:spPr>
        <p:txBody>
          <a:bodyPr lIns="91354" tIns="45678" rIns="91354" bIns="45678"/>
          <a:lstStyle/>
          <a:p>
            <a:r>
              <a:rPr lang="es-ES_tradnl" altLang="es-MX"/>
              <a:t>Clases Abstractas</a:t>
            </a:r>
            <a:br>
              <a:rPr lang="es-ES_tradnl" altLang="es-MX"/>
            </a:br>
            <a:r>
              <a:rPr lang="es-ES_tradnl" altLang="es-MX"/>
              <a:t>VB.NET</a:t>
            </a:r>
          </a:p>
        </p:txBody>
      </p:sp>
      <p:sp>
        <p:nvSpPr>
          <p:cNvPr id="875523" name="Text Box 3">
            <a:extLst>
              <a:ext uri="{FF2B5EF4-FFF2-40B4-BE49-F238E27FC236}">
                <a16:creationId xmlns:a16="http://schemas.microsoft.com/office/drawing/2014/main" id="{23A90C4B-07D0-4563-873B-8C44CB85206D}"/>
              </a:ext>
            </a:extLst>
          </p:cNvPr>
          <p:cNvSpPr txBox="1">
            <a:spLocks noChangeArrowheads="1"/>
          </p:cNvSpPr>
          <p:nvPr/>
        </p:nvSpPr>
        <p:spPr bwMode="auto">
          <a:xfrm>
            <a:off x="533400" y="1447800"/>
            <a:ext cx="4495800" cy="4997450"/>
          </a:xfrm>
          <a:prstGeom prst="rect">
            <a:avLst/>
          </a:prstGeom>
          <a:solidFill>
            <a:schemeClr val="tx1"/>
          </a:solidFill>
          <a:ln w="12700"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CR" altLang="es-MX" sz="1400" b="0">
                <a:solidFill>
                  <a:srgbClr val="0000FF"/>
                </a:solidFill>
                <a:effectLst/>
                <a:latin typeface="Courier New" panose="02070309020205020404" pitchFamily="49" charset="0"/>
                <a:cs typeface="Courier New" panose="02070309020205020404" pitchFamily="49" charset="0"/>
              </a:rPr>
              <a:t>Interface </a:t>
            </a:r>
            <a:r>
              <a:rPr lang="es-CR" altLang="es-MX" sz="1400" b="0">
                <a:solidFill>
                  <a:schemeClr val="bg2"/>
                </a:solidFill>
                <a:effectLst/>
                <a:latin typeface="Courier New" panose="02070309020205020404" pitchFamily="49" charset="0"/>
                <a:cs typeface="Courier New" panose="02070309020205020404" pitchFamily="49" charset="0"/>
              </a:rPr>
              <a:t>ITransporte</a:t>
            </a:r>
          </a:p>
          <a:p>
            <a:r>
              <a:rPr lang="es-CR" altLang="es-MX" sz="1400" b="0">
                <a:solidFill>
                  <a:srgbClr val="0000FF"/>
                </a:solidFill>
                <a:effectLst/>
                <a:latin typeface="Courier New" panose="02070309020205020404" pitchFamily="49" charset="0"/>
                <a:cs typeface="Courier New" panose="02070309020205020404" pitchFamily="49" charset="0"/>
              </a:rPr>
              <a:t>    Function </a:t>
            </a:r>
            <a:r>
              <a:rPr lang="es-CR" altLang="es-MX" sz="1400" b="0">
                <a:solidFill>
                  <a:schemeClr val="bg2"/>
                </a:solidFill>
                <a:effectLst/>
                <a:latin typeface="Courier New" panose="02070309020205020404" pitchFamily="49" charset="0"/>
                <a:cs typeface="Courier New" panose="02070309020205020404" pitchFamily="49" charset="0"/>
              </a:rPr>
              <a:t>Name()</a:t>
            </a:r>
            <a:r>
              <a:rPr lang="es-CR" altLang="es-MX" sz="1400" b="0">
                <a:effectLst/>
                <a:latin typeface="Courier New" panose="02070309020205020404" pitchFamily="49" charset="0"/>
                <a:cs typeface="Courier New" panose="02070309020205020404" pitchFamily="49" charset="0"/>
              </a:rPr>
              <a:t> </a:t>
            </a:r>
            <a:r>
              <a:rPr lang="es-CR" altLang="es-MX" sz="1400" b="0">
                <a:solidFill>
                  <a:srgbClr val="0000FF"/>
                </a:solidFill>
                <a:effectLst/>
                <a:latin typeface="Courier New" panose="02070309020205020404" pitchFamily="49" charset="0"/>
                <a:cs typeface="Courier New" panose="02070309020205020404" pitchFamily="49" charset="0"/>
              </a:rPr>
              <a:t>As String</a:t>
            </a:r>
          </a:p>
          <a:p>
            <a:r>
              <a:rPr lang="es-CR" altLang="es-MX" sz="1400" b="0">
                <a:solidFill>
                  <a:srgbClr val="0000FF"/>
                </a:solidFill>
                <a:effectLst/>
                <a:latin typeface="Courier New" panose="02070309020205020404" pitchFamily="49" charset="0"/>
                <a:cs typeface="Courier New" panose="02070309020205020404" pitchFamily="49" charset="0"/>
              </a:rPr>
              <a:t>End Interface</a:t>
            </a:r>
          </a:p>
          <a:p>
            <a:endParaRPr lang="es-CR" altLang="es-MX" sz="1400" b="0">
              <a:solidFill>
                <a:srgbClr val="0000FF"/>
              </a:solidFill>
              <a:effectLst/>
              <a:latin typeface="Courier New" panose="02070309020205020404" pitchFamily="49" charset="0"/>
              <a:cs typeface="Courier New" panose="02070309020205020404" pitchFamily="49" charset="0"/>
            </a:endParaRPr>
          </a:p>
          <a:p>
            <a:r>
              <a:rPr lang="es-CR" altLang="es-MX" sz="1400" b="0">
                <a:solidFill>
                  <a:srgbClr val="0000FF"/>
                </a:solidFill>
                <a:effectLst/>
                <a:latin typeface="Courier New" panose="02070309020205020404" pitchFamily="49" charset="0"/>
                <a:cs typeface="Courier New" panose="02070309020205020404" pitchFamily="49" charset="0"/>
              </a:rPr>
              <a:t>MustInherit Class </a:t>
            </a:r>
            <a:r>
              <a:rPr lang="es-CR" altLang="es-MX" sz="1400" b="0">
                <a:solidFill>
                  <a:schemeClr val="bg2"/>
                </a:solidFill>
                <a:effectLst/>
                <a:latin typeface="Courier New" panose="02070309020205020404" pitchFamily="49" charset="0"/>
                <a:cs typeface="Courier New" panose="02070309020205020404" pitchFamily="49" charset="0"/>
              </a:rPr>
              <a:t>Transporte</a:t>
            </a:r>
          </a:p>
          <a:p>
            <a:r>
              <a:rPr lang="es-CR" altLang="es-MX" sz="1400" b="0">
                <a:solidFill>
                  <a:srgbClr val="0000FF"/>
                </a:solidFill>
                <a:effectLst/>
                <a:latin typeface="Courier New" panose="02070309020205020404" pitchFamily="49" charset="0"/>
                <a:cs typeface="Courier New" panose="02070309020205020404" pitchFamily="49" charset="0"/>
              </a:rPr>
              <a:t>    Implements </a:t>
            </a:r>
            <a:r>
              <a:rPr lang="es-CR" altLang="es-MX" sz="1400" b="0">
                <a:solidFill>
                  <a:schemeClr val="bg2"/>
                </a:solidFill>
                <a:effectLst/>
                <a:latin typeface="Courier New" panose="02070309020205020404" pitchFamily="49" charset="0"/>
                <a:cs typeface="Courier New" panose="02070309020205020404" pitchFamily="49" charset="0"/>
              </a:rPr>
              <a:t>ITransporte</a:t>
            </a:r>
          </a:p>
          <a:p>
            <a:endParaRPr lang="es-CR" altLang="es-MX" sz="1400" b="0">
              <a:solidFill>
                <a:srgbClr val="0000FF"/>
              </a:solidFill>
              <a:effectLst/>
              <a:latin typeface="Courier New" panose="02070309020205020404" pitchFamily="49" charset="0"/>
              <a:cs typeface="Courier New" panose="02070309020205020404" pitchFamily="49" charset="0"/>
            </a:endParaRPr>
          </a:p>
          <a:p>
            <a:r>
              <a:rPr lang="es-CR" altLang="es-MX" sz="1400" b="0">
                <a:solidFill>
                  <a:srgbClr val="0000FF"/>
                </a:solidFill>
                <a:effectLst/>
                <a:latin typeface="Courier New" panose="02070309020205020404" pitchFamily="49" charset="0"/>
                <a:cs typeface="Courier New" panose="02070309020205020404" pitchFamily="49" charset="0"/>
              </a:rPr>
              <a:t>    Private Function </a:t>
            </a:r>
            <a:r>
              <a:rPr lang="es-CR" altLang="es-MX" sz="1400" b="0">
                <a:solidFill>
                  <a:schemeClr val="bg2"/>
                </a:solidFill>
                <a:effectLst/>
                <a:latin typeface="Courier New" panose="02070309020205020404" pitchFamily="49" charset="0"/>
                <a:cs typeface="Courier New" panose="02070309020205020404" pitchFamily="49" charset="0"/>
              </a:rPr>
              <a:t>Name()</a:t>
            </a:r>
            <a:r>
              <a:rPr lang="es-CR" altLang="es-MX" sz="1400" b="0">
                <a:effectLst/>
                <a:latin typeface="Courier New" panose="02070309020205020404" pitchFamily="49" charset="0"/>
                <a:cs typeface="Courier New" panose="02070309020205020404" pitchFamily="49" charset="0"/>
              </a:rPr>
              <a:t> </a:t>
            </a:r>
            <a:r>
              <a:rPr lang="es-CR" altLang="es-MX" sz="1400" b="0">
                <a:solidFill>
                  <a:srgbClr val="0000FF"/>
                </a:solidFill>
                <a:effectLst/>
                <a:latin typeface="Courier New" panose="02070309020205020404" pitchFamily="49" charset="0"/>
                <a:cs typeface="Courier New" panose="02070309020205020404" pitchFamily="49" charset="0"/>
              </a:rPr>
              <a:t>As String _</a:t>
            </a:r>
          </a:p>
          <a:p>
            <a:r>
              <a:rPr lang="es-CR" altLang="es-MX" sz="1400" b="0">
                <a:solidFill>
                  <a:srgbClr val="0000FF"/>
                </a:solidFill>
                <a:effectLst/>
                <a:latin typeface="Courier New" panose="02070309020205020404" pitchFamily="49" charset="0"/>
                <a:cs typeface="Courier New" panose="02070309020205020404" pitchFamily="49" charset="0"/>
              </a:rPr>
              <a:t>        Implements ITransporte.</a:t>
            </a:r>
            <a:r>
              <a:rPr lang="es-CR" altLang="es-MX" sz="1400" b="0">
                <a:solidFill>
                  <a:schemeClr val="bg2"/>
                </a:solidFill>
                <a:effectLst/>
                <a:latin typeface="Courier New" panose="02070309020205020404" pitchFamily="49" charset="0"/>
                <a:cs typeface="Courier New" panose="02070309020205020404" pitchFamily="49" charset="0"/>
              </a:rPr>
              <a:t>Name</a:t>
            </a:r>
          </a:p>
          <a:p>
            <a:r>
              <a:rPr lang="es-CR" altLang="es-MX" sz="1400" b="0">
                <a:solidFill>
                  <a:srgbClr val="0000FF"/>
                </a:solidFill>
                <a:effectLst/>
                <a:latin typeface="Courier New" panose="02070309020205020404" pitchFamily="49" charset="0"/>
                <a:cs typeface="Courier New" panose="02070309020205020404" pitchFamily="49" charset="0"/>
              </a:rPr>
              <a:t>        </a:t>
            </a:r>
            <a:r>
              <a:rPr lang="es-CR" altLang="es-MX" sz="1400" b="0">
                <a:solidFill>
                  <a:srgbClr val="008000"/>
                </a:solidFill>
                <a:effectLst/>
                <a:latin typeface="Courier New" panose="02070309020205020404" pitchFamily="49" charset="0"/>
                <a:cs typeface="Courier New" panose="02070309020205020404" pitchFamily="49" charset="0"/>
              </a:rPr>
              <a:t>'...</a:t>
            </a:r>
          </a:p>
          <a:p>
            <a:r>
              <a:rPr lang="es-CR" altLang="es-MX" sz="1400" b="0">
                <a:solidFill>
                  <a:srgbClr val="008000"/>
                </a:solidFill>
                <a:effectLst/>
                <a:latin typeface="Courier New" panose="02070309020205020404" pitchFamily="49" charset="0"/>
                <a:cs typeface="Courier New" panose="02070309020205020404" pitchFamily="49" charset="0"/>
              </a:rPr>
              <a:t>    </a:t>
            </a:r>
            <a:r>
              <a:rPr lang="es-CR" altLang="es-MX" sz="1400" b="0">
                <a:solidFill>
                  <a:srgbClr val="0000FF"/>
                </a:solidFill>
                <a:effectLst/>
                <a:latin typeface="Courier New" panose="02070309020205020404" pitchFamily="49" charset="0"/>
                <a:cs typeface="Courier New" panose="02070309020205020404" pitchFamily="49" charset="0"/>
              </a:rPr>
              <a:t>End Function</a:t>
            </a:r>
          </a:p>
          <a:p>
            <a:endParaRPr lang="es-CR" altLang="es-MX" sz="1400" b="0">
              <a:solidFill>
                <a:srgbClr val="0000FF"/>
              </a:solidFill>
              <a:effectLst/>
              <a:latin typeface="Courier New" panose="02070309020205020404" pitchFamily="49" charset="0"/>
              <a:cs typeface="Courier New" panose="02070309020205020404" pitchFamily="49" charset="0"/>
            </a:endParaRPr>
          </a:p>
          <a:p>
            <a:r>
              <a:rPr lang="es-CR" altLang="es-MX" sz="1400" b="0">
                <a:solidFill>
                  <a:srgbClr val="0000FF"/>
                </a:solidFill>
                <a:effectLst/>
                <a:latin typeface="Courier New" panose="02070309020205020404" pitchFamily="49" charset="0"/>
                <a:cs typeface="Courier New" panose="02070309020205020404" pitchFamily="49" charset="0"/>
              </a:rPr>
              <a:t>End Class</a:t>
            </a:r>
          </a:p>
          <a:p>
            <a:endParaRPr lang="es-CR" altLang="es-MX" sz="1400" b="0">
              <a:solidFill>
                <a:srgbClr val="0000FF"/>
              </a:solidFill>
              <a:effectLst/>
              <a:latin typeface="Courier New" panose="02070309020205020404" pitchFamily="49" charset="0"/>
              <a:cs typeface="Courier New" panose="02070309020205020404" pitchFamily="49" charset="0"/>
            </a:endParaRPr>
          </a:p>
          <a:p>
            <a:r>
              <a:rPr lang="es-CR" altLang="es-MX" sz="1400" b="0">
                <a:solidFill>
                  <a:srgbClr val="0000FF"/>
                </a:solidFill>
                <a:effectLst/>
                <a:latin typeface="Courier New" panose="02070309020205020404" pitchFamily="49" charset="0"/>
                <a:cs typeface="Courier New" panose="02070309020205020404" pitchFamily="49" charset="0"/>
              </a:rPr>
              <a:t>Class </a:t>
            </a:r>
            <a:r>
              <a:rPr lang="es-CR" altLang="es-MX" sz="1400" b="0">
                <a:solidFill>
                  <a:schemeClr val="bg2"/>
                </a:solidFill>
                <a:effectLst/>
                <a:latin typeface="Courier New" panose="02070309020205020404" pitchFamily="49" charset="0"/>
                <a:cs typeface="Courier New" panose="02070309020205020404" pitchFamily="49" charset="0"/>
              </a:rPr>
              <a:t>Taxi</a:t>
            </a:r>
          </a:p>
          <a:p>
            <a:r>
              <a:rPr lang="es-CR" altLang="es-MX" sz="1400" b="0">
                <a:solidFill>
                  <a:srgbClr val="0000FF"/>
                </a:solidFill>
                <a:effectLst/>
                <a:latin typeface="Courier New" panose="02070309020205020404" pitchFamily="49" charset="0"/>
                <a:cs typeface="Courier New" panose="02070309020205020404" pitchFamily="49" charset="0"/>
              </a:rPr>
              <a:t>    Inherits </a:t>
            </a:r>
            <a:r>
              <a:rPr lang="es-CR" altLang="es-MX" sz="1400" b="0">
                <a:solidFill>
                  <a:schemeClr val="bg2"/>
                </a:solidFill>
                <a:effectLst/>
                <a:latin typeface="Courier New" panose="02070309020205020404" pitchFamily="49" charset="0"/>
                <a:cs typeface="Courier New" panose="02070309020205020404" pitchFamily="49" charset="0"/>
              </a:rPr>
              <a:t>Transporte</a:t>
            </a:r>
          </a:p>
          <a:p>
            <a:r>
              <a:rPr lang="es-CR" altLang="es-MX" sz="1400" b="0">
                <a:solidFill>
                  <a:srgbClr val="0000FF"/>
                </a:solidFill>
                <a:effectLst/>
                <a:latin typeface="Courier New" panose="02070309020205020404" pitchFamily="49" charset="0"/>
                <a:cs typeface="Courier New" panose="02070309020205020404" pitchFamily="49" charset="0"/>
              </a:rPr>
              <a:t>    </a:t>
            </a:r>
            <a:r>
              <a:rPr lang="es-CR" altLang="es-MX" sz="1400" b="0">
                <a:solidFill>
                  <a:srgbClr val="008000"/>
                </a:solidFill>
                <a:effectLst/>
                <a:latin typeface="Courier New" panose="02070309020205020404" pitchFamily="49" charset="0"/>
                <a:cs typeface="Courier New" panose="02070309020205020404" pitchFamily="49" charset="0"/>
              </a:rPr>
              <a:t>'...</a:t>
            </a:r>
          </a:p>
          <a:p>
            <a:r>
              <a:rPr lang="es-CR" altLang="es-MX" sz="1400" b="0">
                <a:solidFill>
                  <a:srgbClr val="0000FF"/>
                </a:solidFill>
                <a:effectLst/>
                <a:latin typeface="Courier New" panose="02070309020205020404" pitchFamily="49" charset="0"/>
                <a:cs typeface="Courier New" panose="02070309020205020404" pitchFamily="49" charset="0"/>
              </a:rPr>
              <a:t>End Class</a:t>
            </a:r>
          </a:p>
          <a:p>
            <a:endParaRPr lang="es-CR" altLang="es-MX" sz="1400" b="0">
              <a:solidFill>
                <a:srgbClr val="0000FF"/>
              </a:solidFill>
              <a:effectLst/>
              <a:latin typeface="Courier New" panose="02070309020205020404" pitchFamily="49" charset="0"/>
              <a:cs typeface="Courier New" panose="02070309020205020404" pitchFamily="49" charset="0"/>
            </a:endParaRPr>
          </a:p>
          <a:p>
            <a:r>
              <a:rPr lang="es-CR" altLang="es-MX" sz="1400" b="0">
                <a:solidFill>
                  <a:srgbClr val="0000FF"/>
                </a:solidFill>
                <a:effectLst/>
                <a:latin typeface="Courier New" panose="02070309020205020404" pitchFamily="49" charset="0"/>
                <a:cs typeface="Courier New" panose="02070309020205020404" pitchFamily="49" charset="0"/>
              </a:rPr>
              <a:t>Class </a:t>
            </a:r>
            <a:r>
              <a:rPr lang="es-CR" altLang="es-MX" sz="1400" b="0">
                <a:solidFill>
                  <a:schemeClr val="bg2"/>
                </a:solidFill>
                <a:effectLst/>
                <a:latin typeface="Courier New" panose="02070309020205020404" pitchFamily="49" charset="0"/>
                <a:cs typeface="Courier New" panose="02070309020205020404" pitchFamily="49" charset="0"/>
              </a:rPr>
              <a:t>Colectivo</a:t>
            </a:r>
          </a:p>
          <a:p>
            <a:r>
              <a:rPr lang="es-CR" altLang="es-MX" sz="1400" b="0">
                <a:solidFill>
                  <a:srgbClr val="0000FF"/>
                </a:solidFill>
                <a:effectLst/>
                <a:latin typeface="Courier New" panose="02070309020205020404" pitchFamily="49" charset="0"/>
                <a:cs typeface="Courier New" panose="02070309020205020404" pitchFamily="49" charset="0"/>
              </a:rPr>
              <a:t>    Inherits </a:t>
            </a:r>
            <a:r>
              <a:rPr lang="es-CR" altLang="es-MX" sz="1400" b="0">
                <a:solidFill>
                  <a:schemeClr val="bg2"/>
                </a:solidFill>
                <a:effectLst/>
                <a:latin typeface="Courier New" panose="02070309020205020404" pitchFamily="49" charset="0"/>
                <a:cs typeface="Courier New" panose="02070309020205020404" pitchFamily="49" charset="0"/>
              </a:rPr>
              <a:t>Transporte</a:t>
            </a:r>
          </a:p>
          <a:p>
            <a:r>
              <a:rPr lang="es-CR" altLang="es-MX" sz="1400" b="0">
                <a:solidFill>
                  <a:srgbClr val="0000FF"/>
                </a:solidFill>
                <a:effectLst/>
                <a:latin typeface="Courier New" panose="02070309020205020404" pitchFamily="49" charset="0"/>
                <a:cs typeface="Courier New" panose="02070309020205020404" pitchFamily="49" charset="0"/>
              </a:rPr>
              <a:t>    </a:t>
            </a:r>
            <a:r>
              <a:rPr lang="es-CR" altLang="es-MX" sz="1400" b="0">
                <a:solidFill>
                  <a:srgbClr val="008000"/>
                </a:solidFill>
                <a:effectLst/>
                <a:latin typeface="Courier New" panose="02070309020205020404" pitchFamily="49" charset="0"/>
                <a:cs typeface="Courier New" panose="02070309020205020404" pitchFamily="49" charset="0"/>
              </a:rPr>
              <a:t>'...</a:t>
            </a:r>
          </a:p>
          <a:p>
            <a:r>
              <a:rPr lang="es-CR" altLang="es-MX" sz="1400" b="0">
                <a:solidFill>
                  <a:srgbClr val="0000FF"/>
                </a:solidFill>
                <a:effectLst/>
                <a:latin typeface="Courier New" panose="02070309020205020404" pitchFamily="49" charset="0"/>
                <a:cs typeface="Courier New" panose="02070309020205020404" pitchFamily="49" charset="0"/>
              </a:rPr>
              <a:t>End Class</a:t>
            </a:r>
          </a:p>
        </p:txBody>
      </p:sp>
      <p:sp>
        <p:nvSpPr>
          <p:cNvPr id="875524" name="AutoShape 4">
            <a:extLst>
              <a:ext uri="{FF2B5EF4-FFF2-40B4-BE49-F238E27FC236}">
                <a16:creationId xmlns:a16="http://schemas.microsoft.com/office/drawing/2014/main" id="{5984F7C3-8841-4A5E-A5EF-525B417F3DB9}"/>
              </a:ext>
            </a:extLst>
          </p:cNvPr>
          <p:cNvSpPr>
            <a:spLocks noChangeAspect="1" noChangeArrowheads="1" noTextEdit="1"/>
          </p:cNvSpPr>
          <p:nvPr/>
        </p:nvSpPr>
        <p:spPr bwMode="auto">
          <a:xfrm>
            <a:off x="5251450" y="1828800"/>
            <a:ext cx="335915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5525" name="Rectangle 5">
            <a:extLst>
              <a:ext uri="{FF2B5EF4-FFF2-40B4-BE49-F238E27FC236}">
                <a16:creationId xmlns:a16="http://schemas.microsoft.com/office/drawing/2014/main" id="{9A12E845-C7FA-4CA8-A996-08A00B408EFD}"/>
              </a:ext>
            </a:extLst>
          </p:cNvPr>
          <p:cNvSpPr>
            <a:spLocks noChangeArrowheads="1"/>
          </p:cNvSpPr>
          <p:nvPr/>
        </p:nvSpPr>
        <p:spPr bwMode="auto">
          <a:xfrm>
            <a:off x="6327775" y="2343150"/>
            <a:ext cx="1146175" cy="2841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5526" name="Rectangle 6">
            <a:extLst>
              <a:ext uri="{FF2B5EF4-FFF2-40B4-BE49-F238E27FC236}">
                <a16:creationId xmlns:a16="http://schemas.microsoft.com/office/drawing/2014/main" id="{A903510D-F47E-411C-88A2-347494ACC910}"/>
              </a:ext>
            </a:extLst>
          </p:cNvPr>
          <p:cNvSpPr>
            <a:spLocks noChangeArrowheads="1"/>
          </p:cNvSpPr>
          <p:nvPr/>
        </p:nvSpPr>
        <p:spPr bwMode="auto">
          <a:xfrm>
            <a:off x="6327775" y="2343150"/>
            <a:ext cx="1146175" cy="284163"/>
          </a:xfrm>
          <a:prstGeom prst="rect">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5527" name="Rectangle 7">
            <a:extLst>
              <a:ext uri="{FF2B5EF4-FFF2-40B4-BE49-F238E27FC236}">
                <a16:creationId xmlns:a16="http://schemas.microsoft.com/office/drawing/2014/main" id="{96887BC4-C0C6-4594-8A89-8DBE791E7413}"/>
              </a:ext>
            </a:extLst>
          </p:cNvPr>
          <p:cNvSpPr>
            <a:spLocks noChangeArrowheads="1"/>
          </p:cNvSpPr>
          <p:nvPr/>
        </p:nvSpPr>
        <p:spPr bwMode="auto">
          <a:xfrm>
            <a:off x="6327775" y="1862138"/>
            <a:ext cx="1146175" cy="4810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5528" name="Rectangle 8">
            <a:extLst>
              <a:ext uri="{FF2B5EF4-FFF2-40B4-BE49-F238E27FC236}">
                <a16:creationId xmlns:a16="http://schemas.microsoft.com/office/drawing/2014/main" id="{4A7CADAA-82C4-4585-BADC-A821E25C9E76}"/>
              </a:ext>
            </a:extLst>
          </p:cNvPr>
          <p:cNvSpPr>
            <a:spLocks noChangeArrowheads="1"/>
          </p:cNvSpPr>
          <p:nvPr/>
        </p:nvSpPr>
        <p:spPr bwMode="auto">
          <a:xfrm>
            <a:off x="6327775" y="1862138"/>
            <a:ext cx="1146175" cy="481012"/>
          </a:xfrm>
          <a:prstGeom prst="rect">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5529" name="Rectangle 9">
            <a:extLst>
              <a:ext uri="{FF2B5EF4-FFF2-40B4-BE49-F238E27FC236}">
                <a16:creationId xmlns:a16="http://schemas.microsoft.com/office/drawing/2014/main" id="{888C94D6-B847-4DA3-93A0-FCB32890FDB1}"/>
              </a:ext>
            </a:extLst>
          </p:cNvPr>
          <p:cNvSpPr>
            <a:spLocks noChangeArrowheads="1"/>
          </p:cNvSpPr>
          <p:nvPr/>
        </p:nvSpPr>
        <p:spPr bwMode="auto">
          <a:xfrm>
            <a:off x="6484938" y="1889125"/>
            <a:ext cx="8763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s-MX" sz="1400" b="0">
                <a:solidFill>
                  <a:srgbClr val="000000"/>
                </a:solidFill>
                <a:effectLst/>
              </a:rPr>
              <a:t>«interface»</a:t>
            </a:r>
            <a:endParaRPr lang="en-US" altLang="es-MX">
              <a:effectLst>
                <a:outerShdw blurRad="38100" dist="38100" dir="2700000" algn="tl">
                  <a:srgbClr val="000000"/>
                </a:outerShdw>
              </a:effectLst>
            </a:endParaRPr>
          </a:p>
        </p:txBody>
      </p:sp>
      <p:sp>
        <p:nvSpPr>
          <p:cNvPr id="875530" name="Rectangle 10">
            <a:extLst>
              <a:ext uri="{FF2B5EF4-FFF2-40B4-BE49-F238E27FC236}">
                <a16:creationId xmlns:a16="http://schemas.microsoft.com/office/drawing/2014/main" id="{9793A526-14FF-42CE-836A-9CE2776D20B6}"/>
              </a:ext>
            </a:extLst>
          </p:cNvPr>
          <p:cNvSpPr>
            <a:spLocks noChangeArrowheads="1"/>
          </p:cNvSpPr>
          <p:nvPr/>
        </p:nvSpPr>
        <p:spPr bwMode="auto">
          <a:xfrm>
            <a:off x="6400800" y="2100263"/>
            <a:ext cx="9747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s-MX" sz="1400">
                <a:solidFill>
                  <a:srgbClr val="000000"/>
                </a:solidFill>
                <a:effectLst/>
              </a:rPr>
              <a:t>ITransporte</a:t>
            </a:r>
            <a:endParaRPr lang="en-US" altLang="es-MX">
              <a:effectLst>
                <a:outerShdw blurRad="38100" dist="38100" dir="2700000" algn="tl">
                  <a:srgbClr val="000000"/>
                </a:outerShdw>
              </a:effectLst>
            </a:endParaRPr>
          </a:p>
        </p:txBody>
      </p:sp>
      <p:sp>
        <p:nvSpPr>
          <p:cNvPr id="875531" name="Rectangle 11">
            <a:extLst>
              <a:ext uri="{FF2B5EF4-FFF2-40B4-BE49-F238E27FC236}">
                <a16:creationId xmlns:a16="http://schemas.microsoft.com/office/drawing/2014/main" id="{4272A9EA-82B9-4DE6-81BF-5DCB3C4788AC}"/>
              </a:ext>
            </a:extLst>
          </p:cNvPr>
          <p:cNvSpPr>
            <a:spLocks noChangeArrowheads="1"/>
          </p:cNvSpPr>
          <p:nvPr/>
        </p:nvSpPr>
        <p:spPr bwMode="auto">
          <a:xfrm>
            <a:off x="6327775" y="3967163"/>
            <a:ext cx="1146175" cy="2841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5532" name="Rectangle 12">
            <a:extLst>
              <a:ext uri="{FF2B5EF4-FFF2-40B4-BE49-F238E27FC236}">
                <a16:creationId xmlns:a16="http://schemas.microsoft.com/office/drawing/2014/main" id="{FCEB6C44-DA6E-4523-9CF2-B2E2A290C092}"/>
              </a:ext>
            </a:extLst>
          </p:cNvPr>
          <p:cNvSpPr>
            <a:spLocks noChangeArrowheads="1"/>
          </p:cNvSpPr>
          <p:nvPr/>
        </p:nvSpPr>
        <p:spPr bwMode="auto">
          <a:xfrm>
            <a:off x="6327775" y="3967163"/>
            <a:ext cx="1146175" cy="284162"/>
          </a:xfrm>
          <a:prstGeom prst="rect">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5533" name="Rectangle 13">
            <a:extLst>
              <a:ext uri="{FF2B5EF4-FFF2-40B4-BE49-F238E27FC236}">
                <a16:creationId xmlns:a16="http://schemas.microsoft.com/office/drawing/2014/main" id="{9F080F3E-776B-40EB-A777-90E6674C18BC}"/>
              </a:ext>
            </a:extLst>
          </p:cNvPr>
          <p:cNvSpPr>
            <a:spLocks noChangeArrowheads="1"/>
          </p:cNvSpPr>
          <p:nvPr/>
        </p:nvSpPr>
        <p:spPr bwMode="auto">
          <a:xfrm>
            <a:off x="6327775" y="3681413"/>
            <a:ext cx="1146175" cy="285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5534" name="Rectangle 14">
            <a:extLst>
              <a:ext uri="{FF2B5EF4-FFF2-40B4-BE49-F238E27FC236}">
                <a16:creationId xmlns:a16="http://schemas.microsoft.com/office/drawing/2014/main" id="{D80E9697-412C-4EA6-8409-8DE77E26A935}"/>
              </a:ext>
            </a:extLst>
          </p:cNvPr>
          <p:cNvSpPr>
            <a:spLocks noChangeArrowheads="1"/>
          </p:cNvSpPr>
          <p:nvPr/>
        </p:nvSpPr>
        <p:spPr bwMode="auto">
          <a:xfrm>
            <a:off x="6327775" y="3681413"/>
            <a:ext cx="1146175" cy="285750"/>
          </a:xfrm>
          <a:prstGeom prst="rect">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5535" name="Rectangle 15">
            <a:extLst>
              <a:ext uri="{FF2B5EF4-FFF2-40B4-BE49-F238E27FC236}">
                <a16:creationId xmlns:a16="http://schemas.microsoft.com/office/drawing/2014/main" id="{794671D6-743D-4166-A48C-3D4FBD408DEA}"/>
              </a:ext>
            </a:extLst>
          </p:cNvPr>
          <p:cNvSpPr>
            <a:spLocks noChangeArrowheads="1"/>
          </p:cNvSpPr>
          <p:nvPr/>
        </p:nvSpPr>
        <p:spPr bwMode="auto">
          <a:xfrm>
            <a:off x="6327775" y="3201988"/>
            <a:ext cx="1146175" cy="4794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5536" name="Rectangle 16">
            <a:extLst>
              <a:ext uri="{FF2B5EF4-FFF2-40B4-BE49-F238E27FC236}">
                <a16:creationId xmlns:a16="http://schemas.microsoft.com/office/drawing/2014/main" id="{94E4AE5B-B0E4-4EB4-85F3-7910BBFB2B9F}"/>
              </a:ext>
            </a:extLst>
          </p:cNvPr>
          <p:cNvSpPr>
            <a:spLocks noChangeArrowheads="1"/>
          </p:cNvSpPr>
          <p:nvPr/>
        </p:nvSpPr>
        <p:spPr bwMode="auto">
          <a:xfrm>
            <a:off x="6327775" y="3201988"/>
            <a:ext cx="1146175" cy="479425"/>
          </a:xfrm>
          <a:prstGeom prst="rect">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5537" name="Rectangle 17">
            <a:extLst>
              <a:ext uri="{FF2B5EF4-FFF2-40B4-BE49-F238E27FC236}">
                <a16:creationId xmlns:a16="http://schemas.microsoft.com/office/drawing/2014/main" id="{5DBD0167-E177-415B-8FAF-6E0C9DAC0FCE}"/>
              </a:ext>
            </a:extLst>
          </p:cNvPr>
          <p:cNvSpPr>
            <a:spLocks noChangeArrowheads="1"/>
          </p:cNvSpPr>
          <p:nvPr/>
        </p:nvSpPr>
        <p:spPr bwMode="auto">
          <a:xfrm>
            <a:off x="6465888" y="3225800"/>
            <a:ext cx="92551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s-MX" sz="1400" i="1">
                <a:solidFill>
                  <a:srgbClr val="000000"/>
                </a:solidFill>
                <a:effectLst/>
              </a:rPr>
              <a:t>Transporte</a:t>
            </a:r>
            <a:endParaRPr lang="en-US" altLang="es-MX">
              <a:effectLst>
                <a:outerShdw blurRad="38100" dist="38100" dir="2700000" algn="tl">
                  <a:srgbClr val="000000"/>
                </a:outerShdw>
              </a:effectLst>
            </a:endParaRPr>
          </a:p>
        </p:txBody>
      </p:sp>
      <p:sp>
        <p:nvSpPr>
          <p:cNvPr id="875538" name="Rectangle 18">
            <a:extLst>
              <a:ext uri="{FF2B5EF4-FFF2-40B4-BE49-F238E27FC236}">
                <a16:creationId xmlns:a16="http://schemas.microsoft.com/office/drawing/2014/main" id="{F05E70C3-C951-443E-832B-AE00B4BAEAFF}"/>
              </a:ext>
            </a:extLst>
          </p:cNvPr>
          <p:cNvSpPr>
            <a:spLocks noChangeArrowheads="1"/>
          </p:cNvSpPr>
          <p:nvPr/>
        </p:nvSpPr>
        <p:spPr bwMode="auto">
          <a:xfrm>
            <a:off x="6454775" y="3436938"/>
            <a:ext cx="9271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s-MX" sz="1400" i="1">
                <a:solidFill>
                  <a:srgbClr val="000000"/>
                </a:solidFill>
                <a:effectLst/>
              </a:rPr>
              <a:t>{ abstract }</a:t>
            </a:r>
            <a:endParaRPr lang="en-US" altLang="es-MX">
              <a:effectLst>
                <a:outerShdw blurRad="38100" dist="38100" dir="2700000" algn="tl">
                  <a:srgbClr val="000000"/>
                </a:outerShdw>
              </a:effectLst>
            </a:endParaRPr>
          </a:p>
        </p:txBody>
      </p:sp>
      <p:sp>
        <p:nvSpPr>
          <p:cNvPr id="875539" name="Rectangle 19">
            <a:extLst>
              <a:ext uri="{FF2B5EF4-FFF2-40B4-BE49-F238E27FC236}">
                <a16:creationId xmlns:a16="http://schemas.microsoft.com/office/drawing/2014/main" id="{89FEDCAA-F167-46CE-BBBB-02F5E6305C32}"/>
              </a:ext>
            </a:extLst>
          </p:cNvPr>
          <p:cNvSpPr>
            <a:spLocks noChangeArrowheads="1"/>
          </p:cNvSpPr>
          <p:nvPr/>
        </p:nvSpPr>
        <p:spPr bwMode="auto">
          <a:xfrm>
            <a:off x="5283200" y="5473700"/>
            <a:ext cx="1325563" cy="2841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5540" name="Rectangle 20">
            <a:extLst>
              <a:ext uri="{FF2B5EF4-FFF2-40B4-BE49-F238E27FC236}">
                <a16:creationId xmlns:a16="http://schemas.microsoft.com/office/drawing/2014/main" id="{A3C2E4AE-9A07-4210-8247-DE17B8882425}"/>
              </a:ext>
            </a:extLst>
          </p:cNvPr>
          <p:cNvSpPr>
            <a:spLocks noChangeArrowheads="1"/>
          </p:cNvSpPr>
          <p:nvPr/>
        </p:nvSpPr>
        <p:spPr bwMode="auto">
          <a:xfrm>
            <a:off x="5283200" y="5473700"/>
            <a:ext cx="1325563" cy="284163"/>
          </a:xfrm>
          <a:prstGeom prst="rect">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5541" name="Rectangle 21">
            <a:extLst>
              <a:ext uri="{FF2B5EF4-FFF2-40B4-BE49-F238E27FC236}">
                <a16:creationId xmlns:a16="http://schemas.microsoft.com/office/drawing/2014/main" id="{D87DE13D-BA73-4C7F-84AC-9F0C4E1300B0}"/>
              </a:ext>
            </a:extLst>
          </p:cNvPr>
          <p:cNvSpPr>
            <a:spLocks noChangeArrowheads="1"/>
          </p:cNvSpPr>
          <p:nvPr/>
        </p:nvSpPr>
        <p:spPr bwMode="auto">
          <a:xfrm>
            <a:off x="5283200" y="5187950"/>
            <a:ext cx="1325563" cy="285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5542" name="Rectangle 22">
            <a:extLst>
              <a:ext uri="{FF2B5EF4-FFF2-40B4-BE49-F238E27FC236}">
                <a16:creationId xmlns:a16="http://schemas.microsoft.com/office/drawing/2014/main" id="{F5AA79CF-6A90-4382-871E-A30A93CD6B77}"/>
              </a:ext>
            </a:extLst>
          </p:cNvPr>
          <p:cNvSpPr>
            <a:spLocks noChangeArrowheads="1"/>
          </p:cNvSpPr>
          <p:nvPr/>
        </p:nvSpPr>
        <p:spPr bwMode="auto">
          <a:xfrm>
            <a:off x="5283200" y="5187950"/>
            <a:ext cx="1325563" cy="285750"/>
          </a:xfrm>
          <a:prstGeom prst="rect">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5543" name="Rectangle 23">
            <a:extLst>
              <a:ext uri="{FF2B5EF4-FFF2-40B4-BE49-F238E27FC236}">
                <a16:creationId xmlns:a16="http://schemas.microsoft.com/office/drawing/2014/main" id="{25E9620C-0DD7-4F8C-B2A9-9DCE4BF63A93}"/>
              </a:ext>
            </a:extLst>
          </p:cNvPr>
          <p:cNvSpPr>
            <a:spLocks noChangeArrowheads="1"/>
          </p:cNvSpPr>
          <p:nvPr/>
        </p:nvSpPr>
        <p:spPr bwMode="auto">
          <a:xfrm>
            <a:off x="5283200" y="4708525"/>
            <a:ext cx="1325563" cy="4794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5544" name="Rectangle 24">
            <a:extLst>
              <a:ext uri="{FF2B5EF4-FFF2-40B4-BE49-F238E27FC236}">
                <a16:creationId xmlns:a16="http://schemas.microsoft.com/office/drawing/2014/main" id="{E508CD8D-E0CE-4F3B-82A7-E2EAFB5E7495}"/>
              </a:ext>
            </a:extLst>
          </p:cNvPr>
          <p:cNvSpPr>
            <a:spLocks noChangeArrowheads="1"/>
          </p:cNvSpPr>
          <p:nvPr/>
        </p:nvSpPr>
        <p:spPr bwMode="auto">
          <a:xfrm>
            <a:off x="5283200" y="4708525"/>
            <a:ext cx="1325563" cy="479425"/>
          </a:xfrm>
          <a:prstGeom prst="rect">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5545" name="Rectangle 25">
            <a:extLst>
              <a:ext uri="{FF2B5EF4-FFF2-40B4-BE49-F238E27FC236}">
                <a16:creationId xmlns:a16="http://schemas.microsoft.com/office/drawing/2014/main" id="{C321FC95-3C9E-485F-AD93-AD896653E1F8}"/>
              </a:ext>
            </a:extLst>
          </p:cNvPr>
          <p:cNvSpPr>
            <a:spLocks noChangeArrowheads="1"/>
          </p:cNvSpPr>
          <p:nvPr/>
        </p:nvSpPr>
        <p:spPr bwMode="auto">
          <a:xfrm>
            <a:off x="5741988" y="4729163"/>
            <a:ext cx="35401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s-MX" sz="1400">
                <a:solidFill>
                  <a:srgbClr val="000000"/>
                </a:solidFill>
                <a:effectLst/>
              </a:rPr>
              <a:t>Taxi</a:t>
            </a:r>
            <a:endParaRPr lang="en-US" altLang="es-MX">
              <a:effectLst>
                <a:outerShdw blurRad="38100" dist="38100" dir="2700000" algn="tl">
                  <a:srgbClr val="000000"/>
                </a:outerShdw>
              </a:effectLst>
            </a:endParaRPr>
          </a:p>
        </p:txBody>
      </p:sp>
      <p:sp>
        <p:nvSpPr>
          <p:cNvPr id="875546" name="Rectangle 26">
            <a:extLst>
              <a:ext uri="{FF2B5EF4-FFF2-40B4-BE49-F238E27FC236}">
                <a16:creationId xmlns:a16="http://schemas.microsoft.com/office/drawing/2014/main" id="{6DEF28B5-2B08-455A-A102-7A92E7136EA4}"/>
              </a:ext>
            </a:extLst>
          </p:cNvPr>
          <p:cNvSpPr>
            <a:spLocks noChangeArrowheads="1"/>
          </p:cNvSpPr>
          <p:nvPr/>
        </p:nvSpPr>
        <p:spPr bwMode="auto">
          <a:xfrm>
            <a:off x="5386388" y="4940300"/>
            <a:ext cx="11811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s-MX" sz="1400">
                <a:solidFill>
                  <a:srgbClr val="000000"/>
                </a:solidFill>
                <a:effectLst/>
              </a:rPr>
              <a:t>&lt;&lt;Concrete&gt;&gt;</a:t>
            </a:r>
            <a:endParaRPr lang="en-US" altLang="es-MX">
              <a:effectLst>
                <a:outerShdw blurRad="38100" dist="38100" dir="2700000" algn="tl">
                  <a:srgbClr val="000000"/>
                </a:outerShdw>
              </a:effectLst>
            </a:endParaRPr>
          </a:p>
        </p:txBody>
      </p:sp>
      <p:sp>
        <p:nvSpPr>
          <p:cNvPr id="875547" name="Rectangle 27">
            <a:extLst>
              <a:ext uri="{FF2B5EF4-FFF2-40B4-BE49-F238E27FC236}">
                <a16:creationId xmlns:a16="http://schemas.microsoft.com/office/drawing/2014/main" id="{D0A74E95-BBCA-4589-BD4D-A887038FF98D}"/>
              </a:ext>
            </a:extLst>
          </p:cNvPr>
          <p:cNvSpPr>
            <a:spLocks noChangeArrowheads="1"/>
          </p:cNvSpPr>
          <p:nvPr/>
        </p:nvSpPr>
        <p:spPr bwMode="auto">
          <a:xfrm>
            <a:off x="7319963" y="5473700"/>
            <a:ext cx="1258887" cy="2841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5548" name="Rectangle 28">
            <a:extLst>
              <a:ext uri="{FF2B5EF4-FFF2-40B4-BE49-F238E27FC236}">
                <a16:creationId xmlns:a16="http://schemas.microsoft.com/office/drawing/2014/main" id="{78853DF7-BDAC-433B-A882-37722131E109}"/>
              </a:ext>
            </a:extLst>
          </p:cNvPr>
          <p:cNvSpPr>
            <a:spLocks noChangeArrowheads="1"/>
          </p:cNvSpPr>
          <p:nvPr/>
        </p:nvSpPr>
        <p:spPr bwMode="auto">
          <a:xfrm>
            <a:off x="7319963" y="5473700"/>
            <a:ext cx="1258887" cy="284163"/>
          </a:xfrm>
          <a:prstGeom prst="rect">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5549" name="Rectangle 29">
            <a:extLst>
              <a:ext uri="{FF2B5EF4-FFF2-40B4-BE49-F238E27FC236}">
                <a16:creationId xmlns:a16="http://schemas.microsoft.com/office/drawing/2014/main" id="{8DF6DDB2-FB7E-4521-AE3C-6708AC875552}"/>
              </a:ext>
            </a:extLst>
          </p:cNvPr>
          <p:cNvSpPr>
            <a:spLocks noChangeArrowheads="1"/>
          </p:cNvSpPr>
          <p:nvPr/>
        </p:nvSpPr>
        <p:spPr bwMode="auto">
          <a:xfrm>
            <a:off x="7319963" y="5187950"/>
            <a:ext cx="1258887" cy="285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5550" name="Rectangle 30">
            <a:extLst>
              <a:ext uri="{FF2B5EF4-FFF2-40B4-BE49-F238E27FC236}">
                <a16:creationId xmlns:a16="http://schemas.microsoft.com/office/drawing/2014/main" id="{883DE5E8-F936-453B-B226-842F2A7FBB10}"/>
              </a:ext>
            </a:extLst>
          </p:cNvPr>
          <p:cNvSpPr>
            <a:spLocks noChangeArrowheads="1"/>
          </p:cNvSpPr>
          <p:nvPr/>
        </p:nvSpPr>
        <p:spPr bwMode="auto">
          <a:xfrm>
            <a:off x="7319963" y="5187950"/>
            <a:ext cx="1258887" cy="285750"/>
          </a:xfrm>
          <a:prstGeom prst="rect">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5551" name="Rectangle 31">
            <a:extLst>
              <a:ext uri="{FF2B5EF4-FFF2-40B4-BE49-F238E27FC236}">
                <a16:creationId xmlns:a16="http://schemas.microsoft.com/office/drawing/2014/main" id="{2B10930E-C126-4B95-9925-2200231ED249}"/>
              </a:ext>
            </a:extLst>
          </p:cNvPr>
          <p:cNvSpPr>
            <a:spLocks noChangeArrowheads="1"/>
          </p:cNvSpPr>
          <p:nvPr/>
        </p:nvSpPr>
        <p:spPr bwMode="auto">
          <a:xfrm>
            <a:off x="7319963" y="4708525"/>
            <a:ext cx="1258887" cy="4794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5552" name="Rectangle 32">
            <a:extLst>
              <a:ext uri="{FF2B5EF4-FFF2-40B4-BE49-F238E27FC236}">
                <a16:creationId xmlns:a16="http://schemas.microsoft.com/office/drawing/2014/main" id="{8BE7845F-E2A7-4850-8D4F-1CE96FB054C0}"/>
              </a:ext>
            </a:extLst>
          </p:cNvPr>
          <p:cNvSpPr>
            <a:spLocks noChangeArrowheads="1"/>
          </p:cNvSpPr>
          <p:nvPr/>
        </p:nvSpPr>
        <p:spPr bwMode="auto">
          <a:xfrm>
            <a:off x="7319963" y="4708525"/>
            <a:ext cx="1258887" cy="479425"/>
          </a:xfrm>
          <a:prstGeom prst="rect">
            <a:avLst/>
          </a:prstGeom>
          <a:noFill/>
          <a:ln w="14288"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5553" name="Rectangle 33">
            <a:extLst>
              <a:ext uri="{FF2B5EF4-FFF2-40B4-BE49-F238E27FC236}">
                <a16:creationId xmlns:a16="http://schemas.microsoft.com/office/drawing/2014/main" id="{A6171861-EDC6-45B1-9763-DC8117C4F0E5}"/>
              </a:ext>
            </a:extLst>
          </p:cNvPr>
          <p:cNvSpPr>
            <a:spLocks noChangeArrowheads="1"/>
          </p:cNvSpPr>
          <p:nvPr/>
        </p:nvSpPr>
        <p:spPr bwMode="auto">
          <a:xfrm>
            <a:off x="7543800" y="4729163"/>
            <a:ext cx="796925"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s-MX" sz="1400">
                <a:solidFill>
                  <a:srgbClr val="000000"/>
                </a:solidFill>
                <a:effectLst/>
              </a:rPr>
              <a:t>Colectivo</a:t>
            </a:r>
            <a:endParaRPr lang="en-US" altLang="es-MX">
              <a:effectLst>
                <a:outerShdw blurRad="38100" dist="38100" dir="2700000" algn="tl">
                  <a:srgbClr val="000000"/>
                </a:outerShdw>
              </a:effectLst>
            </a:endParaRPr>
          </a:p>
        </p:txBody>
      </p:sp>
      <p:sp>
        <p:nvSpPr>
          <p:cNvPr id="875554" name="Rectangle 34">
            <a:extLst>
              <a:ext uri="{FF2B5EF4-FFF2-40B4-BE49-F238E27FC236}">
                <a16:creationId xmlns:a16="http://schemas.microsoft.com/office/drawing/2014/main" id="{437012E9-16E5-4D09-9EFB-0881AE8E3A5C}"/>
              </a:ext>
            </a:extLst>
          </p:cNvPr>
          <p:cNvSpPr>
            <a:spLocks noChangeArrowheads="1"/>
          </p:cNvSpPr>
          <p:nvPr/>
        </p:nvSpPr>
        <p:spPr bwMode="auto">
          <a:xfrm>
            <a:off x="7386638" y="4940300"/>
            <a:ext cx="11811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s-MX" sz="1400">
                <a:solidFill>
                  <a:srgbClr val="000000"/>
                </a:solidFill>
                <a:effectLst/>
              </a:rPr>
              <a:t>&lt;&lt;Concrete&gt;&gt;</a:t>
            </a:r>
            <a:endParaRPr lang="en-US" altLang="es-MX">
              <a:effectLst>
                <a:outerShdw blurRad="38100" dist="38100" dir="2700000" algn="tl">
                  <a:srgbClr val="000000"/>
                </a:outerShdw>
              </a:effectLst>
            </a:endParaRPr>
          </a:p>
        </p:txBody>
      </p:sp>
      <p:sp>
        <p:nvSpPr>
          <p:cNvPr id="875555" name="Freeform 35">
            <a:extLst>
              <a:ext uri="{FF2B5EF4-FFF2-40B4-BE49-F238E27FC236}">
                <a16:creationId xmlns:a16="http://schemas.microsoft.com/office/drawing/2014/main" id="{97FB4673-D4AE-4C44-BA2F-A1112090ED65}"/>
              </a:ext>
            </a:extLst>
          </p:cNvPr>
          <p:cNvSpPr>
            <a:spLocks noEditPoints="1"/>
          </p:cNvSpPr>
          <p:nvPr/>
        </p:nvSpPr>
        <p:spPr bwMode="auto">
          <a:xfrm>
            <a:off x="6892925" y="2619375"/>
            <a:ext cx="14288" cy="590550"/>
          </a:xfrm>
          <a:custGeom>
            <a:avLst/>
            <a:gdLst>
              <a:gd name="T0" fmla="*/ 0 w 16"/>
              <a:gd name="T1" fmla="*/ 620 h 628"/>
              <a:gd name="T2" fmla="*/ 0 w 16"/>
              <a:gd name="T3" fmla="*/ 508 h 628"/>
              <a:gd name="T4" fmla="*/ 8 w 16"/>
              <a:gd name="T5" fmla="*/ 500 h 628"/>
              <a:gd name="T6" fmla="*/ 16 w 16"/>
              <a:gd name="T7" fmla="*/ 508 h 628"/>
              <a:gd name="T8" fmla="*/ 16 w 16"/>
              <a:gd name="T9" fmla="*/ 620 h 628"/>
              <a:gd name="T10" fmla="*/ 8 w 16"/>
              <a:gd name="T11" fmla="*/ 628 h 628"/>
              <a:gd name="T12" fmla="*/ 0 w 16"/>
              <a:gd name="T13" fmla="*/ 620 h 628"/>
              <a:gd name="T14" fmla="*/ 0 w 16"/>
              <a:gd name="T15" fmla="*/ 428 h 628"/>
              <a:gd name="T16" fmla="*/ 0 w 16"/>
              <a:gd name="T17" fmla="*/ 316 h 628"/>
              <a:gd name="T18" fmla="*/ 8 w 16"/>
              <a:gd name="T19" fmla="*/ 308 h 628"/>
              <a:gd name="T20" fmla="*/ 16 w 16"/>
              <a:gd name="T21" fmla="*/ 316 h 628"/>
              <a:gd name="T22" fmla="*/ 16 w 16"/>
              <a:gd name="T23" fmla="*/ 428 h 628"/>
              <a:gd name="T24" fmla="*/ 8 w 16"/>
              <a:gd name="T25" fmla="*/ 436 h 628"/>
              <a:gd name="T26" fmla="*/ 0 w 16"/>
              <a:gd name="T27" fmla="*/ 428 h 628"/>
              <a:gd name="T28" fmla="*/ 0 w 16"/>
              <a:gd name="T29" fmla="*/ 236 h 628"/>
              <a:gd name="T30" fmla="*/ 0 w 16"/>
              <a:gd name="T31" fmla="*/ 124 h 628"/>
              <a:gd name="T32" fmla="*/ 8 w 16"/>
              <a:gd name="T33" fmla="*/ 116 h 628"/>
              <a:gd name="T34" fmla="*/ 16 w 16"/>
              <a:gd name="T35" fmla="*/ 124 h 628"/>
              <a:gd name="T36" fmla="*/ 16 w 16"/>
              <a:gd name="T37" fmla="*/ 236 h 628"/>
              <a:gd name="T38" fmla="*/ 8 w 16"/>
              <a:gd name="T39" fmla="*/ 244 h 628"/>
              <a:gd name="T40" fmla="*/ 0 w 16"/>
              <a:gd name="T41" fmla="*/ 236 h 628"/>
              <a:gd name="T42" fmla="*/ 0 w 16"/>
              <a:gd name="T43" fmla="*/ 44 h 628"/>
              <a:gd name="T44" fmla="*/ 0 w 16"/>
              <a:gd name="T45" fmla="*/ 8 h 628"/>
              <a:gd name="T46" fmla="*/ 8 w 16"/>
              <a:gd name="T47" fmla="*/ 0 h 628"/>
              <a:gd name="T48" fmla="*/ 16 w 16"/>
              <a:gd name="T49" fmla="*/ 8 h 628"/>
              <a:gd name="T50" fmla="*/ 16 w 16"/>
              <a:gd name="T51" fmla="*/ 44 h 628"/>
              <a:gd name="T52" fmla="*/ 8 w 16"/>
              <a:gd name="T53" fmla="*/ 52 h 628"/>
              <a:gd name="T54" fmla="*/ 0 w 16"/>
              <a:gd name="T55" fmla="*/ 44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 h="628">
                <a:moveTo>
                  <a:pt x="0" y="620"/>
                </a:moveTo>
                <a:lnTo>
                  <a:pt x="0" y="508"/>
                </a:lnTo>
                <a:cubicBezTo>
                  <a:pt x="0" y="504"/>
                  <a:pt x="4" y="500"/>
                  <a:pt x="8" y="500"/>
                </a:cubicBezTo>
                <a:cubicBezTo>
                  <a:pt x="12" y="500"/>
                  <a:pt x="16" y="504"/>
                  <a:pt x="16" y="508"/>
                </a:cubicBezTo>
                <a:lnTo>
                  <a:pt x="16" y="620"/>
                </a:lnTo>
                <a:cubicBezTo>
                  <a:pt x="16" y="624"/>
                  <a:pt x="12" y="628"/>
                  <a:pt x="8" y="628"/>
                </a:cubicBezTo>
                <a:cubicBezTo>
                  <a:pt x="4" y="628"/>
                  <a:pt x="0" y="624"/>
                  <a:pt x="0" y="620"/>
                </a:cubicBezTo>
                <a:close/>
                <a:moveTo>
                  <a:pt x="0" y="428"/>
                </a:moveTo>
                <a:lnTo>
                  <a:pt x="0" y="316"/>
                </a:lnTo>
                <a:cubicBezTo>
                  <a:pt x="0" y="312"/>
                  <a:pt x="4" y="308"/>
                  <a:pt x="8" y="308"/>
                </a:cubicBezTo>
                <a:cubicBezTo>
                  <a:pt x="12" y="308"/>
                  <a:pt x="16" y="312"/>
                  <a:pt x="16" y="316"/>
                </a:cubicBezTo>
                <a:lnTo>
                  <a:pt x="16" y="428"/>
                </a:lnTo>
                <a:cubicBezTo>
                  <a:pt x="16" y="432"/>
                  <a:pt x="12" y="436"/>
                  <a:pt x="8" y="436"/>
                </a:cubicBezTo>
                <a:cubicBezTo>
                  <a:pt x="4" y="436"/>
                  <a:pt x="0" y="432"/>
                  <a:pt x="0" y="428"/>
                </a:cubicBezTo>
                <a:close/>
                <a:moveTo>
                  <a:pt x="0" y="236"/>
                </a:moveTo>
                <a:lnTo>
                  <a:pt x="0" y="124"/>
                </a:lnTo>
                <a:cubicBezTo>
                  <a:pt x="0" y="120"/>
                  <a:pt x="4" y="116"/>
                  <a:pt x="8" y="116"/>
                </a:cubicBezTo>
                <a:cubicBezTo>
                  <a:pt x="12" y="116"/>
                  <a:pt x="16" y="120"/>
                  <a:pt x="16" y="124"/>
                </a:cubicBezTo>
                <a:lnTo>
                  <a:pt x="16" y="236"/>
                </a:lnTo>
                <a:cubicBezTo>
                  <a:pt x="16" y="240"/>
                  <a:pt x="12" y="244"/>
                  <a:pt x="8" y="244"/>
                </a:cubicBezTo>
                <a:cubicBezTo>
                  <a:pt x="4" y="244"/>
                  <a:pt x="0" y="240"/>
                  <a:pt x="0" y="236"/>
                </a:cubicBezTo>
                <a:close/>
                <a:moveTo>
                  <a:pt x="0" y="44"/>
                </a:moveTo>
                <a:lnTo>
                  <a:pt x="0" y="8"/>
                </a:lnTo>
                <a:cubicBezTo>
                  <a:pt x="0" y="4"/>
                  <a:pt x="4" y="0"/>
                  <a:pt x="8" y="0"/>
                </a:cubicBezTo>
                <a:cubicBezTo>
                  <a:pt x="12" y="0"/>
                  <a:pt x="16" y="4"/>
                  <a:pt x="16" y="8"/>
                </a:cubicBezTo>
                <a:lnTo>
                  <a:pt x="16" y="44"/>
                </a:lnTo>
                <a:cubicBezTo>
                  <a:pt x="16" y="48"/>
                  <a:pt x="12" y="52"/>
                  <a:pt x="8" y="52"/>
                </a:cubicBezTo>
                <a:cubicBezTo>
                  <a:pt x="4" y="52"/>
                  <a:pt x="0" y="48"/>
                  <a:pt x="0" y="44"/>
                </a:cubicBezTo>
                <a:close/>
              </a:path>
            </a:pathLst>
          </a:custGeom>
          <a:solidFill>
            <a:srgbClr val="000000"/>
          </a:solidFill>
          <a:ln w="14288" cap="flat">
            <a:solidFill>
              <a:srgbClr val="000000"/>
            </a:solidFill>
            <a:prstDash val="solid"/>
            <a:bevel/>
            <a:headEnd/>
            <a:tailEnd/>
          </a:ln>
        </p:spPr>
        <p:txBody>
          <a:bodyPr/>
          <a:lstStyle/>
          <a:p>
            <a:endParaRPr lang="es-MX"/>
          </a:p>
        </p:txBody>
      </p:sp>
      <p:sp>
        <p:nvSpPr>
          <p:cNvPr id="875556" name="Freeform 36">
            <a:extLst>
              <a:ext uri="{FF2B5EF4-FFF2-40B4-BE49-F238E27FC236}">
                <a16:creationId xmlns:a16="http://schemas.microsoft.com/office/drawing/2014/main" id="{AD073DD0-B2B7-4225-852F-D5554F53FF1D}"/>
              </a:ext>
            </a:extLst>
          </p:cNvPr>
          <p:cNvSpPr>
            <a:spLocks/>
          </p:cNvSpPr>
          <p:nvPr/>
        </p:nvSpPr>
        <p:spPr bwMode="auto">
          <a:xfrm>
            <a:off x="6807200" y="2627313"/>
            <a:ext cx="187325" cy="100012"/>
          </a:xfrm>
          <a:custGeom>
            <a:avLst/>
            <a:gdLst>
              <a:gd name="T0" fmla="*/ 118 w 118"/>
              <a:gd name="T1" fmla="*/ 63 h 63"/>
              <a:gd name="T2" fmla="*/ 59 w 118"/>
              <a:gd name="T3" fmla="*/ 0 h 63"/>
              <a:gd name="T4" fmla="*/ 0 w 118"/>
              <a:gd name="T5" fmla="*/ 63 h 63"/>
            </a:gdLst>
            <a:ahLst/>
            <a:cxnLst>
              <a:cxn ang="0">
                <a:pos x="T0" y="T1"/>
              </a:cxn>
              <a:cxn ang="0">
                <a:pos x="T2" y="T3"/>
              </a:cxn>
              <a:cxn ang="0">
                <a:pos x="T4" y="T5"/>
              </a:cxn>
            </a:cxnLst>
            <a:rect l="0" t="0" r="r" b="b"/>
            <a:pathLst>
              <a:path w="118" h="63">
                <a:moveTo>
                  <a:pt x="118" y="63"/>
                </a:moveTo>
                <a:lnTo>
                  <a:pt x="59" y="0"/>
                </a:lnTo>
                <a:lnTo>
                  <a:pt x="0" y="63"/>
                </a:lnTo>
              </a:path>
            </a:pathLst>
          </a:cu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5557" name="Freeform 37">
            <a:extLst>
              <a:ext uri="{FF2B5EF4-FFF2-40B4-BE49-F238E27FC236}">
                <a16:creationId xmlns:a16="http://schemas.microsoft.com/office/drawing/2014/main" id="{9407C0F9-9E57-481D-BA3A-FD25D2BE27DE}"/>
              </a:ext>
            </a:extLst>
          </p:cNvPr>
          <p:cNvSpPr>
            <a:spLocks/>
          </p:cNvSpPr>
          <p:nvPr/>
        </p:nvSpPr>
        <p:spPr bwMode="auto">
          <a:xfrm>
            <a:off x="5945188" y="4454525"/>
            <a:ext cx="955675" cy="254000"/>
          </a:xfrm>
          <a:custGeom>
            <a:avLst/>
            <a:gdLst>
              <a:gd name="T0" fmla="*/ 602 w 602"/>
              <a:gd name="T1" fmla="*/ 0 h 160"/>
              <a:gd name="T2" fmla="*/ 602 w 602"/>
              <a:gd name="T3" fmla="*/ 32 h 160"/>
              <a:gd name="T4" fmla="*/ 0 w 602"/>
              <a:gd name="T5" fmla="*/ 32 h 160"/>
              <a:gd name="T6" fmla="*/ 0 w 602"/>
              <a:gd name="T7" fmla="*/ 160 h 160"/>
            </a:gdLst>
            <a:ahLst/>
            <a:cxnLst>
              <a:cxn ang="0">
                <a:pos x="T0" y="T1"/>
              </a:cxn>
              <a:cxn ang="0">
                <a:pos x="T2" y="T3"/>
              </a:cxn>
              <a:cxn ang="0">
                <a:pos x="T4" y="T5"/>
              </a:cxn>
              <a:cxn ang="0">
                <a:pos x="T6" y="T7"/>
              </a:cxn>
            </a:cxnLst>
            <a:rect l="0" t="0" r="r" b="b"/>
            <a:pathLst>
              <a:path w="602" h="160">
                <a:moveTo>
                  <a:pt x="602" y="0"/>
                </a:moveTo>
                <a:lnTo>
                  <a:pt x="602" y="32"/>
                </a:lnTo>
                <a:lnTo>
                  <a:pt x="0" y="32"/>
                </a:lnTo>
                <a:lnTo>
                  <a:pt x="0" y="160"/>
                </a:lnTo>
              </a:path>
            </a:pathLst>
          </a:cu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5558" name="Freeform 38">
            <a:extLst>
              <a:ext uri="{FF2B5EF4-FFF2-40B4-BE49-F238E27FC236}">
                <a16:creationId xmlns:a16="http://schemas.microsoft.com/office/drawing/2014/main" id="{CE6B5D91-3D32-4CC5-8357-5B54A0B84F77}"/>
              </a:ext>
            </a:extLst>
          </p:cNvPr>
          <p:cNvSpPr>
            <a:spLocks/>
          </p:cNvSpPr>
          <p:nvPr/>
        </p:nvSpPr>
        <p:spPr bwMode="auto">
          <a:xfrm>
            <a:off x="6781800" y="4251325"/>
            <a:ext cx="238125" cy="203200"/>
          </a:xfrm>
          <a:custGeom>
            <a:avLst/>
            <a:gdLst>
              <a:gd name="T0" fmla="*/ 0 w 150"/>
              <a:gd name="T1" fmla="*/ 128 h 128"/>
              <a:gd name="T2" fmla="*/ 150 w 150"/>
              <a:gd name="T3" fmla="*/ 128 h 128"/>
              <a:gd name="T4" fmla="*/ 75 w 150"/>
              <a:gd name="T5" fmla="*/ 0 h 128"/>
              <a:gd name="T6" fmla="*/ 0 w 150"/>
              <a:gd name="T7" fmla="*/ 128 h 128"/>
            </a:gdLst>
            <a:ahLst/>
            <a:cxnLst>
              <a:cxn ang="0">
                <a:pos x="T0" y="T1"/>
              </a:cxn>
              <a:cxn ang="0">
                <a:pos x="T2" y="T3"/>
              </a:cxn>
              <a:cxn ang="0">
                <a:pos x="T4" y="T5"/>
              </a:cxn>
              <a:cxn ang="0">
                <a:pos x="T6" y="T7"/>
              </a:cxn>
            </a:cxnLst>
            <a:rect l="0" t="0" r="r" b="b"/>
            <a:pathLst>
              <a:path w="150" h="128">
                <a:moveTo>
                  <a:pt x="0" y="128"/>
                </a:moveTo>
                <a:lnTo>
                  <a:pt x="150" y="128"/>
                </a:lnTo>
                <a:lnTo>
                  <a:pt x="75" y="0"/>
                </a:lnTo>
                <a:lnTo>
                  <a:pt x="0" y="1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875559" name="Freeform 39">
            <a:extLst>
              <a:ext uri="{FF2B5EF4-FFF2-40B4-BE49-F238E27FC236}">
                <a16:creationId xmlns:a16="http://schemas.microsoft.com/office/drawing/2014/main" id="{5CC55831-E71C-450C-9290-48A910FED495}"/>
              </a:ext>
            </a:extLst>
          </p:cNvPr>
          <p:cNvSpPr>
            <a:spLocks/>
          </p:cNvSpPr>
          <p:nvPr/>
        </p:nvSpPr>
        <p:spPr bwMode="auto">
          <a:xfrm>
            <a:off x="6781800" y="4251325"/>
            <a:ext cx="238125" cy="203200"/>
          </a:xfrm>
          <a:custGeom>
            <a:avLst/>
            <a:gdLst>
              <a:gd name="T0" fmla="*/ 0 w 150"/>
              <a:gd name="T1" fmla="*/ 128 h 128"/>
              <a:gd name="T2" fmla="*/ 150 w 150"/>
              <a:gd name="T3" fmla="*/ 128 h 128"/>
              <a:gd name="T4" fmla="*/ 75 w 150"/>
              <a:gd name="T5" fmla="*/ 0 h 128"/>
              <a:gd name="T6" fmla="*/ 0 w 150"/>
              <a:gd name="T7" fmla="*/ 128 h 128"/>
            </a:gdLst>
            <a:ahLst/>
            <a:cxnLst>
              <a:cxn ang="0">
                <a:pos x="T0" y="T1"/>
              </a:cxn>
              <a:cxn ang="0">
                <a:pos x="T2" y="T3"/>
              </a:cxn>
              <a:cxn ang="0">
                <a:pos x="T4" y="T5"/>
              </a:cxn>
              <a:cxn ang="0">
                <a:pos x="T6" y="T7"/>
              </a:cxn>
            </a:cxnLst>
            <a:rect l="0" t="0" r="r" b="b"/>
            <a:pathLst>
              <a:path w="150" h="128">
                <a:moveTo>
                  <a:pt x="0" y="128"/>
                </a:moveTo>
                <a:lnTo>
                  <a:pt x="150" y="128"/>
                </a:lnTo>
                <a:lnTo>
                  <a:pt x="75" y="0"/>
                </a:lnTo>
                <a:lnTo>
                  <a:pt x="0" y="128"/>
                </a:lnTo>
                <a:close/>
              </a:path>
            </a:pathLst>
          </a:custGeom>
          <a:noFill/>
          <a:ln w="142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5560" name="Freeform 40">
            <a:extLst>
              <a:ext uri="{FF2B5EF4-FFF2-40B4-BE49-F238E27FC236}">
                <a16:creationId xmlns:a16="http://schemas.microsoft.com/office/drawing/2014/main" id="{A9D41CAC-E7D8-40AF-BEF5-B1C5696888B6}"/>
              </a:ext>
            </a:extLst>
          </p:cNvPr>
          <p:cNvSpPr>
            <a:spLocks/>
          </p:cNvSpPr>
          <p:nvPr/>
        </p:nvSpPr>
        <p:spPr bwMode="auto">
          <a:xfrm>
            <a:off x="6900863" y="4454525"/>
            <a:ext cx="1049337" cy="254000"/>
          </a:xfrm>
          <a:custGeom>
            <a:avLst/>
            <a:gdLst>
              <a:gd name="T0" fmla="*/ 0 w 661"/>
              <a:gd name="T1" fmla="*/ 0 h 160"/>
              <a:gd name="T2" fmla="*/ 0 w 661"/>
              <a:gd name="T3" fmla="*/ 32 h 160"/>
              <a:gd name="T4" fmla="*/ 661 w 661"/>
              <a:gd name="T5" fmla="*/ 32 h 160"/>
              <a:gd name="T6" fmla="*/ 661 w 661"/>
              <a:gd name="T7" fmla="*/ 160 h 160"/>
            </a:gdLst>
            <a:ahLst/>
            <a:cxnLst>
              <a:cxn ang="0">
                <a:pos x="T0" y="T1"/>
              </a:cxn>
              <a:cxn ang="0">
                <a:pos x="T2" y="T3"/>
              </a:cxn>
              <a:cxn ang="0">
                <a:pos x="T4" y="T5"/>
              </a:cxn>
              <a:cxn ang="0">
                <a:pos x="T6" y="T7"/>
              </a:cxn>
            </a:cxnLst>
            <a:rect l="0" t="0" r="r" b="b"/>
            <a:pathLst>
              <a:path w="661" h="160">
                <a:moveTo>
                  <a:pt x="0" y="0"/>
                </a:moveTo>
                <a:lnTo>
                  <a:pt x="0" y="32"/>
                </a:lnTo>
                <a:lnTo>
                  <a:pt x="661" y="32"/>
                </a:lnTo>
                <a:lnTo>
                  <a:pt x="661" y="160"/>
                </a:lnTo>
              </a:path>
            </a:pathLst>
          </a:cu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5561" name="Freeform 41">
            <a:extLst>
              <a:ext uri="{FF2B5EF4-FFF2-40B4-BE49-F238E27FC236}">
                <a16:creationId xmlns:a16="http://schemas.microsoft.com/office/drawing/2014/main" id="{0C368EE4-C7C7-4528-8C83-950239124688}"/>
              </a:ext>
            </a:extLst>
          </p:cNvPr>
          <p:cNvSpPr>
            <a:spLocks/>
          </p:cNvSpPr>
          <p:nvPr/>
        </p:nvSpPr>
        <p:spPr bwMode="auto">
          <a:xfrm>
            <a:off x="6781800" y="4251325"/>
            <a:ext cx="238125" cy="203200"/>
          </a:xfrm>
          <a:custGeom>
            <a:avLst/>
            <a:gdLst>
              <a:gd name="T0" fmla="*/ 0 w 150"/>
              <a:gd name="T1" fmla="*/ 128 h 128"/>
              <a:gd name="T2" fmla="*/ 150 w 150"/>
              <a:gd name="T3" fmla="*/ 128 h 128"/>
              <a:gd name="T4" fmla="*/ 75 w 150"/>
              <a:gd name="T5" fmla="*/ 0 h 128"/>
              <a:gd name="T6" fmla="*/ 0 w 150"/>
              <a:gd name="T7" fmla="*/ 128 h 128"/>
            </a:gdLst>
            <a:ahLst/>
            <a:cxnLst>
              <a:cxn ang="0">
                <a:pos x="T0" y="T1"/>
              </a:cxn>
              <a:cxn ang="0">
                <a:pos x="T2" y="T3"/>
              </a:cxn>
              <a:cxn ang="0">
                <a:pos x="T4" y="T5"/>
              </a:cxn>
              <a:cxn ang="0">
                <a:pos x="T6" y="T7"/>
              </a:cxn>
            </a:cxnLst>
            <a:rect l="0" t="0" r="r" b="b"/>
            <a:pathLst>
              <a:path w="150" h="128">
                <a:moveTo>
                  <a:pt x="0" y="128"/>
                </a:moveTo>
                <a:lnTo>
                  <a:pt x="150" y="128"/>
                </a:lnTo>
                <a:lnTo>
                  <a:pt x="75" y="0"/>
                </a:lnTo>
                <a:lnTo>
                  <a:pt x="0" y="1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875562" name="Freeform 42">
            <a:extLst>
              <a:ext uri="{FF2B5EF4-FFF2-40B4-BE49-F238E27FC236}">
                <a16:creationId xmlns:a16="http://schemas.microsoft.com/office/drawing/2014/main" id="{AFBBF521-7E28-4292-9F7E-BC95215D4452}"/>
              </a:ext>
            </a:extLst>
          </p:cNvPr>
          <p:cNvSpPr>
            <a:spLocks/>
          </p:cNvSpPr>
          <p:nvPr/>
        </p:nvSpPr>
        <p:spPr bwMode="auto">
          <a:xfrm>
            <a:off x="6781800" y="4251325"/>
            <a:ext cx="238125" cy="203200"/>
          </a:xfrm>
          <a:custGeom>
            <a:avLst/>
            <a:gdLst>
              <a:gd name="T0" fmla="*/ 0 w 150"/>
              <a:gd name="T1" fmla="*/ 128 h 128"/>
              <a:gd name="T2" fmla="*/ 150 w 150"/>
              <a:gd name="T3" fmla="*/ 128 h 128"/>
              <a:gd name="T4" fmla="*/ 75 w 150"/>
              <a:gd name="T5" fmla="*/ 0 h 128"/>
              <a:gd name="T6" fmla="*/ 0 w 150"/>
              <a:gd name="T7" fmla="*/ 128 h 128"/>
            </a:gdLst>
            <a:ahLst/>
            <a:cxnLst>
              <a:cxn ang="0">
                <a:pos x="T0" y="T1"/>
              </a:cxn>
              <a:cxn ang="0">
                <a:pos x="T2" y="T3"/>
              </a:cxn>
              <a:cxn ang="0">
                <a:pos x="T4" y="T5"/>
              </a:cxn>
              <a:cxn ang="0">
                <a:pos x="T6" y="T7"/>
              </a:cxn>
            </a:cxnLst>
            <a:rect l="0" t="0" r="r" b="b"/>
            <a:pathLst>
              <a:path w="150" h="128">
                <a:moveTo>
                  <a:pt x="0" y="128"/>
                </a:moveTo>
                <a:lnTo>
                  <a:pt x="150" y="128"/>
                </a:lnTo>
                <a:lnTo>
                  <a:pt x="75" y="0"/>
                </a:lnTo>
                <a:lnTo>
                  <a:pt x="0" y="128"/>
                </a:lnTo>
                <a:close/>
              </a:path>
            </a:pathLst>
          </a:custGeom>
          <a:noFill/>
          <a:ln w="1428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5563" name="Text Box 43">
            <a:extLst>
              <a:ext uri="{FF2B5EF4-FFF2-40B4-BE49-F238E27FC236}">
                <a16:creationId xmlns:a16="http://schemas.microsoft.com/office/drawing/2014/main" id="{FBAEF837-31BE-45BF-B59F-712FB444E9C5}"/>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7570" name="Rectangle 2">
            <a:extLst>
              <a:ext uri="{FF2B5EF4-FFF2-40B4-BE49-F238E27FC236}">
                <a16:creationId xmlns:a16="http://schemas.microsoft.com/office/drawing/2014/main" id="{BDA5799E-DA0D-43FB-8F18-FA55B5D30866}"/>
              </a:ext>
            </a:extLst>
          </p:cNvPr>
          <p:cNvSpPr>
            <a:spLocks noGrp="1" noChangeArrowheads="1"/>
          </p:cNvSpPr>
          <p:nvPr>
            <p:ph type="title"/>
          </p:nvPr>
        </p:nvSpPr>
        <p:spPr>
          <a:xfrm>
            <a:off x="381000" y="228600"/>
            <a:ext cx="8393113" cy="638175"/>
          </a:xfrm>
          <a:noFill/>
          <a:ln/>
          <a:effectLst>
            <a:outerShdw dist="17961" dir="2700000" algn="ctr" rotWithShape="0">
              <a:schemeClr val="bg2">
                <a:alpha val="74001"/>
              </a:schemeClr>
            </a:outerShdw>
          </a:effectLst>
        </p:spPr>
        <p:txBody>
          <a:bodyPr lIns="91354" tIns="45678" rIns="91354" bIns="45678"/>
          <a:lstStyle/>
          <a:p>
            <a:r>
              <a:rPr lang="es-ES_tradnl" altLang="es-MX"/>
              <a:t>Clases Abstractas</a:t>
            </a:r>
          </a:p>
        </p:txBody>
      </p:sp>
      <p:sp>
        <p:nvSpPr>
          <p:cNvPr id="877571" name="Text Box 3">
            <a:extLst>
              <a:ext uri="{FF2B5EF4-FFF2-40B4-BE49-F238E27FC236}">
                <a16:creationId xmlns:a16="http://schemas.microsoft.com/office/drawing/2014/main" id="{A7AF30D4-C73F-4DA7-8C1C-1A248E550672}"/>
              </a:ext>
            </a:extLst>
          </p:cNvPr>
          <p:cNvSpPr txBox="1">
            <a:spLocks noChangeArrowheads="1"/>
          </p:cNvSpPr>
          <p:nvPr/>
        </p:nvSpPr>
        <p:spPr bwMode="auto">
          <a:xfrm>
            <a:off x="152400" y="1524000"/>
            <a:ext cx="5029200" cy="4773613"/>
          </a:xfrm>
          <a:prstGeom prst="rect">
            <a:avLst/>
          </a:prstGeom>
          <a:solidFill>
            <a:schemeClr val="tx1"/>
          </a:solidFill>
          <a:ln w="12700"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CR" altLang="es-MX" sz="1800" b="0">
                <a:solidFill>
                  <a:srgbClr val="0000FF"/>
                </a:solidFill>
                <a:effectLst/>
                <a:latin typeface="Courier New" panose="02070309020205020404" pitchFamily="49" charset="0"/>
                <a:cs typeface="Courier New" panose="02070309020205020404" pitchFamily="49" charset="0"/>
              </a:rPr>
              <a:t>interface </a:t>
            </a:r>
            <a:r>
              <a:rPr lang="es-CR" altLang="es-MX" sz="1800" b="0">
                <a:solidFill>
                  <a:schemeClr val="bg2"/>
                </a:solidFill>
                <a:effectLst/>
                <a:latin typeface="Courier New" panose="02070309020205020404" pitchFamily="49" charset="0"/>
                <a:cs typeface="Courier New" panose="02070309020205020404" pitchFamily="49" charset="0"/>
              </a:rPr>
              <a:t>ITransporte</a:t>
            </a:r>
          </a:p>
          <a:p>
            <a:r>
              <a:rPr lang="es-CR" altLang="es-MX" sz="1800" b="0">
                <a:solidFill>
                  <a:schemeClr val="bg2"/>
                </a:solidFill>
                <a:effectLst/>
                <a:latin typeface="Courier New" panose="02070309020205020404" pitchFamily="49" charset="0"/>
                <a:cs typeface="Courier New" panose="02070309020205020404" pitchFamily="49" charset="0"/>
              </a:rPr>
              <a:t>{</a:t>
            </a:r>
          </a:p>
          <a:p>
            <a:r>
              <a:rPr lang="es-CR" altLang="es-MX" sz="1800" b="0">
                <a:solidFill>
                  <a:srgbClr val="0000FF"/>
                </a:solidFill>
                <a:effectLst/>
                <a:latin typeface="Courier New" panose="02070309020205020404" pitchFamily="49" charset="0"/>
                <a:cs typeface="Courier New" panose="02070309020205020404" pitchFamily="49" charset="0"/>
              </a:rPr>
              <a:t>	string </a:t>
            </a:r>
            <a:r>
              <a:rPr lang="es-CR" altLang="es-MX" sz="1800" b="0">
                <a:solidFill>
                  <a:schemeClr val="bg2"/>
                </a:solidFill>
                <a:effectLst/>
                <a:latin typeface="Courier New" panose="02070309020205020404" pitchFamily="49" charset="0"/>
                <a:cs typeface="Courier New" panose="02070309020205020404" pitchFamily="49" charset="0"/>
              </a:rPr>
              <a:t>Name();</a:t>
            </a:r>
          </a:p>
          <a:p>
            <a:r>
              <a:rPr lang="es-CR" altLang="es-MX" sz="1800" b="0">
                <a:solidFill>
                  <a:schemeClr val="bg2"/>
                </a:solidFill>
                <a:effectLst/>
                <a:latin typeface="Courier New" panose="02070309020205020404" pitchFamily="49" charset="0"/>
                <a:cs typeface="Courier New" panose="02070309020205020404" pitchFamily="49" charset="0"/>
              </a:rPr>
              <a:t>}</a:t>
            </a:r>
          </a:p>
          <a:p>
            <a:endParaRPr lang="es-CR" altLang="es-MX" sz="1800" b="0">
              <a:solidFill>
                <a:schemeClr val="bg2"/>
              </a:solidFill>
              <a:effectLst/>
              <a:latin typeface="Courier New" panose="02070309020205020404" pitchFamily="49" charset="0"/>
              <a:cs typeface="Courier New" panose="02070309020205020404" pitchFamily="49" charset="0"/>
            </a:endParaRPr>
          </a:p>
          <a:p>
            <a:r>
              <a:rPr lang="es-CR" altLang="es-MX" sz="1800" b="0">
                <a:solidFill>
                  <a:srgbClr val="0000FF"/>
                </a:solidFill>
                <a:effectLst/>
                <a:latin typeface="Courier New" panose="02070309020205020404" pitchFamily="49" charset="0"/>
                <a:cs typeface="Courier New" panose="02070309020205020404" pitchFamily="49" charset="0"/>
              </a:rPr>
              <a:t>abstract class </a:t>
            </a:r>
            <a:r>
              <a:rPr lang="es-CR" altLang="es-MX" sz="1800" b="0">
                <a:solidFill>
                  <a:schemeClr val="bg2"/>
                </a:solidFill>
                <a:effectLst/>
                <a:latin typeface="Courier New" panose="02070309020205020404" pitchFamily="49" charset="0"/>
                <a:cs typeface="Courier New" panose="02070309020205020404" pitchFamily="49" charset="0"/>
              </a:rPr>
              <a:t>Transporte</a:t>
            </a:r>
          </a:p>
          <a:p>
            <a:r>
              <a:rPr lang="es-CR" altLang="es-MX" sz="1800" b="0">
                <a:solidFill>
                  <a:schemeClr val="bg2"/>
                </a:solidFill>
                <a:effectLst/>
                <a:latin typeface="Courier New" panose="02070309020205020404" pitchFamily="49" charset="0"/>
                <a:cs typeface="Courier New" panose="02070309020205020404" pitchFamily="49" charset="0"/>
              </a:rPr>
              <a:t>{</a:t>
            </a:r>
          </a:p>
          <a:p>
            <a:r>
              <a:rPr lang="es-CR" altLang="es-MX" sz="1800" b="0">
                <a:solidFill>
                  <a:srgbClr val="0000FF"/>
                </a:solidFill>
                <a:effectLst/>
                <a:latin typeface="Courier New" panose="02070309020205020404" pitchFamily="49" charset="0"/>
                <a:cs typeface="Courier New" panose="02070309020205020404" pitchFamily="49" charset="0"/>
              </a:rPr>
              <a:t>	public virtual string </a:t>
            </a:r>
            <a:r>
              <a:rPr lang="es-CR" altLang="es-MX" sz="1800" b="0">
                <a:solidFill>
                  <a:schemeClr val="bg2"/>
                </a:solidFill>
                <a:effectLst/>
                <a:latin typeface="Courier New" panose="02070309020205020404" pitchFamily="49" charset="0"/>
                <a:cs typeface="Courier New" panose="02070309020205020404" pitchFamily="49" charset="0"/>
              </a:rPr>
              <a:t>Name()</a:t>
            </a:r>
          </a:p>
          <a:p>
            <a:r>
              <a:rPr lang="es-CR" altLang="es-MX" sz="1800" b="0">
                <a:solidFill>
                  <a:schemeClr val="bg2"/>
                </a:solidFill>
                <a:effectLst/>
                <a:latin typeface="Courier New" panose="02070309020205020404" pitchFamily="49" charset="0"/>
                <a:cs typeface="Courier New" panose="02070309020205020404" pitchFamily="49" charset="0"/>
              </a:rPr>
              <a:t>	{ ... }</a:t>
            </a:r>
          </a:p>
          <a:p>
            <a:r>
              <a:rPr lang="es-CR" altLang="es-MX" sz="1800" b="0">
                <a:solidFill>
                  <a:schemeClr val="bg2"/>
                </a:solidFill>
                <a:effectLst/>
                <a:latin typeface="Courier New" panose="02070309020205020404" pitchFamily="49" charset="0"/>
                <a:cs typeface="Courier New" panose="02070309020205020404" pitchFamily="49" charset="0"/>
              </a:rPr>
              <a:t>}</a:t>
            </a:r>
          </a:p>
          <a:p>
            <a:endParaRPr lang="es-CR" altLang="es-MX" sz="1800" b="0">
              <a:solidFill>
                <a:schemeClr val="bg2"/>
              </a:solidFill>
              <a:effectLst/>
              <a:latin typeface="Courier New" panose="02070309020205020404" pitchFamily="49" charset="0"/>
              <a:cs typeface="Courier New" panose="02070309020205020404" pitchFamily="49" charset="0"/>
            </a:endParaRPr>
          </a:p>
          <a:p>
            <a:r>
              <a:rPr lang="es-CR" altLang="es-MX" sz="1800" b="0">
                <a:solidFill>
                  <a:srgbClr val="0000FF"/>
                </a:solidFill>
                <a:effectLst/>
                <a:latin typeface="Courier New" panose="02070309020205020404" pitchFamily="49" charset="0"/>
                <a:cs typeface="Courier New" panose="02070309020205020404" pitchFamily="49" charset="0"/>
              </a:rPr>
              <a:t>class </a:t>
            </a:r>
            <a:r>
              <a:rPr lang="es-CR" altLang="es-MX" sz="1800" b="0">
                <a:solidFill>
                  <a:schemeClr val="bg2"/>
                </a:solidFill>
                <a:effectLst/>
                <a:latin typeface="Courier New" panose="02070309020205020404" pitchFamily="49" charset="0"/>
                <a:cs typeface="Courier New" panose="02070309020205020404" pitchFamily="49" charset="0"/>
              </a:rPr>
              <a:t>Taxi: Transporte, ITransporte</a:t>
            </a:r>
          </a:p>
          <a:p>
            <a:r>
              <a:rPr lang="es-CR" altLang="es-MX" sz="1800" b="0">
                <a:solidFill>
                  <a:schemeClr val="bg2"/>
                </a:solidFill>
                <a:effectLst/>
                <a:latin typeface="Courier New" panose="02070309020205020404" pitchFamily="49" charset="0"/>
                <a:cs typeface="Courier New" panose="02070309020205020404" pitchFamily="49" charset="0"/>
              </a:rPr>
              <a:t>{ ... }</a:t>
            </a:r>
          </a:p>
          <a:p>
            <a:endParaRPr lang="es-CR" altLang="es-MX" sz="1800" b="0">
              <a:solidFill>
                <a:schemeClr val="bg2"/>
              </a:solidFill>
              <a:effectLst/>
              <a:latin typeface="Courier New" panose="02070309020205020404" pitchFamily="49" charset="0"/>
              <a:cs typeface="Courier New" panose="02070309020205020404" pitchFamily="49" charset="0"/>
            </a:endParaRPr>
          </a:p>
          <a:p>
            <a:r>
              <a:rPr lang="es-CR" altLang="es-MX" sz="1800" b="0">
                <a:solidFill>
                  <a:srgbClr val="0000FF"/>
                </a:solidFill>
                <a:effectLst/>
                <a:latin typeface="Courier New" panose="02070309020205020404" pitchFamily="49" charset="0"/>
                <a:cs typeface="Courier New" panose="02070309020205020404" pitchFamily="49" charset="0"/>
              </a:rPr>
              <a:t>class </a:t>
            </a:r>
            <a:r>
              <a:rPr lang="es-CR" altLang="es-MX" sz="1800" b="0">
                <a:solidFill>
                  <a:schemeClr val="bg2"/>
                </a:solidFill>
                <a:effectLst/>
                <a:latin typeface="Courier New" panose="02070309020205020404" pitchFamily="49" charset="0"/>
                <a:cs typeface="Courier New" panose="02070309020205020404" pitchFamily="49" charset="0"/>
              </a:rPr>
              <a:t>Colectivo: Transporte, ITransporte</a:t>
            </a:r>
          </a:p>
          <a:p>
            <a:r>
              <a:rPr lang="es-CR" altLang="es-MX" sz="1800" b="0">
                <a:solidFill>
                  <a:schemeClr val="bg2"/>
                </a:solidFill>
                <a:effectLst/>
                <a:latin typeface="Courier New" panose="02070309020205020404" pitchFamily="49" charset="0"/>
                <a:cs typeface="Courier New" panose="02070309020205020404" pitchFamily="49" charset="0"/>
              </a:rPr>
              <a:t>{ ... }</a:t>
            </a:r>
          </a:p>
        </p:txBody>
      </p:sp>
      <p:sp>
        <p:nvSpPr>
          <p:cNvPr id="877572" name="AutoShape 4">
            <a:extLst>
              <a:ext uri="{FF2B5EF4-FFF2-40B4-BE49-F238E27FC236}">
                <a16:creationId xmlns:a16="http://schemas.microsoft.com/office/drawing/2014/main" id="{8A88D42F-EA14-41BE-A38F-1143A9EB94FF}"/>
              </a:ext>
            </a:extLst>
          </p:cNvPr>
          <p:cNvSpPr>
            <a:spLocks noChangeAspect="1" noChangeArrowheads="1" noTextEdit="1"/>
          </p:cNvSpPr>
          <p:nvPr/>
        </p:nvSpPr>
        <p:spPr bwMode="auto">
          <a:xfrm>
            <a:off x="5284788" y="1752600"/>
            <a:ext cx="3519487" cy="415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7573" name="Rectangle 5">
            <a:extLst>
              <a:ext uri="{FF2B5EF4-FFF2-40B4-BE49-F238E27FC236}">
                <a16:creationId xmlns:a16="http://schemas.microsoft.com/office/drawing/2014/main" id="{8AE3B918-F640-4B41-9EAA-BFA7C58E5CC0}"/>
              </a:ext>
            </a:extLst>
          </p:cNvPr>
          <p:cNvSpPr>
            <a:spLocks noChangeArrowheads="1"/>
          </p:cNvSpPr>
          <p:nvPr/>
        </p:nvSpPr>
        <p:spPr bwMode="auto">
          <a:xfrm>
            <a:off x="6411913" y="2290763"/>
            <a:ext cx="1201737" cy="2984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7574" name="Rectangle 6">
            <a:extLst>
              <a:ext uri="{FF2B5EF4-FFF2-40B4-BE49-F238E27FC236}">
                <a16:creationId xmlns:a16="http://schemas.microsoft.com/office/drawing/2014/main" id="{8B0EB08F-346F-4B89-8727-3DC0CC0D596C}"/>
              </a:ext>
            </a:extLst>
          </p:cNvPr>
          <p:cNvSpPr>
            <a:spLocks noChangeArrowheads="1"/>
          </p:cNvSpPr>
          <p:nvPr/>
        </p:nvSpPr>
        <p:spPr bwMode="auto">
          <a:xfrm>
            <a:off x="6411913" y="2290763"/>
            <a:ext cx="1201737" cy="298450"/>
          </a:xfrm>
          <a:prstGeom prst="rect">
            <a:avLst/>
          </a:prstGeom>
          <a:noFill/>
          <a:ln w="1587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7575" name="Rectangle 7">
            <a:extLst>
              <a:ext uri="{FF2B5EF4-FFF2-40B4-BE49-F238E27FC236}">
                <a16:creationId xmlns:a16="http://schemas.microsoft.com/office/drawing/2014/main" id="{C8C432BF-027F-4FD8-8762-6CAF40625F44}"/>
              </a:ext>
            </a:extLst>
          </p:cNvPr>
          <p:cNvSpPr>
            <a:spLocks noChangeArrowheads="1"/>
          </p:cNvSpPr>
          <p:nvPr/>
        </p:nvSpPr>
        <p:spPr bwMode="auto">
          <a:xfrm>
            <a:off x="6411913" y="1787525"/>
            <a:ext cx="1201737" cy="5032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7576" name="Rectangle 8">
            <a:extLst>
              <a:ext uri="{FF2B5EF4-FFF2-40B4-BE49-F238E27FC236}">
                <a16:creationId xmlns:a16="http://schemas.microsoft.com/office/drawing/2014/main" id="{25A8DA2A-EBD3-4EF8-87F7-787A2401B311}"/>
              </a:ext>
            </a:extLst>
          </p:cNvPr>
          <p:cNvSpPr>
            <a:spLocks noChangeArrowheads="1"/>
          </p:cNvSpPr>
          <p:nvPr/>
        </p:nvSpPr>
        <p:spPr bwMode="auto">
          <a:xfrm>
            <a:off x="6411913" y="1787525"/>
            <a:ext cx="1201737" cy="503238"/>
          </a:xfrm>
          <a:prstGeom prst="rect">
            <a:avLst/>
          </a:prstGeom>
          <a:noFill/>
          <a:ln w="1587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7577" name="Rectangle 9">
            <a:extLst>
              <a:ext uri="{FF2B5EF4-FFF2-40B4-BE49-F238E27FC236}">
                <a16:creationId xmlns:a16="http://schemas.microsoft.com/office/drawing/2014/main" id="{0967CE8C-8A52-44BA-B639-4BE800D1E208}"/>
              </a:ext>
            </a:extLst>
          </p:cNvPr>
          <p:cNvSpPr>
            <a:spLocks noChangeArrowheads="1"/>
          </p:cNvSpPr>
          <p:nvPr/>
        </p:nvSpPr>
        <p:spPr bwMode="auto">
          <a:xfrm>
            <a:off x="6577013" y="1816100"/>
            <a:ext cx="9445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s-MX" sz="1500" b="0">
                <a:solidFill>
                  <a:srgbClr val="000000"/>
                </a:solidFill>
                <a:effectLst/>
              </a:rPr>
              <a:t>«interface»</a:t>
            </a:r>
            <a:endParaRPr lang="en-US" altLang="es-MX">
              <a:effectLst>
                <a:outerShdw blurRad="38100" dist="38100" dir="2700000" algn="tl">
                  <a:srgbClr val="000000"/>
                </a:outerShdw>
              </a:effectLst>
            </a:endParaRPr>
          </a:p>
        </p:txBody>
      </p:sp>
      <p:sp>
        <p:nvSpPr>
          <p:cNvPr id="877578" name="Rectangle 10">
            <a:extLst>
              <a:ext uri="{FF2B5EF4-FFF2-40B4-BE49-F238E27FC236}">
                <a16:creationId xmlns:a16="http://schemas.microsoft.com/office/drawing/2014/main" id="{AE9596FC-88E0-416D-87A9-EF6112E38E86}"/>
              </a:ext>
            </a:extLst>
          </p:cNvPr>
          <p:cNvSpPr>
            <a:spLocks noChangeArrowheads="1"/>
          </p:cNvSpPr>
          <p:nvPr/>
        </p:nvSpPr>
        <p:spPr bwMode="auto">
          <a:xfrm>
            <a:off x="6553200" y="2036763"/>
            <a:ext cx="103663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s-MX" sz="1500">
                <a:solidFill>
                  <a:srgbClr val="000000"/>
                </a:solidFill>
                <a:effectLst/>
              </a:rPr>
              <a:t>ITtansporte</a:t>
            </a:r>
            <a:endParaRPr lang="en-US" altLang="es-MX">
              <a:effectLst>
                <a:outerShdw blurRad="38100" dist="38100" dir="2700000" algn="tl">
                  <a:srgbClr val="000000"/>
                </a:outerShdw>
              </a:effectLst>
            </a:endParaRPr>
          </a:p>
        </p:txBody>
      </p:sp>
      <p:sp>
        <p:nvSpPr>
          <p:cNvPr id="877579" name="Rectangle 11">
            <a:extLst>
              <a:ext uri="{FF2B5EF4-FFF2-40B4-BE49-F238E27FC236}">
                <a16:creationId xmlns:a16="http://schemas.microsoft.com/office/drawing/2014/main" id="{15B01876-84BC-4C82-8BD8-52E3CE0856BC}"/>
              </a:ext>
            </a:extLst>
          </p:cNvPr>
          <p:cNvSpPr>
            <a:spLocks noChangeArrowheads="1"/>
          </p:cNvSpPr>
          <p:nvPr/>
        </p:nvSpPr>
        <p:spPr bwMode="auto">
          <a:xfrm>
            <a:off x="6411913" y="3992563"/>
            <a:ext cx="1201737" cy="2984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7580" name="Rectangle 12">
            <a:extLst>
              <a:ext uri="{FF2B5EF4-FFF2-40B4-BE49-F238E27FC236}">
                <a16:creationId xmlns:a16="http://schemas.microsoft.com/office/drawing/2014/main" id="{33886655-CC55-48C2-97C6-0AC5C7307C26}"/>
              </a:ext>
            </a:extLst>
          </p:cNvPr>
          <p:cNvSpPr>
            <a:spLocks noChangeArrowheads="1"/>
          </p:cNvSpPr>
          <p:nvPr/>
        </p:nvSpPr>
        <p:spPr bwMode="auto">
          <a:xfrm>
            <a:off x="6411913" y="3992563"/>
            <a:ext cx="1201737" cy="298450"/>
          </a:xfrm>
          <a:prstGeom prst="rect">
            <a:avLst/>
          </a:prstGeom>
          <a:noFill/>
          <a:ln w="1587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7581" name="Rectangle 13">
            <a:extLst>
              <a:ext uri="{FF2B5EF4-FFF2-40B4-BE49-F238E27FC236}">
                <a16:creationId xmlns:a16="http://schemas.microsoft.com/office/drawing/2014/main" id="{CAA348DA-2640-47CD-AA10-CC445C52A832}"/>
              </a:ext>
            </a:extLst>
          </p:cNvPr>
          <p:cNvSpPr>
            <a:spLocks noChangeArrowheads="1"/>
          </p:cNvSpPr>
          <p:nvPr/>
        </p:nvSpPr>
        <p:spPr bwMode="auto">
          <a:xfrm>
            <a:off x="6411913" y="3694113"/>
            <a:ext cx="1201737" cy="2984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7582" name="Rectangle 14">
            <a:extLst>
              <a:ext uri="{FF2B5EF4-FFF2-40B4-BE49-F238E27FC236}">
                <a16:creationId xmlns:a16="http://schemas.microsoft.com/office/drawing/2014/main" id="{BE71F8CB-FE61-49EA-88B1-1C92BD790BDB}"/>
              </a:ext>
            </a:extLst>
          </p:cNvPr>
          <p:cNvSpPr>
            <a:spLocks noChangeArrowheads="1"/>
          </p:cNvSpPr>
          <p:nvPr/>
        </p:nvSpPr>
        <p:spPr bwMode="auto">
          <a:xfrm>
            <a:off x="6411913" y="3694113"/>
            <a:ext cx="1201737" cy="298450"/>
          </a:xfrm>
          <a:prstGeom prst="rect">
            <a:avLst/>
          </a:prstGeom>
          <a:noFill/>
          <a:ln w="1587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7583" name="Rectangle 15">
            <a:extLst>
              <a:ext uri="{FF2B5EF4-FFF2-40B4-BE49-F238E27FC236}">
                <a16:creationId xmlns:a16="http://schemas.microsoft.com/office/drawing/2014/main" id="{118E2A4E-9A88-45DB-AFF1-69B8747552DC}"/>
              </a:ext>
            </a:extLst>
          </p:cNvPr>
          <p:cNvSpPr>
            <a:spLocks noChangeArrowheads="1"/>
          </p:cNvSpPr>
          <p:nvPr/>
        </p:nvSpPr>
        <p:spPr bwMode="auto">
          <a:xfrm>
            <a:off x="6411913" y="3190875"/>
            <a:ext cx="1201737" cy="5032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7584" name="Rectangle 16">
            <a:extLst>
              <a:ext uri="{FF2B5EF4-FFF2-40B4-BE49-F238E27FC236}">
                <a16:creationId xmlns:a16="http://schemas.microsoft.com/office/drawing/2014/main" id="{9CC1FBC3-F05D-49F7-8B1D-7B984EED44D5}"/>
              </a:ext>
            </a:extLst>
          </p:cNvPr>
          <p:cNvSpPr>
            <a:spLocks noChangeArrowheads="1"/>
          </p:cNvSpPr>
          <p:nvPr/>
        </p:nvSpPr>
        <p:spPr bwMode="auto">
          <a:xfrm>
            <a:off x="6411913" y="3190875"/>
            <a:ext cx="1201737" cy="503238"/>
          </a:xfrm>
          <a:prstGeom prst="rect">
            <a:avLst/>
          </a:prstGeom>
          <a:noFill/>
          <a:ln w="1587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7585" name="Rectangle 17">
            <a:extLst>
              <a:ext uri="{FF2B5EF4-FFF2-40B4-BE49-F238E27FC236}">
                <a16:creationId xmlns:a16="http://schemas.microsoft.com/office/drawing/2014/main" id="{5D66FF29-3D40-41F0-9F0A-E7D6AFA90546}"/>
              </a:ext>
            </a:extLst>
          </p:cNvPr>
          <p:cNvSpPr>
            <a:spLocks noChangeArrowheads="1"/>
          </p:cNvSpPr>
          <p:nvPr/>
        </p:nvSpPr>
        <p:spPr bwMode="auto">
          <a:xfrm>
            <a:off x="6548438" y="3216275"/>
            <a:ext cx="9953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s-MX" sz="1500" i="1">
                <a:solidFill>
                  <a:srgbClr val="000000"/>
                </a:solidFill>
                <a:effectLst/>
              </a:rPr>
              <a:t>Transporte</a:t>
            </a:r>
            <a:endParaRPr lang="en-US" altLang="es-MX">
              <a:effectLst>
                <a:outerShdw blurRad="38100" dist="38100" dir="2700000" algn="tl">
                  <a:srgbClr val="000000"/>
                </a:outerShdw>
              </a:effectLst>
            </a:endParaRPr>
          </a:p>
        </p:txBody>
      </p:sp>
      <p:sp>
        <p:nvSpPr>
          <p:cNvPr id="877586" name="Rectangle 18">
            <a:extLst>
              <a:ext uri="{FF2B5EF4-FFF2-40B4-BE49-F238E27FC236}">
                <a16:creationId xmlns:a16="http://schemas.microsoft.com/office/drawing/2014/main" id="{46CD41AD-15F1-435E-A825-B2B3935D9017}"/>
              </a:ext>
            </a:extLst>
          </p:cNvPr>
          <p:cNvSpPr>
            <a:spLocks noChangeArrowheads="1"/>
          </p:cNvSpPr>
          <p:nvPr/>
        </p:nvSpPr>
        <p:spPr bwMode="auto">
          <a:xfrm>
            <a:off x="6545263" y="3436938"/>
            <a:ext cx="9969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s-MX" sz="1500" i="1">
                <a:solidFill>
                  <a:srgbClr val="000000"/>
                </a:solidFill>
                <a:effectLst/>
              </a:rPr>
              <a:t>{ abstract }</a:t>
            </a:r>
            <a:endParaRPr lang="en-US" altLang="es-MX">
              <a:effectLst>
                <a:outerShdw blurRad="38100" dist="38100" dir="2700000" algn="tl">
                  <a:srgbClr val="000000"/>
                </a:outerShdw>
              </a:effectLst>
            </a:endParaRPr>
          </a:p>
        </p:txBody>
      </p:sp>
      <p:sp>
        <p:nvSpPr>
          <p:cNvPr id="877587" name="Rectangle 19">
            <a:extLst>
              <a:ext uri="{FF2B5EF4-FFF2-40B4-BE49-F238E27FC236}">
                <a16:creationId xmlns:a16="http://schemas.microsoft.com/office/drawing/2014/main" id="{E387F12F-035C-42FD-A384-C6D66F4D9E03}"/>
              </a:ext>
            </a:extLst>
          </p:cNvPr>
          <p:cNvSpPr>
            <a:spLocks noChangeArrowheads="1"/>
          </p:cNvSpPr>
          <p:nvPr/>
        </p:nvSpPr>
        <p:spPr bwMode="auto">
          <a:xfrm>
            <a:off x="5318125" y="5570538"/>
            <a:ext cx="1387475" cy="2984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7588" name="Rectangle 20">
            <a:extLst>
              <a:ext uri="{FF2B5EF4-FFF2-40B4-BE49-F238E27FC236}">
                <a16:creationId xmlns:a16="http://schemas.microsoft.com/office/drawing/2014/main" id="{FAA4BCE9-8B5A-477D-B037-0F4449CD8906}"/>
              </a:ext>
            </a:extLst>
          </p:cNvPr>
          <p:cNvSpPr>
            <a:spLocks noChangeArrowheads="1"/>
          </p:cNvSpPr>
          <p:nvPr/>
        </p:nvSpPr>
        <p:spPr bwMode="auto">
          <a:xfrm>
            <a:off x="5318125" y="5570538"/>
            <a:ext cx="1387475" cy="298450"/>
          </a:xfrm>
          <a:prstGeom prst="rect">
            <a:avLst/>
          </a:prstGeom>
          <a:noFill/>
          <a:ln w="1587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7589" name="Rectangle 21">
            <a:extLst>
              <a:ext uri="{FF2B5EF4-FFF2-40B4-BE49-F238E27FC236}">
                <a16:creationId xmlns:a16="http://schemas.microsoft.com/office/drawing/2014/main" id="{D56A584D-9E2B-4EA5-8ADA-C4032A431E90}"/>
              </a:ext>
            </a:extLst>
          </p:cNvPr>
          <p:cNvSpPr>
            <a:spLocks noChangeArrowheads="1"/>
          </p:cNvSpPr>
          <p:nvPr/>
        </p:nvSpPr>
        <p:spPr bwMode="auto">
          <a:xfrm>
            <a:off x="5318125" y="5272088"/>
            <a:ext cx="1387475" cy="2984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7590" name="Rectangle 22">
            <a:extLst>
              <a:ext uri="{FF2B5EF4-FFF2-40B4-BE49-F238E27FC236}">
                <a16:creationId xmlns:a16="http://schemas.microsoft.com/office/drawing/2014/main" id="{1A73AB67-F609-4352-BF3E-20B1669156B6}"/>
              </a:ext>
            </a:extLst>
          </p:cNvPr>
          <p:cNvSpPr>
            <a:spLocks noChangeArrowheads="1"/>
          </p:cNvSpPr>
          <p:nvPr/>
        </p:nvSpPr>
        <p:spPr bwMode="auto">
          <a:xfrm>
            <a:off x="5318125" y="5272088"/>
            <a:ext cx="1387475" cy="298450"/>
          </a:xfrm>
          <a:prstGeom prst="rect">
            <a:avLst/>
          </a:prstGeom>
          <a:noFill/>
          <a:ln w="1587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7591" name="Rectangle 23">
            <a:extLst>
              <a:ext uri="{FF2B5EF4-FFF2-40B4-BE49-F238E27FC236}">
                <a16:creationId xmlns:a16="http://schemas.microsoft.com/office/drawing/2014/main" id="{A080D2D5-F19E-4D8E-AC2D-AEB518B77C68}"/>
              </a:ext>
            </a:extLst>
          </p:cNvPr>
          <p:cNvSpPr>
            <a:spLocks noChangeArrowheads="1"/>
          </p:cNvSpPr>
          <p:nvPr/>
        </p:nvSpPr>
        <p:spPr bwMode="auto">
          <a:xfrm>
            <a:off x="5318125" y="4768850"/>
            <a:ext cx="1387475" cy="5032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7592" name="Rectangle 24">
            <a:extLst>
              <a:ext uri="{FF2B5EF4-FFF2-40B4-BE49-F238E27FC236}">
                <a16:creationId xmlns:a16="http://schemas.microsoft.com/office/drawing/2014/main" id="{290210EF-A619-461F-9743-B31710C51C73}"/>
              </a:ext>
            </a:extLst>
          </p:cNvPr>
          <p:cNvSpPr>
            <a:spLocks noChangeArrowheads="1"/>
          </p:cNvSpPr>
          <p:nvPr/>
        </p:nvSpPr>
        <p:spPr bwMode="auto">
          <a:xfrm>
            <a:off x="5318125" y="4768850"/>
            <a:ext cx="1387475" cy="503238"/>
          </a:xfrm>
          <a:prstGeom prst="rect">
            <a:avLst/>
          </a:prstGeom>
          <a:noFill/>
          <a:ln w="1587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7593" name="Rectangle 25">
            <a:extLst>
              <a:ext uri="{FF2B5EF4-FFF2-40B4-BE49-F238E27FC236}">
                <a16:creationId xmlns:a16="http://schemas.microsoft.com/office/drawing/2014/main" id="{A5E40D5F-5B8C-4DEB-B9E1-57DC1CD548B7}"/>
              </a:ext>
            </a:extLst>
          </p:cNvPr>
          <p:cNvSpPr>
            <a:spLocks noChangeArrowheads="1"/>
          </p:cNvSpPr>
          <p:nvPr/>
        </p:nvSpPr>
        <p:spPr bwMode="auto">
          <a:xfrm>
            <a:off x="5791200" y="4800600"/>
            <a:ext cx="381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s-MX" sz="1500">
                <a:solidFill>
                  <a:srgbClr val="000000"/>
                </a:solidFill>
                <a:effectLst/>
              </a:rPr>
              <a:t>Taxi</a:t>
            </a:r>
            <a:endParaRPr lang="en-US" altLang="es-MX">
              <a:effectLst>
                <a:outerShdw blurRad="38100" dist="38100" dir="2700000" algn="tl">
                  <a:srgbClr val="000000"/>
                </a:outerShdw>
              </a:effectLst>
            </a:endParaRPr>
          </a:p>
        </p:txBody>
      </p:sp>
      <p:sp>
        <p:nvSpPr>
          <p:cNvPr id="877594" name="Rectangle 26">
            <a:extLst>
              <a:ext uri="{FF2B5EF4-FFF2-40B4-BE49-F238E27FC236}">
                <a16:creationId xmlns:a16="http://schemas.microsoft.com/office/drawing/2014/main" id="{1B58D7F5-43E5-4BE4-B991-B1B1F0DC7296}"/>
              </a:ext>
            </a:extLst>
          </p:cNvPr>
          <p:cNvSpPr>
            <a:spLocks noChangeArrowheads="1"/>
          </p:cNvSpPr>
          <p:nvPr/>
        </p:nvSpPr>
        <p:spPr bwMode="auto">
          <a:xfrm>
            <a:off x="5426075" y="5011738"/>
            <a:ext cx="127158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s-MX" sz="1500">
                <a:solidFill>
                  <a:srgbClr val="000000"/>
                </a:solidFill>
                <a:effectLst/>
              </a:rPr>
              <a:t>&lt;&lt;Concrete&gt;&gt;</a:t>
            </a:r>
            <a:endParaRPr lang="en-US" altLang="es-MX">
              <a:effectLst>
                <a:outerShdw blurRad="38100" dist="38100" dir="2700000" algn="tl">
                  <a:srgbClr val="000000"/>
                </a:outerShdw>
              </a:effectLst>
            </a:endParaRPr>
          </a:p>
        </p:txBody>
      </p:sp>
      <p:sp>
        <p:nvSpPr>
          <p:cNvPr id="877595" name="Rectangle 27">
            <a:extLst>
              <a:ext uri="{FF2B5EF4-FFF2-40B4-BE49-F238E27FC236}">
                <a16:creationId xmlns:a16="http://schemas.microsoft.com/office/drawing/2014/main" id="{C0B301C2-96F1-47C5-B01C-50B727FAF8A0}"/>
              </a:ext>
            </a:extLst>
          </p:cNvPr>
          <p:cNvSpPr>
            <a:spLocks noChangeArrowheads="1"/>
          </p:cNvSpPr>
          <p:nvPr/>
        </p:nvSpPr>
        <p:spPr bwMode="auto">
          <a:xfrm>
            <a:off x="7453313" y="5570538"/>
            <a:ext cx="1319212" cy="2984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7596" name="Rectangle 28">
            <a:extLst>
              <a:ext uri="{FF2B5EF4-FFF2-40B4-BE49-F238E27FC236}">
                <a16:creationId xmlns:a16="http://schemas.microsoft.com/office/drawing/2014/main" id="{508FF312-8E47-42F7-B518-F14EF3CC30CB}"/>
              </a:ext>
            </a:extLst>
          </p:cNvPr>
          <p:cNvSpPr>
            <a:spLocks noChangeArrowheads="1"/>
          </p:cNvSpPr>
          <p:nvPr/>
        </p:nvSpPr>
        <p:spPr bwMode="auto">
          <a:xfrm>
            <a:off x="7453313" y="5570538"/>
            <a:ext cx="1319212" cy="298450"/>
          </a:xfrm>
          <a:prstGeom prst="rect">
            <a:avLst/>
          </a:prstGeom>
          <a:noFill/>
          <a:ln w="1587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7597" name="Rectangle 29">
            <a:extLst>
              <a:ext uri="{FF2B5EF4-FFF2-40B4-BE49-F238E27FC236}">
                <a16:creationId xmlns:a16="http://schemas.microsoft.com/office/drawing/2014/main" id="{A00BDAEA-456A-4CE7-A6B2-8B9BD12102C9}"/>
              </a:ext>
            </a:extLst>
          </p:cNvPr>
          <p:cNvSpPr>
            <a:spLocks noChangeArrowheads="1"/>
          </p:cNvSpPr>
          <p:nvPr/>
        </p:nvSpPr>
        <p:spPr bwMode="auto">
          <a:xfrm>
            <a:off x="7453313" y="5272088"/>
            <a:ext cx="1319212" cy="2984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7598" name="Rectangle 30">
            <a:extLst>
              <a:ext uri="{FF2B5EF4-FFF2-40B4-BE49-F238E27FC236}">
                <a16:creationId xmlns:a16="http://schemas.microsoft.com/office/drawing/2014/main" id="{0890515F-D697-4D90-B487-709593723AF8}"/>
              </a:ext>
            </a:extLst>
          </p:cNvPr>
          <p:cNvSpPr>
            <a:spLocks noChangeArrowheads="1"/>
          </p:cNvSpPr>
          <p:nvPr/>
        </p:nvSpPr>
        <p:spPr bwMode="auto">
          <a:xfrm>
            <a:off x="7453313" y="5272088"/>
            <a:ext cx="1319212" cy="298450"/>
          </a:xfrm>
          <a:prstGeom prst="rect">
            <a:avLst/>
          </a:prstGeom>
          <a:noFill/>
          <a:ln w="1587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7599" name="Rectangle 31">
            <a:extLst>
              <a:ext uri="{FF2B5EF4-FFF2-40B4-BE49-F238E27FC236}">
                <a16:creationId xmlns:a16="http://schemas.microsoft.com/office/drawing/2014/main" id="{04A83FA4-274F-4BF9-A2B8-89565E5A9FCF}"/>
              </a:ext>
            </a:extLst>
          </p:cNvPr>
          <p:cNvSpPr>
            <a:spLocks noChangeArrowheads="1"/>
          </p:cNvSpPr>
          <p:nvPr/>
        </p:nvSpPr>
        <p:spPr bwMode="auto">
          <a:xfrm>
            <a:off x="7453313" y="4768850"/>
            <a:ext cx="1319212" cy="5032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7600" name="Rectangle 32">
            <a:extLst>
              <a:ext uri="{FF2B5EF4-FFF2-40B4-BE49-F238E27FC236}">
                <a16:creationId xmlns:a16="http://schemas.microsoft.com/office/drawing/2014/main" id="{10333853-9140-4463-969F-7334FAB8FC7E}"/>
              </a:ext>
            </a:extLst>
          </p:cNvPr>
          <p:cNvSpPr>
            <a:spLocks noChangeArrowheads="1"/>
          </p:cNvSpPr>
          <p:nvPr/>
        </p:nvSpPr>
        <p:spPr bwMode="auto">
          <a:xfrm>
            <a:off x="7453313" y="4768850"/>
            <a:ext cx="1319212" cy="503238"/>
          </a:xfrm>
          <a:prstGeom prst="rect">
            <a:avLst/>
          </a:prstGeom>
          <a:noFill/>
          <a:ln w="1587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7601" name="Rectangle 33">
            <a:extLst>
              <a:ext uri="{FF2B5EF4-FFF2-40B4-BE49-F238E27FC236}">
                <a16:creationId xmlns:a16="http://schemas.microsoft.com/office/drawing/2014/main" id="{03FE3265-873E-4820-B80D-69E2C73B3E72}"/>
              </a:ext>
            </a:extLst>
          </p:cNvPr>
          <p:cNvSpPr>
            <a:spLocks noChangeArrowheads="1"/>
          </p:cNvSpPr>
          <p:nvPr/>
        </p:nvSpPr>
        <p:spPr bwMode="auto">
          <a:xfrm>
            <a:off x="7696200" y="4791075"/>
            <a:ext cx="8572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s-MX" sz="1500">
                <a:solidFill>
                  <a:srgbClr val="000000"/>
                </a:solidFill>
                <a:effectLst/>
              </a:rPr>
              <a:t>Colectivo</a:t>
            </a:r>
            <a:endParaRPr lang="en-US" altLang="es-MX">
              <a:effectLst>
                <a:outerShdw blurRad="38100" dist="38100" dir="2700000" algn="tl">
                  <a:srgbClr val="000000"/>
                </a:outerShdw>
              </a:effectLst>
            </a:endParaRPr>
          </a:p>
        </p:txBody>
      </p:sp>
      <p:sp>
        <p:nvSpPr>
          <p:cNvPr id="877602" name="Rectangle 34">
            <a:extLst>
              <a:ext uri="{FF2B5EF4-FFF2-40B4-BE49-F238E27FC236}">
                <a16:creationId xmlns:a16="http://schemas.microsoft.com/office/drawing/2014/main" id="{52D66C72-621A-4F04-9393-D5C8EA5426FA}"/>
              </a:ext>
            </a:extLst>
          </p:cNvPr>
          <p:cNvSpPr>
            <a:spLocks noChangeArrowheads="1"/>
          </p:cNvSpPr>
          <p:nvPr/>
        </p:nvSpPr>
        <p:spPr bwMode="auto">
          <a:xfrm>
            <a:off x="7521575" y="5011738"/>
            <a:ext cx="127158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s-MX" sz="1500">
                <a:solidFill>
                  <a:srgbClr val="000000"/>
                </a:solidFill>
                <a:effectLst/>
              </a:rPr>
              <a:t>&lt;&lt;Concrete&gt;&gt;</a:t>
            </a:r>
            <a:endParaRPr lang="en-US" altLang="es-MX">
              <a:effectLst>
                <a:outerShdw blurRad="38100" dist="38100" dir="2700000" algn="tl">
                  <a:srgbClr val="000000"/>
                </a:outerShdw>
              </a:effectLst>
            </a:endParaRPr>
          </a:p>
        </p:txBody>
      </p:sp>
      <p:sp>
        <p:nvSpPr>
          <p:cNvPr id="877603" name="Freeform 35">
            <a:extLst>
              <a:ext uri="{FF2B5EF4-FFF2-40B4-BE49-F238E27FC236}">
                <a16:creationId xmlns:a16="http://schemas.microsoft.com/office/drawing/2014/main" id="{089AD760-C42A-4051-A3EC-57E4A8287BD2}"/>
              </a:ext>
            </a:extLst>
          </p:cNvPr>
          <p:cNvSpPr>
            <a:spLocks noEditPoints="1"/>
          </p:cNvSpPr>
          <p:nvPr/>
        </p:nvSpPr>
        <p:spPr bwMode="auto">
          <a:xfrm>
            <a:off x="5656263" y="2181225"/>
            <a:ext cx="758825" cy="2595563"/>
          </a:xfrm>
          <a:custGeom>
            <a:avLst/>
            <a:gdLst>
              <a:gd name="T0" fmla="*/ 0 w 770"/>
              <a:gd name="T1" fmla="*/ 2519 h 2639"/>
              <a:gd name="T2" fmla="*/ 16 w 770"/>
              <a:gd name="T3" fmla="*/ 2519 h 2639"/>
              <a:gd name="T4" fmla="*/ 8 w 770"/>
              <a:gd name="T5" fmla="*/ 2639 h 2639"/>
              <a:gd name="T6" fmla="*/ 0 w 770"/>
              <a:gd name="T7" fmla="*/ 2439 h 2639"/>
              <a:gd name="T8" fmla="*/ 8 w 770"/>
              <a:gd name="T9" fmla="*/ 2319 h 2639"/>
              <a:gd name="T10" fmla="*/ 16 w 770"/>
              <a:gd name="T11" fmla="*/ 2439 h 2639"/>
              <a:gd name="T12" fmla="*/ 0 w 770"/>
              <a:gd name="T13" fmla="*/ 2439 h 2639"/>
              <a:gd name="T14" fmla="*/ 0 w 770"/>
              <a:gd name="T15" fmla="*/ 2135 h 2639"/>
              <a:gd name="T16" fmla="*/ 16 w 770"/>
              <a:gd name="T17" fmla="*/ 2135 h 2639"/>
              <a:gd name="T18" fmla="*/ 8 w 770"/>
              <a:gd name="T19" fmla="*/ 2255 h 2639"/>
              <a:gd name="T20" fmla="*/ 0 w 770"/>
              <a:gd name="T21" fmla="*/ 2055 h 2639"/>
              <a:gd name="T22" fmla="*/ 8 w 770"/>
              <a:gd name="T23" fmla="*/ 1935 h 2639"/>
              <a:gd name="T24" fmla="*/ 16 w 770"/>
              <a:gd name="T25" fmla="*/ 2055 h 2639"/>
              <a:gd name="T26" fmla="*/ 0 w 770"/>
              <a:gd name="T27" fmla="*/ 2055 h 2639"/>
              <a:gd name="T28" fmla="*/ 0 w 770"/>
              <a:gd name="T29" fmla="*/ 1751 h 2639"/>
              <a:gd name="T30" fmla="*/ 16 w 770"/>
              <a:gd name="T31" fmla="*/ 1751 h 2639"/>
              <a:gd name="T32" fmla="*/ 8 w 770"/>
              <a:gd name="T33" fmla="*/ 1871 h 2639"/>
              <a:gd name="T34" fmla="*/ 0 w 770"/>
              <a:gd name="T35" fmla="*/ 1671 h 2639"/>
              <a:gd name="T36" fmla="*/ 8 w 770"/>
              <a:gd name="T37" fmla="*/ 1551 h 2639"/>
              <a:gd name="T38" fmla="*/ 16 w 770"/>
              <a:gd name="T39" fmla="*/ 1671 h 2639"/>
              <a:gd name="T40" fmla="*/ 0 w 770"/>
              <a:gd name="T41" fmla="*/ 1671 h 2639"/>
              <a:gd name="T42" fmla="*/ 0 w 770"/>
              <a:gd name="T43" fmla="*/ 1367 h 2639"/>
              <a:gd name="T44" fmla="*/ 16 w 770"/>
              <a:gd name="T45" fmla="*/ 1367 h 2639"/>
              <a:gd name="T46" fmla="*/ 8 w 770"/>
              <a:gd name="T47" fmla="*/ 1487 h 2639"/>
              <a:gd name="T48" fmla="*/ 0 w 770"/>
              <a:gd name="T49" fmla="*/ 1287 h 2639"/>
              <a:gd name="T50" fmla="*/ 8 w 770"/>
              <a:gd name="T51" fmla="*/ 1167 h 2639"/>
              <a:gd name="T52" fmla="*/ 16 w 770"/>
              <a:gd name="T53" fmla="*/ 1287 h 2639"/>
              <a:gd name="T54" fmla="*/ 0 w 770"/>
              <a:gd name="T55" fmla="*/ 1287 h 2639"/>
              <a:gd name="T56" fmla="*/ 0 w 770"/>
              <a:gd name="T57" fmla="*/ 983 h 2639"/>
              <a:gd name="T58" fmla="*/ 16 w 770"/>
              <a:gd name="T59" fmla="*/ 983 h 2639"/>
              <a:gd name="T60" fmla="*/ 8 w 770"/>
              <a:gd name="T61" fmla="*/ 1103 h 2639"/>
              <a:gd name="T62" fmla="*/ 0 w 770"/>
              <a:gd name="T63" fmla="*/ 903 h 2639"/>
              <a:gd name="T64" fmla="*/ 8 w 770"/>
              <a:gd name="T65" fmla="*/ 783 h 2639"/>
              <a:gd name="T66" fmla="*/ 16 w 770"/>
              <a:gd name="T67" fmla="*/ 903 h 2639"/>
              <a:gd name="T68" fmla="*/ 0 w 770"/>
              <a:gd name="T69" fmla="*/ 903 h 2639"/>
              <a:gd name="T70" fmla="*/ 0 w 770"/>
              <a:gd name="T71" fmla="*/ 599 h 2639"/>
              <a:gd name="T72" fmla="*/ 16 w 770"/>
              <a:gd name="T73" fmla="*/ 599 h 2639"/>
              <a:gd name="T74" fmla="*/ 8 w 770"/>
              <a:gd name="T75" fmla="*/ 719 h 2639"/>
              <a:gd name="T76" fmla="*/ 0 w 770"/>
              <a:gd name="T77" fmla="*/ 519 h 2639"/>
              <a:gd name="T78" fmla="*/ 8 w 770"/>
              <a:gd name="T79" fmla="*/ 399 h 2639"/>
              <a:gd name="T80" fmla="*/ 16 w 770"/>
              <a:gd name="T81" fmla="*/ 519 h 2639"/>
              <a:gd name="T82" fmla="*/ 0 w 770"/>
              <a:gd name="T83" fmla="*/ 519 h 2639"/>
              <a:gd name="T84" fmla="*/ 0 w 770"/>
              <a:gd name="T85" fmla="*/ 215 h 2639"/>
              <a:gd name="T86" fmla="*/ 16 w 770"/>
              <a:gd name="T87" fmla="*/ 215 h 2639"/>
              <a:gd name="T88" fmla="*/ 8 w 770"/>
              <a:gd name="T89" fmla="*/ 335 h 2639"/>
              <a:gd name="T90" fmla="*/ 0 w 770"/>
              <a:gd name="T91" fmla="*/ 135 h 2639"/>
              <a:gd name="T92" fmla="*/ 8 w 770"/>
              <a:gd name="T93" fmla="*/ 15 h 2639"/>
              <a:gd name="T94" fmla="*/ 16 w 770"/>
              <a:gd name="T95" fmla="*/ 135 h 2639"/>
              <a:gd name="T96" fmla="*/ 0 w 770"/>
              <a:gd name="T97" fmla="*/ 135 h 2639"/>
              <a:gd name="T98" fmla="*/ 186 w 770"/>
              <a:gd name="T99" fmla="*/ 0 h 2639"/>
              <a:gd name="T100" fmla="*/ 186 w 770"/>
              <a:gd name="T101" fmla="*/ 16 h 2639"/>
              <a:gd name="T102" fmla="*/ 66 w 770"/>
              <a:gd name="T103" fmla="*/ 8 h 2639"/>
              <a:gd name="T104" fmla="*/ 266 w 770"/>
              <a:gd name="T105" fmla="*/ 0 h 2639"/>
              <a:gd name="T106" fmla="*/ 386 w 770"/>
              <a:gd name="T107" fmla="*/ 8 h 2639"/>
              <a:gd name="T108" fmla="*/ 266 w 770"/>
              <a:gd name="T109" fmla="*/ 16 h 2639"/>
              <a:gd name="T110" fmla="*/ 266 w 770"/>
              <a:gd name="T111" fmla="*/ 0 h 2639"/>
              <a:gd name="T112" fmla="*/ 570 w 770"/>
              <a:gd name="T113" fmla="*/ 0 h 2639"/>
              <a:gd name="T114" fmla="*/ 570 w 770"/>
              <a:gd name="T115" fmla="*/ 16 h 2639"/>
              <a:gd name="T116" fmla="*/ 450 w 770"/>
              <a:gd name="T117" fmla="*/ 8 h 2639"/>
              <a:gd name="T118" fmla="*/ 650 w 770"/>
              <a:gd name="T119" fmla="*/ 0 h 2639"/>
              <a:gd name="T120" fmla="*/ 770 w 770"/>
              <a:gd name="T121" fmla="*/ 8 h 2639"/>
              <a:gd name="T122" fmla="*/ 650 w 770"/>
              <a:gd name="T123" fmla="*/ 16 h 2639"/>
              <a:gd name="T124" fmla="*/ 650 w 770"/>
              <a:gd name="T125" fmla="*/ 0 h 2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0" h="2639">
                <a:moveTo>
                  <a:pt x="0" y="2631"/>
                </a:moveTo>
                <a:lnTo>
                  <a:pt x="0" y="2519"/>
                </a:lnTo>
                <a:cubicBezTo>
                  <a:pt x="0" y="2514"/>
                  <a:pt x="4" y="2511"/>
                  <a:pt x="8" y="2511"/>
                </a:cubicBezTo>
                <a:cubicBezTo>
                  <a:pt x="13" y="2511"/>
                  <a:pt x="16" y="2514"/>
                  <a:pt x="16" y="2519"/>
                </a:cubicBezTo>
                <a:lnTo>
                  <a:pt x="16" y="2631"/>
                </a:lnTo>
                <a:cubicBezTo>
                  <a:pt x="16" y="2635"/>
                  <a:pt x="13" y="2639"/>
                  <a:pt x="8" y="2639"/>
                </a:cubicBezTo>
                <a:cubicBezTo>
                  <a:pt x="4" y="2639"/>
                  <a:pt x="0" y="2635"/>
                  <a:pt x="0" y="2631"/>
                </a:cubicBezTo>
                <a:close/>
                <a:moveTo>
                  <a:pt x="0" y="2439"/>
                </a:moveTo>
                <a:lnTo>
                  <a:pt x="0" y="2327"/>
                </a:lnTo>
                <a:cubicBezTo>
                  <a:pt x="0" y="2322"/>
                  <a:pt x="4" y="2319"/>
                  <a:pt x="8" y="2319"/>
                </a:cubicBezTo>
                <a:cubicBezTo>
                  <a:pt x="13" y="2319"/>
                  <a:pt x="16" y="2322"/>
                  <a:pt x="16" y="2327"/>
                </a:cubicBezTo>
                <a:lnTo>
                  <a:pt x="16" y="2439"/>
                </a:lnTo>
                <a:cubicBezTo>
                  <a:pt x="16" y="2443"/>
                  <a:pt x="13" y="2447"/>
                  <a:pt x="8" y="2447"/>
                </a:cubicBezTo>
                <a:cubicBezTo>
                  <a:pt x="4" y="2447"/>
                  <a:pt x="0" y="2443"/>
                  <a:pt x="0" y="2439"/>
                </a:cubicBezTo>
                <a:close/>
                <a:moveTo>
                  <a:pt x="0" y="2247"/>
                </a:moveTo>
                <a:lnTo>
                  <a:pt x="0" y="2135"/>
                </a:lnTo>
                <a:cubicBezTo>
                  <a:pt x="0" y="2130"/>
                  <a:pt x="4" y="2127"/>
                  <a:pt x="8" y="2127"/>
                </a:cubicBezTo>
                <a:cubicBezTo>
                  <a:pt x="13" y="2127"/>
                  <a:pt x="16" y="2130"/>
                  <a:pt x="16" y="2135"/>
                </a:cubicBezTo>
                <a:lnTo>
                  <a:pt x="16" y="2247"/>
                </a:lnTo>
                <a:cubicBezTo>
                  <a:pt x="16" y="2251"/>
                  <a:pt x="13" y="2255"/>
                  <a:pt x="8" y="2255"/>
                </a:cubicBezTo>
                <a:cubicBezTo>
                  <a:pt x="4" y="2255"/>
                  <a:pt x="0" y="2251"/>
                  <a:pt x="0" y="2247"/>
                </a:cubicBezTo>
                <a:close/>
                <a:moveTo>
                  <a:pt x="0" y="2055"/>
                </a:moveTo>
                <a:lnTo>
                  <a:pt x="0" y="1943"/>
                </a:lnTo>
                <a:cubicBezTo>
                  <a:pt x="0" y="1938"/>
                  <a:pt x="4" y="1935"/>
                  <a:pt x="8" y="1935"/>
                </a:cubicBezTo>
                <a:cubicBezTo>
                  <a:pt x="13" y="1935"/>
                  <a:pt x="16" y="1938"/>
                  <a:pt x="16" y="1943"/>
                </a:cubicBezTo>
                <a:lnTo>
                  <a:pt x="16" y="2055"/>
                </a:lnTo>
                <a:cubicBezTo>
                  <a:pt x="16" y="2059"/>
                  <a:pt x="13" y="2063"/>
                  <a:pt x="8" y="2063"/>
                </a:cubicBezTo>
                <a:cubicBezTo>
                  <a:pt x="4" y="2063"/>
                  <a:pt x="0" y="2059"/>
                  <a:pt x="0" y="2055"/>
                </a:cubicBezTo>
                <a:close/>
                <a:moveTo>
                  <a:pt x="0" y="1863"/>
                </a:moveTo>
                <a:lnTo>
                  <a:pt x="0" y="1751"/>
                </a:lnTo>
                <a:cubicBezTo>
                  <a:pt x="0" y="1746"/>
                  <a:pt x="4" y="1743"/>
                  <a:pt x="8" y="1743"/>
                </a:cubicBezTo>
                <a:cubicBezTo>
                  <a:pt x="13" y="1743"/>
                  <a:pt x="16" y="1746"/>
                  <a:pt x="16" y="1751"/>
                </a:cubicBezTo>
                <a:lnTo>
                  <a:pt x="16" y="1863"/>
                </a:lnTo>
                <a:cubicBezTo>
                  <a:pt x="16" y="1867"/>
                  <a:pt x="13" y="1871"/>
                  <a:pt x="8" y="1871"/>
                </a:cubicBezTo>
                <a:cubicBezTo>
                  <a:pt x="4" y="1871"/>
                  <a:pt x="0" y="1867"/>
                  <a:pt x="0" y="1863"/>
                </a:cubicBezTo>
                <a:close/>
                <a:moveTo>
                  <a:pt x="0" y="1671"/>
                </a:moveTo>
                <a:lnTo>
                  <a:pt x="0" y="1559"/>
                </a:lnTo>
                <a:cubicBezTo>
                  <a:pt x="0" y="1554"/>
                  <a:pt x="4" y="1551"/>
                  <a:pt x="8" y="1551"/>
                </a:cubicBezTo>
                <a:cubicBezTo>
                  <a:pt x="13" y="1551"/>
                  <a:pt x="16" y="1554"/>
                  <a:pt x="16" y="1559"/>
                </a:cubicBezTo>
                <a:lnTo>
                  <a:pt x="16" y="1671"/>
                </a:lnTo>
                <a:cubicBezTo>
                  <a:pt x="16" y="1675"/>
                  <a:pt x="13" y="1679"/>
                  <a:pt x="8" y="1679"/>
                </a:cubicBezTo>
                <a:cubicBezTo>
                  <a:pt x="4" y="1679"/>
                  <a:pt x="0" y="1675"/>
                  <a:pt x="0" y="1671"/>
                </a:cubicBezTo>
                <a:close/>
                <a:moveTo>
                  <a:pt x="0" y="1479"/>
                </a:moveTo>
                <a:lnTo>
                  <a:pt x="0" y="1367"/>
                </a:lnTo>
                <a:cubicBezTo>
                  <a:pt x="0" y="1362"/>
                  <a:pt x="4" y="1359"/>
                  <a:pt x="8" y="1359"/>
                </a:cubicBezTo>
                <a:cubicBezTo>
                  <a:pt x="13" y="1359"/>
                  <a:pt x="16" y="1362"/>
                  <a:pt x="16" y="1367"/>
                </a:cubicBezTo>
                <a:lnTo>
                  <a:pt x="16" y="1479"/>
                </a:lnTo>
                <a:cubicBezTo>
                  <a:pt x="16" y="1483"/>
                  <a:pt x="13" y="1487"/>
                  <a:pt x="8" y="1487"/>
                </a:cubicBezTo>
                <a:cubicBezTo>
                  <a:pt x="4" y="1487"/>
                  <a:pt x="0" y="1483"/>
                  <a:pt x="0" y="1479"/>
                </a:cubicBezTo>
                <a:close/>
                <a:moveTo>
                  <a:pt x="0" y="1287"/>
                </a:moveTo>
                <a:lnTo>
                  <a:pt x="0" y="1175"/>
                </a:lnTo>
                <a:cubicBezTo>
                  <a:pt x="0" y="1170"/>
                  <a:pt x="4" y="1167"/>
                  <a:pt x="8" y="1167"/>
                </a:cubicBezTo>
                <a:cubicBezTo>
                  <a:pt x="13" y="1167"/>
                  <a:pt x="16" y="1170"/>
                  <a:pt x="16" y="1175"/>
                </a:cubicBezTo>
                <a:lnTo>
                  <a:pt x="16" y="1287"/>
                </a:lnTo>
                <a:cubicBezTo>
                  <a:pt x="16" y="1291"/>
                  <a:pt x="13" y="1295"/>
                  <a:pt x="8" y="1295"/>
                </a:cubicBezTo>
                <a:cubicBezTo>
                  <a:pt x="4" y="1295"/>
                  <a:pt x="0" y="1291"/>
                  <a:pt x="0" y="1287"/>
                </a:cubicBezTo>
                <a:close/>
                <a:moveTo>
                  <a:pt x="0" y="1095"/>
                </a:moveTo>
                <a:lnTo>
                  <a:pt x="0" y="983"/>
                </a:lnTo>
                <a:cubicBezTo>
                  <a:pt x="0" y="978"/>
                  <a:pt x="4" y="975"/>
                  <a:pt x="8" y="975"/>
                </a:cubicBezTo>
                <a:cubicBezTo>
                  <a:pt x="13" y="975"/>
                  <a:pt x="16" y="978"/>
                  <a:pt x="16" y="983"/>
                </a:cubicBezTo>
                <a:lnTo>
                  <a:pt x="16" y="1095"/>
                </a:lnTo>
                <a:cubicBezTo>
                  <a:pt x="16" y="1099"/>
                  <a:pt x="13" y="1103"/>
                  <a:pt x="8" y="1103"/>
                </a:cubicBezTo>
                <a:cubicBezTo>
                  <a:pt x="4" y="1103"/>
                  <a:pt x="0" y="1099"/>
                  <a:pt x="0" y="1095"/>
                </a:cubicBezTo>
                <a:close/>
                <a:moveTo>
                  <a:pt x="0" y="903"/>
                </a:moveTo>
                <a:lnTo>
                  <a:pt x="0" y="791"/>
                </a:lnTo>
                <a:cubicBezTo>
                  <a:pt x="0" y="786"/>
                  <a:pt x="4" y="783"/>
                  <a:pt x="8" y="783"/>
                </a:cubicBezTo>
                <a:cubicBezTo>
                  <a:pt x="13" y="783"/>
                  <a:pt x="16" y="786"/>
                  <a:pt x="16" y="791"/>
                </a:cubicBezTo>
                <a:lnTo>
                  <a:pt x="16" y="903"/>
                </a:lnTo>
                <a:cubicBezTo>
                  <a:pt x="16" y="907"/>
                  <a:pt x="13" y="911"/>
                  <a:pt x="8" y="911"/>
                </a:cubicBezTo>
                <a:cubicBezTo>
                  <a:pt x="4" y="911"/>
                  <a:pt x="0" y="907"/>
                  <a:pt x="0" y="903"/>
                </a:cubicBezTo>
                <a:close/>
                <a:moveTo>
                  <a:pt x="0" y="711"/>
                </a:moveTo>
                <a:lnTo>
                  <a:pt x="0" y="599"/>
                </a:lnTo>
                <a:cubicBezTo>
                  <a:pt x="0" y="594"/>
                  <a:pt x="4" y="591"/>
                  <a:pt x="8" y="591"/>
                </a:cubicBezTo>
                <a:cubicBezTo>
                  <a:pt x="13" y="591"/>
                  <a:pt x="16" y="594"/>
                  <a:pt x="16" y="599"/>
                </a:cubicBezTo>
                <a:lnTo>
                  <a:pt x="16" y="711"/>
                </a:lnTo>
                <a:cubicBezTo>
                  <a:pt x="16" y="715"/>
                  <a:pt x="13" y="719"/>
                  <a:pt x="8" y="719"/>
                </a:cubicBezTo>
                <a:cubicBezTo>
                  <a:pt x="4" y="719"/>
                  <a:pt x="0" y="715"/>
                  <a:pt x="0" y="711"/>
                </a:cubicBezTo>
                <a:close/>
                <a:moveTo>
                  <a:pt x="0" y="519"/>
                </a:moveTo>
                <a:lnTo>
                  <a:pt x="0" y="407"/>
                </a:lnTo>
                <a:cubicBezTo>
                  <a:pt x="0" y="402"/>
                  <a:pt x="4" y="399"/>
                  <a:pt x="8" y="399"/>
                </a:cubicBezTo>
                <a:cubicBezTo>
                  <a:pt x="13" y="399"/>
                  <a:pt x="16" y="402"/>
                  <a:pt x="16" y="407"/>
                </a:cubicBezTo>
                <a:lnTo>
                  <a:pt x="16" y="519"/>
                </a:lnTo>
                <a:cubicBezTo>
                  <a:pt x="16" y="523"/>
                  <a:pt x="13" y="527"/>
                  <a:pt x="8" y="527"/>
                </a:cubicBezTo>
                <a:cubicBezTo>
                  <a:pt x="4" y="527"/>
                  <a:pt x="0" y="523"/>
                  <a:pt x="0" y="519"/>
                </a:cubicBezTo>
                <a:close/>
                <a:moveTo>
                  <a:pt x="0" y="327"/>
                </a:moveTo>
                <a:lnTo>
                  <a:pt x="0" y="215"/>
                </a:lnTo>
                <a:cubicBezTo>
                  <a:pt x="0" y="210"/>
                  <a:pt x="4" y="207"/>
                  <a:pt x="8" y="207"/>
                </a:cubicBezTo>
                <a:cubicBezTo>
                  <a:pt x="13" y="207"/>
                  <a:pt x="16" y="210"/>
                  <a:pt x="16" y="215"/>
                </a:cubicBezTo>
                <a:lnTo>
                  <a:pt x="16" y="327"/>
                </a:lnTo>
                <a:cubicBezTo>
                  <a:pt x="16" y="331"/>
                  <a:pt x="13" y="335"/>
                  <a:pt x="8" y="335"/>
                </a:cubicBezTo>
                <a:cubicBezTo>
                  <a:pt x="4" y="335"/>
                  <a:pt x="0" y="331"/>
                  <a:pt x="0" y="327"/>
                </a:cubicBezTo>
                <a:close/>
                <a:moveTo>
                  <a:pt x="0" y="135"/>
                </a:moveTo>
                <a:lnTo>
                  <a:pt x="0" y="23"/>
                </a:lnTo>
                <a:cubicBezTo>
                  <a:pt x="0" y="18"/>
                  <a:pt x="4" y="15"/>
                  <a:pt x="8" y="15"/>
                </a:cubicBezTo>
                <a:cubicBezTo>
                  <a:pt x="13" y="15"/>
                  <a:pt x="16" y="18"/>
                  <a:pt x="16" y="23"/>
                </a:cubicBezTo>
                <a:lnTo>
                  <a:pt x="16" y="135"/>
                </a:lnTo>
                <a:cubicBezTo>
                  <a:pt x="16" y="139"/>
                  <a:pt x="13" y="143"/>
                  <a:pt x="8" y="143"/>
                </a:cubicBezTo>
                <a:cubicBezTo>
                  <a:pt x="4" y="143"/>
                  <a:pt x="0" y="139"/>
                  <a:pt x="0" y="135"/>
                </a:cubicBezTo>
                <a:close/>
                <a:moveTo>
                  <a:pt x="74" y="0"/>
                </a:moveTo>
                <a:lnTo>
                  <a:pt x="186" y="0"/>
                </a:lnTo>
                <a:cubicBezTo>
                  <a:pt x="190" y="0"/>
                  <a:pt x="194" y="4"/>
                  <a:pt x="194" y="8"/>
                </a:cubicBezTo>
                <a:cubicBezTo>
                  <a:pt x="194" y="13"/>
                  <a:pt x="190" y="16"/>
                  <a:pt x="186" y="16"/>
                </a:cubicBezTo>
                <a:lnTo>
                  <a:pt x="74" y="16"/>
                </a:lnTo>
                <a:cubicBezTo>
                  <a:pt x="69" y="16"/>
                  <a:pt x="66" y="13"/>
                  <a:pt x="66" y="8"/>
                </a:cubicBezTo>
                <a:cubicBezTo>
                  <a:pt x="66" y="4"/>
                  <a:pt x="69" y="0"/>
                  <a:pt x="74" y="0"/>
                </a:cubicBezTo>
                <a:close/>
                <a:moveTo>
                  <a:pt x="266" y="0"/>
                </a:moveTo>
                <a:lnTo>
                  <a:pt x="378" y="0"/>
                </a:lnTo>
                <a:cubicBezTo>
                  <a:pt x="382" y="0"/>
                  <a:pt x="386" y="4"/>
                  <a:pt x="386" y="8"/>
                </a:cubicBezTo>
                <a:cubicBezTo>
                  <a:pt x="386" y="13"/>
                  <a:pt x="382" y="16"/>
                  <a:pt x="378" y="16"/>
                </a:cubicBezTo>
                <a:lnTo>
                  <a:pt x="266" y="16"/>
                </a:lnTo>
                <a:cubicBezTo>
                  <a:pt x="261" y="16"/>
                  <a:pt x="258" y="13"/>
                  <a:pt x="258" y="8"/>
                </a:cubicBezTo>
                <a:cubicBezTo>
                  <a:pt x="258" y="4"/>
                  <a:pt x="261" y="0"/>
                  <a:pt x="266" y="0"/>
                </a:cubicBezTo>
                <a:close/>
                <a:moveTo>
                  <a:pt x="458" y="0"/>
                </a:moveTo>
                <a:lnTo>
                  <a:pt x="570" y="0"/>
                </a:lnTo>
                <a:cubicBezTo>
                  <a:pt x="574" y="0"/>
                  <a:pt x="578" y="4"/>
                  <a:pt x="578" y="8"/>
                </a:cubicBezTo>
                <a:cubicBezTo>
                  <a:pt x="578" y="13"/>
                  <a:pt x="574" y="16"/>
                  <a:pt x="570" y="16"/>
                </a:cubicBezTo>
                <a:lnTo>
                  <a:pt x="458" y="16"/>
                </a:lnTo>
                <a:cubicBezTo>
                  <a:pt x="453" y="16"/>
                  <a:pt x="450" y="13"/>
                  <a:pt x="450" y="8"/>
                </a:cubicBezTo>
                <a:cubicBezTo>
                  <a:pt x="450" y="4"/>
                  <a:pt x="453" y="0"/>
                  <a:pt x="458" y="0"/>
                </a:cubicBezTo>
                <a:close/>
                <a:moveTo>
                  <a:pt x="650" y="0"/>
                </a:moveTo>
                <a:lnTo>
                  <a:pt x="762" y="0"/>
                </a:lnTo>
                <a:cubicBezTo>
                  <a:pt x="766" y="0"/>
                  <a:pt x="770" y="4"/>
                  <a:pt x="770" y="8"/>
                </a:cubicBezTo>
                <a:cubicBezTo>
                  <a:pt x="770" y="13"/>
                  <a:pt x="766" y="16"/>
                  <a:pt x="762" y="16"/>
                </a:cubicBezTo>
                <a:lnTo>
                  <a:pt x="650" y="16"/>
                </a:lnTo>
                <a:cubicBezTo>
                  <a:pt x="645" y="16"/>
                  <a:pt x="642" y="13"/>
                  <a:pt x="642" y="8"/>
                </a:cubicBezTo>
                <a:cubicBezTo>
                  <a:pt x="642" y="4"/>
                  <a:pt x="645" y="0"/>
                  <a:pt x="650" y="0"/>
                </a:cubicBezTo>
                <a:close/>
              </a:path>
            </a:pathLst>
          </a:custGeom>
          <a:solidFill>
            <a:srgbClr val="000000"/>
          </a:solidFill>
          <a:ln w="15875" cap="flat">
            <a:solidFill>
              <a:srgbClr val="000000"/>
            </a:solidFill>
            <a:prstDash val="solid"/>
            <a:bevel/>
            <a:headEnd/>
            <a:tailEnd/>
          </a:ln>
        </p:spPr>
        <p:txBody>
          <a:bodyPr/>
          <a:lstStyle/>
          <a:p>
            <a:endParaRPr lang="es-MX"/>
          </a:p>
        </p:txBody>
      </p:sp>
      <p:sp>
        <p:nvSpPr>
          <p:cNvPr id="877604" name="Freeform 36">
            <a:extLst>
              <a:ext uri="{FF2B5EF4-FFF2-40B4-BE49-F238E27FC236}">
                <a16:creationId xmlns:a16="http://schemas.microsoft.com/office/drawing/2014/main" id="{E36AB5DA-83D4-416A-911F-D8D5102D5756}"/>
              </a:ext>
            </a:extLst>
          </p:cNvPr>
          <p:cNvSpPr>
            <a:spLocks/>
          </p:cNvSpPr>
          <p:nvPr/>
        </p:nvSpPr>
        <p:spPr bwMode="auto">
          <a:xfrm>
            <a:off x="6313488" y="2082800"/>
            <a:ext cx="98425" cy="211138"/>
          </a:xfrm>
          <a:custGeom>
            <a:avLst/>
            <a:gdLst>
              <a:gd name="T0" fmla="*/ 0 w 62"/>
              <a:gd name="T1" fmla="*/ 133 h 133"/>
              <a:gd name="T2" fmla="*/ 62 w 62"/>
              <a:gd name="T3" fmla="*/ 67 h 133"/>
              <a:gd name="T4" fmla="*/ 0 w 62"/>
              <a:gd name="T5" fmla="*/ 0 h 133"/>
            </a:gdLst>
            <a:ahLst/>
            <a:cxnLst>
              <a:cxn ang="0">
                <a:pos x="T0" y="T1"/>
              </a:cxn>
              <a:cxn ang="0">
                <a:pos x="T2" y="T3"/>
              </a:cxn>
              <a:cxn ang="0">
                <a:pos x="T4" y="T5"/>
              </a:cxn>
            </a:cxnLst>
            <a:rect l="0" t="0" r="r" b="b"/>
            <a:pathLst>
              <a:path w="62" h="133">
                <a:moveTo>
                  <a:pt x="0" y="133"/>
                </a:moveTo>
                <a:lnTo>
                  <a:pt x="62" y="67"/>
                </a:lnTo>
                <a:lnTo>
                  <a:pt x="0" y="0"/>
                </a:lnTo>
              </a:path>
            </a:pathLst>
          </a:cu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7605" name="Freeform 37">
            <a:extLst>
              <a:ext uri="{FF2B5EF4-FFF2-40B4-BE49-F238E27FC236}">
                <a16:creationId xmlns:a16="http://schemas.microsoft.com/office/drawing/2014/main" id="{6F8A2251-3F11-4E17-9069-CD0BDC15988A}"/>
              </a:ext>
            </a:extLst>
          </p:cNvPr>
          <p:cNvSpPr>
            <a:spLocks/>
          </p:cNvSpPr>
          <p:nvPr/>
        </p:nvSpPr>
        <p:spPr bwMode="auto">
          <a:xfrm>
            <a:off x="6011863" y="4503738"/>
            <a:ext cx="1000125" cy="265112"/>
          </a:xfrm>
          <a:custGeom>
            <a:avLst/>
            <a:gdLst>
              <a:gd name="T0" fmla="*/ 630 w 630"/>
              <a:gd name="T1" fmla="*/ 0 h 167"/>
              <a:gd name="T2" fmla="*/ 630 w 630"/>
              <a:gd name="T3" fmla="*/ 33 h 167"/>
              <a:gd name="T4" fmla="*/ 0 w 630"/>
              <a:gd name="T5" fmla="*/ 33 h 167"/>
              <a:gd name="T6" fmla="*/ 0 w 630"/>
              <a:gd name="T7" fmla="*/ 167 h 167"/>
            </a:gdLst>
            <a:ahLst/>
            <a:cxnLst>
              <a:cxn ang="0">
                <a:pos x="T0" y="T1"/>
              </a:cxn>
              <a:cxn ang="0">
                <a:pos x="T2" y="T3"/>
              </a:cxn>
              <a:cxn ang="0">
                <a:pos x="T4" y="T5"/>
              </a:cxn>
              <a:cxn ang="0">
                <a:pos x="T6" y="T7"/>
              </a:cxn>
            </a:cxnLst>
            <a:rect l="0" t="0" r="r" b="b"/>
            <a:pathLst>
              <a:path w="630" h="167">
                <a:moveTo>
                  <a:pt x="630" y="0"/>
                </a:moveTo>
                <a:lnTo>
                  <a:pt x="630" y="33"/>
                </a:lnTo>
                <a:lnTo>
                  <a:pt x="0" y="33"/>
                </a:lnTo>
                <a:lnTo>
                  <a:pt x="0" y="167"/>
                </a:lnTo>
              </a:path>
            </a:pathLst>
          </a:cu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7606" name="Freeform 38">
            <a:extLst>
              <a:ext uri="{FF2B5EF4-FFF2-40B4-BE49-F238E27FC236}">
                <a16:creationId xmlns:a16="http://schemas.microsoft.com/office/drawing/2014/main" id="{D693F70D-C33A-4B0C-92EC-B8C19CFC5177}"/>
              </a:ext>
            </a:extLst>
          </p:cNvPr>
          <p:cNvSpPr>
            <a:spLocks/>
          </p:cNvSpPr>
          <p:nvPr/>
        </p:nvSpPr>
        <p:spPr bwMode="auto">
          <a:xfrm>
            <a:off x="6888163" y="4291013"/>
            <a:ext cx="249237" cy="212725"/>
          </a:xfrm>
          <a:custGeom>
            <a:avLst/>
            <a:gdLst>
              <a:gd name="T0" fmla="*/ 0 w 157"/>
              <a:gd name="T1" fmla="*/ 134 h 134"/>
              <a:gd name="T2" fmla="*/ 157 w 157"/>
              <a:gd name="T3" fmla="*/ 134 h 134"/>
              <a:gd name="T4" fmla="*/ 78 w 157"/>
              <a:gd name="T5" fmla="*/ 0 h 134"/>
              <a:gd name="T6" fmla="*/ 0 w 157"/>
              <a:gd name="T7" fmla="*/ 134 h 134"/>
            </a:gdLst>
            <a:ahLst/>
            <a:cxnLst>
              <a:cxn ang="0">
                <a:pos x="T0" y="T1"/>
              </a:cxn>
              <a:cxn ang="0">
                <a:pos x="T2" y="T3"/>
              </a:cxn>
              <a:cxn ang="0">
                <a:pos x="T4" y="T5"/>
              </a:cxn>
              <a:cxn ang="0">
                <a:pos x="T6" y="T7"/>
              </a:cxn>
            </a:cxnLst>
            <a:rect l="0" t="0" r="r" b="b"/>
            <a:pathLst>
              <a:path w="157" h="134">
                <a:moveTo>
                  <a:pt x="0" y="134"/>
                </a:moveTo>
                <a:lnTo>
                  <a:pt x="157" y="134"/>
                </a:lnTo>
                <a:lnTo>
                  <a:pt x="78" y="0"/>
                </a:lnTo>
                <a:lnTo>
                  <a:pt x="0" y="1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877607" name="Freeform 39">
            <a:extLst>
              <a:ext uri="{FF2B5EF4-FFF2-40B4-BE49-F238E27FC236}">
                <a16:creationId xmlns:a16="http://schemas.microsoft.com/office/drawing/2014/main" id="{979F88A9-E06E-4EBF-9C73-61BDDC50ABFD}"/>
              </a:ext>
            </a:extLst>
          </p:cNvPr>
          <p:cNvSpPr>
            <a:spLocks/>
          </p:cNvSpPr>
          <p:nvPr/>
        </p:nvSpPr>
        <p:spPr bwMode="auto">
          <a:xfrm>
            <a:off x="6888163" y="4291013"/>
            <a:ext cx="249237" cy="212725"/>
          </a:xfrm>
          <a:custGeom>
            <a:avLst/>
            <a:gdLst>
              <a:gd name="T0" fmla="*/ 0 w 157"/>
              <a:gd name="T1" fmla="*/ 134 h 134"/>
              <a:gd name="T2" fmla="*/ 157 w 157"/>
              <a:gd name="T3" fmla="*/ 134 h 134"/>
              <a:gd name="T4" fmla="*/ 78 w 157"/>
              <a:gd name="T5" fmla="*/ 0 h 134"/>
              <a:gd name="T6" fmla="*/ 0 w 157"/>
              <a:gd name="T7" fmla="*/ 134 h 134"/>
            </a:gdLst>
            <a:ahLst/>
            <a:cxnLst>
              <a:cxn ang="0">
                <a:pos x="T0" y="T1"/>
              </a:cxn>
              <a:cxn ang="0">
                <a:pos x="T2" y="T3"/>
              </a:cxn>
              <a:cxn ang="0">
                <a:pos x="T4" y="T5"/>
              </a:cxn>
              <a:cxn ang="0">
                <a:pos x="T6" y="T7"/>
              </a:cxn>
            </a:cxnLst>
            <a:rect l="0" t="0" r="r" b="b"/>
            <a:pathLst>
              <a:path w="157" h="134">
                <a:moveTo>
                  <a:pt x="0" y="134"/>
                </a:moveTo>
                <a:lnTo>
                  <a:pt x="157" y="134"/>
                </a:lnTo>
                <a:lnTo>
                  <a:pt x="78" y="0"/>
                </a:lnTo>
                <a:lnTo>
                  <a:pt x="0" y="134"/>
                </a:lnTo>
                <a:close/>
              </a:path>
            </a:pathLst>
          </a:custGeom>
          <a:noFill/>
          <a:ln w="158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7608" name="Freeform 40">
            <a:extLst>
              <a:ext uri="{FF2B5EF4-FFF2-40B4-BE49-F238E27FC236}">
                <a16:creationId xmlns:a16="http://schemas.microsoft.com/office/drawing/2014/main" id="{F41A4E72-7F58-4E5F-AEE2-9F66645ED47B}"/>
              </a:ext>
            </a:extLst>
          </p:cNvPr>
          <p:cNvSpPr>
            <a:spLocks/>
          </p:cNvSpPr>
          <p:nvPr/>
        </p:nvSpPr>
        <p:spPr bwMode="auto">
          <a:xfrm>
            <a:off x="7011988" y="4503738"/>
            <a:ext cx="1100137" cy="265112"/>
          </a:xfrm>
          <a:custGeom>
            <a:avLst/>
            <a:gdLst>
              <a:gd name="T0" fmla="*/ 0 w 693"/>
              <a:gd name="T1" fmla="*/ 0 h 167"/>
              <a:gd name="T2" fmla="*/ 0 w 693"/>
              <a:gd name="T3" fmla="*/ 33 h 167"/>
              <a:gd name="T4" fmla="*/ 693 w 693"/>
              <a:gd name="T5" fmla="*/ 33 h 167"/>
              <a:gd name="T6" fmla="*/ 693 w 693"/>
              <a:gd name="T7" fmla="*/ 167 h 167"/>
            </a:gdLst>
            <a:ahLst/>
            <a:cxnLst>
              <a:cxn ang="0">
                <a:pos x="T0" y="T1"/>
              </a:cxn>
              <a:cxn ang="0">
                <a:pos x="T2" y="T3"/>
              </a:cxn>
              <a:cxn ang="0">
                <a:pos x="T4" y="T5"/>
              </a:cxn>
              <a:cxn ang="0">
                <a:pos x="T6" y="T7"/>
              </a:cxn>
            </a:cxnLst>
            <a:rect l="0" t="0" r="r" b="b"/>
            <a:pathLst>
              <a:path w="693" h="167">
                <a:moveTo>
                  <a:pt x="0" y="0"/>
                </a:moveTo>
                <a:lnTo>
                  <a:pt x="0" y="33"/>
                </a:lnTo>
                <a:lnTo>
                  <a:pt x="693" y="33"/>
                </a:lnTo>
                <a:lnTo>
                  <a:pt x="693" y="167"/>
                </a:lnTo>
              </a:path>
            </a:pathLst>
          </a:cu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7609" name="Freeform 41">
            <a:extLst>
              <a:ext uri="{FF2B5EF4-FFF2-40B4-BE49-F238E27FC236}">
                <a16:creationId xmlns:a16="http://schemas.microsoft.com/office/drawing/2014/main" id="{965BB1F6-121E-4A6E-A601-03F2FA16C98F}"/>
              </a:ext>
            </a:extLst>
          </p:cNvPr>
          <p:cNvSpPr>
            <a:spLocks/>
          </p:cNvSpPr>
          <p:nvPr/>
        </p:nvSpPr>
        <p:spPr bwMode="auto">
          <a:xfrm>
            <a:off x="6888163" y="4291013"/>
            <a:ext cx="249237" cy="212725"/>
          </a:xfrm>
          <a:custGeom>
            <a:avLst/>
            <a:gdLst>
              <a:gd name="T0" fmla="*/ 0 w 157"/>
              <a:gd name="T1" fmla="*/ 134 h 134"/>
              <a:gd name="T2" fmla="*/ 157 w 157"/>
              <a:gd name="T3" fmla="*/ 134 h 134"/>
              <a:gd name="T4" fmla="*/ 78 w 157"/>
              <a:gd name="T5" fmla="*/ 0 h 134"/>
              <a:gd name="T6" fmla="*/ 0 w 157"/>
              <a:gd name="T7" fmla="*/ 134 h 134"/>
            </a:gdLst>
            <a:ahLst/>
            <a:cxnLst>
              <a:cxn ang="0">
                <a:pos x="T0" y="T1"/>
              </a:cxn>
              <a:cxn ang="0">
                <a:pos x="T2" y="T3"/>
              </a:cxn>
              <a:cxn ang="0">
                <a:pos x="T4" y="T5"/>
              </a:cxn>
              <a:cxn ang="0">
                <a:pos x="T6" y="T7"/>
              </a:cxn>
            </a:cxnLst>
            <a:rect l="0" t="0" r="r" b="b"/>
            <a:pathLst>
              <a:path w="157" h="134">
                <a:moveTo>
                  <a:pt x="0" y="134"/>
                </a:moveTo>
                <a:lnTo>
                  <a:pt x="157" y="134"/>
                </a:lnTo>
                <a:lnTo>
                  <a:pt x="78" y="0"/>
                </a:lnTo>
                <a:lnTo>
                  <a:pt x="0" y="1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877610" name="Freeform 42">
            <a:extLst>
              <a:ext uri="{FF2B5EF4-FFF2-40B4-BE49-F238E27FC236}">
                <a16:creationId xmlns:a16="http://schemas.microsoft.com/office/drawing/2014/main" id="{E65D577D-29C4-40FB-A50D-897F3C6861F3}"/>
              </a:ext>
            </a:extLst>
          </p:cNvPr>
          <p:cNvSpPr>
            <a:spLocks/>
          </p:cNvSpPr>
          <p:nvPr/>
        </p:nvSpPr>
        <p:spPr bwMode="auto">
          <a:xfrm>
            <a:off x="6888163" y="4291013"/>
            <a:ext cx="249237" cy="212725"/>
          </a:xfrm>
          <a:custGeom>
            <a:avLst/>
            <a:gdLst>
              <a:gd name="T0" fmla="*/ 0 w 157"/>
              <a:gd name="T1" fmla="*/ 134 h 134"/>
              <a:gd name="T2" fmla="*/ 157 w 157"/>
              <a:gd name="T3" fmla="*/ 134 h 134"/>
              <a:gd name="T4" fmla="*/ 78 w 157"/>
              <a:gd name="T5" fmla="*/ 0 h 134"/>
              <a:gd name="T6" fmla="*/ 0 w 157"/>
              <a:gd name="T7" fmla="*/ 134 h 134"/>
            </a:gdLst>
            <a:ahLst/>
            <a:cxnLst>
              <a:cxn ang="0">
                <a:pos x="T0" y="T1"/>
              </a:cxn>
              <a:cxn ang="0">
                <a:pos x="T2" y="T3"/>
              </a:cxn>
              <a:cxn ang="0">
                <a:pos x="T4" y="T5"/>
              </a:cxn>
              <a:cxn ang="0">
                <a:pos x="T6" y="T7"/>
              </a:cxn>
            </a:cxnLst>
            <a:rect l="0" t="0" r="r" b="b"/>
            <a:pathLst>
              <a:path w="157" h="134">
                <a:moveTo>
                  <a:pt x="0" y="134"/>
                </a:moveTo>
                <a:lnTo>
                  <a:pt x="157" y="134"/>
                </a:lnTo>
                <a:lnTo>
                  <a:pt x="78" y="0"/>
                </a:lnTo>
                <a:lnTo>
                  <a:pt x="0" y="134"/>
                </a:lnTo>
                <a:close/>
              </a:path>
            </a:pathLst>
          </a:custGeom>
          <a:noFill/>
          <a:ln w="158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7611" name="Freeform 43">
            <a:extLst>
              <a:ext uri="{FF2B5EF4-FFF2-40B4-BE49-F238E27FC236}">
                <a16:creationId xmlns:a16="http://schemas.microsoft.com/office/drawing/2014/main" id="{EA474990-922E-400E-B40B-C6D499EC6E72}"/>
              </a:ext>
            </a:extLst>
          </p:cNvPr>
          <p:cNvSpPr>
            <a:spLocks noEditPoints="1"/>
          </p:cNvSpPr>
          <p:nvPr/>
        </p:nvSpPr>
        <p:spPr bwMode="auto">
          <a:xfrm>
            <a:off x="7605713" y="2181225"/>
            <a:ext cx="844550" cy="2595563"/>
          </a:xfrm>
          <a:custGeom>
            <a:avLst/>
            <a:gdLst>
              <a:gd name="T0" fmla="*/ 850 w 858"/>
              <a:gd name="T1" fmla="*/ 2511 h 2639"/>
              <a:gd name="T2" fmla="*/ 850 w 858"/>
              <a:gd name="T3" fmla="*/ 2639 h 2639"/>
              <a:gd name="T4" fmla="*/ 842 w 858"/>
              <a:gd name="T5" fmla="*/ 2327 h 2639"/>
              <a:gd name="T6" fmla="*/ 858 w 858"/>
              <a:gd name="T7" fmla="*/ 2439 h 2639"/>
              <a:gd name="T8" fmla="*/ 842 w 858"/>
              <a:gd name="T9" fmla="*/ 2247 h 2639"/>
              <a:gd name="T10" fmla="*/ 858 w 858"/>
              <a:gd name="T11" fmla="*/ 2135 h 2639"/>
              <a:gd name="T12" fmla="*/ 842 w 858"/>
              <a:gd name="T13" fmla="*/ 2247 h 2639"/>
              <a:gd name="T14" fmla="*/ 850 w 858"/>
              <a:gd name="T15" fmla="*/ 1935 h 2639"/>
              <a:gd name="T16" fmla="*/ 850 w 858"/>
              <a:gd name="T17" fmla="*/ 2063 h 2639"/>
              <a:gd name="T18" fmla="*/ 842 w 858"/>
              <a:gd name="T19" fmla="*/ 1751 h 2639"/>
              <a:gd name="T20" fmla="*/ 858 w 858"/>
              <a:gd name="T21" fmla="*/ 1863 h 2639"/>
              <a:gd name="T22" fmla="*/ 842 w 858"/>
              <a:gd name="T23" fmla="*/ 1671 h 2639"/>
              <a:gd name="T24" fmla="*/ 858 w 858"/>
              <a:gd name="T25" fmla="*/ 1559 h 2639"/>
              <a:gd name="T26" fmla="*/ 842 w 858"/>
              <a:gd name="T27" fmla="*/ 1671 h 2639"/>
              <a:gd name="T28" fmla="*/ 850 w 858"/>
              <a:gd name="T29" fmla="*/ 1359 h 2639"/>
              <a:gd name="T30" fmla="*/ 850 w 858"/>
              <a:gd name="T31" fmla="*/ 1487 h 2639"/>
              <a:gd name="T32" fmla="*/ 842 w 858"/>
              <a:gd name="T33" fmla="*/ 1175 h 2639"/>
              <a:gd name="T34" fmla="*/ 858 w 858"/>
              <a:gd name="T35" fmla="*/ 1287 h 2639"/>
              <a:gd name="T36" fmla="*/ 842 w 858"/>
              <a:gd name="T37" fmla="*/ 1095 h 2639"/>
              <a:gd name="T38" fmla="*/ 858 w 858"/>
              <a:gd name="T39" fmla="*/ 983 h 2639"/>
              <a:gd name="T40" fmla="*/ 842 w 858"/>
              <a:gd name="T41" fmla="*/ 1095 h 2639"/>
              <a:gd name="T42" fmla="*/ 850 w 858"/>
              <a:gd name="T43" fmla="*/ 783 h 2639"/>
              <a:gd name="T44" fmla="*/ 850 w 858"/>
              <a:gd name="T45" fmla="*/ 911 h 2639"/>
              <a:gd name="T46" fmla="*/ 842 w 858"/>
              <a:gd name="T47" fmla="*/ 599 h 2639"/>
              <a:gd name="T48" fmla="*/ 858 w 858"/>
              <a:gd name="T49" fmla="*/ 711 h 2639"/>
              <a:gd name="T50" fmla="*/ 842 w 858"/>
              <a:gd name="T51" fmla="*/ 519 h 2639"/>
              <a:gd name="T52" fmla="*/ 858 w 858"/>
              <a:gd name="T53" fmla="*/ 407 h 2639"/>
              <a:gd name="T54" fmla="*/ 842 w 858"/>
              <a:gd name="T55" fmla="*/ 519 h 2639"/>
              <a:gd name="T56" fmla="*/ 850 w 858"/>
              <a:gd name="T57" fmla="*/ 207 h 2639"/>
              <a:gd name="T58" fmla="*/ 850 w 858"/>
              <a:gd name="T59" fmla="*/ 335 h 2639"/>
              <a:gd name="T60" fmla="*/ 842 w 858"/>
              <a:gd name="T61" fmla="*/ 23 h 2639"/>
              <a:gd name="T62" fmla="*/ 858 w 858"/>
              <a:gd name="T63" fmla="*/ 135 h 2639"/>
              <a:gd name="T64" fmla="*/ 785 w 858"/>
              <a:gd name="T65" fmla="*/ 16 h 2639"/>
              <a:gd name="T66" fmla="*/ 673 w 858"/>
              <a:gd name="T67" fmla="*/ 0 h 2639"/>
              <a:gd name="T68" fmla="*/ 785 w 858"/>
              <a:gd name="T69" fmla="*/ 16 h 2639"/>
              <a:gd name="T70" fmla="*/ 473 w 858"/>
              <a:gd name="T71" fmla="*/ 8 h 2639"/>
              <a:gd name="T72" fmla="*/ 601 w 858"/>
              <a:gd name="T73" fmla="*/ 8 h 2639"/>
              <a:gd name="T74" fmla="*/ 289 w 858"/>
              <a:gd name="T75" fmla="*/ 16 h 2639"/>
              <a:gd name="T76" fmla="*/ 401 w 858"/>
              <a:gd name="T77" fmla="*/ 0 h 2639"/>
              <a:gd name="T78" fmla="*/ 209 w 858"/>
              <a:gd name="T79" fmla="*/ 16 h 2639"/>
              <a:gd name="T80" fmla="*/ 97 w 858"/>
              <a:gd name="T81" fmla="*/ 0 h 2639"/>
              <a:gd name="T82" fmla="*/ 209 w 858"/>
              <a:gd name="T83" fmla="*/ 16 h 2639"/>
              <a:gd name="T84" fmla="*/ 0 w 858"/>
              <a:gd name="T85" fmla="*/ 8 h 2639"/>
              <a:gd name="T86" fmla="*/ 25 w 858"/>
              <a:gd name="T87" fmla="*/ 8 h 2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58" h="2639">
                <a:moveTo>
                  <a:pt x="842" y="2631"/>
                </a:moveTo>
                <a:lnTo>
                  <a:pt x="842" y="2519"/>
                </a:lnTo>
                <a:cubicBezTo>
                  <a:pt x="842" y="2514"/>
                  <a:pt x="845" y="2511"/>
                  <a:pt x="850" y="2511"/>
                </a:cubicBezTo>
                <a:cubicBezTo>
                  <a:pt x="854" y="2511"/>
                  <a:pt x="858" y="2514"/>
                  <a:pt x="858" y="2519"/>
                </a:cubicBezTo>
                <a:lnTo>
                  <a:pt x="858" y="2631"/>
                </a:lnTo>
                <a:cubicBezTo>
                  <a:pt x="858" y="2635"/>
                  <a:pt x="854" y="2639"/>
                  <a:pt x="850" y="2639"/>
                </a:cubicBezTo>
                <a:cubicBezTo>
                  <a:pt x="845" y="2639"/>
                  <a:pt x="842" y="2635"/>
                  <a:pt x="842" y="2631"/>
                </a:cubicBezTo>
                <a:close/>
                <a:moveTo>
                  <a:pt x="842" y="2439"/>
                </a:moveTo>
                <a:lnTo>
                  <a:pt x="842" y="2327"/>
                </a:lnTo>
                <a:cubicBezTo>
                  <a:pt x="842" y="2322"/>
                  <a:pt x="845" y="2319"/>
                  <a:pt x="850" y="2319"/>
                </a:cubicBezTo>
                <a:cubicBezTo>
                  <a:pt x="854" y="2319"/>
                  <a:pt x="858" y="2322"/>
                  <a:pt x="858" y="2327"/>
                </a:cubicBezTo>
                <a:lnTo>
                  <a:pt x="858" y="2439"/>
                </a:lnTo>
                <a:cubicBezTo>
                  <a:pt x="858" y="2443"/>
                  <a:pt x="854" y="2447"/>
                  <a:pt x="850" y="2447"/>
                </a:cubicBezTo>
                <a:cubicBezTo>
                  <a:pt x="845" y="2447"/>
                  <a:pt x="842" y="2443"/>
                  <a:pt x="842" y="2439"/>
                </a:cubicBezTo>
                <a:close/>
                <a:moveTo>
                  <a:pt x="842" y="2247"/>
                </a:moveTo>
                <a:lnTo>
                  <a:pt x="842" y="2135"/>
                </a:lnTo>
                <a:cubicBezTo>
                  <a:pt x="842" y="2130"/>
                  <a:pt x="845" y="2127"/>
                  <a:pt x="850" y="2127"/>
                </a:cubicBezTo>
                <a:cubicBezTo>
                  <a:pt x="854" y="2127"/>
                  <a:pt x="858" y="2130"/>
                  <a:pt x="858" y="2135"/>
                </a:cubicBezTo>
                <a:lnTo>
                  <a:pt x="858" y="2247"/>
                </a:lnTo>
                <a:cubicBezTo>
                  <a:pt x="858" y="2251"/>
                  <a:pt x="854" y="2255"/>
                  <a:pt x="850" y="2255"/>
                </a:cubicBezTo>
                <a:cubicBezTo>
                  <a:pt x="845" y="2255"/>
                  <a:pt x="842" y="2251"/>
                  <a:pt x="842" y="2247"/>
                </a:cubicBezTo>
                <a:close/>
                <a:moveTo>
                  <a:pt x="842" y="2055"/>
                </a:moveTo>
                <a:lnTo>
                  <a:pt x="842" y="1943"/>
                </a:lnTo>
                <a:cubicBezTo>
                  <a:pt x="842" y="1938"/>
                  <a:pt x="845" y="1935"/>
                  <a:pt x="850" y="1935"/>
                </a:cubicBezTo>
                <a:cubicBezTo>
                  <a:pt x="854" y="1935"/>
                  <a:pt x="858" y="1938"/>
                  <a:pt x="858" y="1943"/>
                </a:cubicBezTo>
                <a:lnTo>
                  <a:pt x="858" y="2055"/>
                </a:lnTo>
                <a:cubicBezTo>
                  <a:pt x="858" y="2059"/>
                  <a:pt x="854" y="2063"/>
                  <a:pt x="850" y="2063"/>
                </a:cubicBezTo>
                <a:cubicBezTo>
                  <a:pt x="845" y="2063"/>
                  <a:pt x="842" y="2059"/>
                  <a:pt x="842" y="2055"/>
                </a:cubicBezTo>
                <a:close/>
                <a:moveTo>
                  <a:pt x="842" y="1863"/>
                </a:moveTo>
                <a:lnTo>
                  <a:pt x="842" y="1751"/>
                </a:lnTo>
                <a:cubicBezTo>
                  <a:pt x="842" y="1746"/>
                  <a:pt x="845" y="1743"/>
                  <a:pt x="850" y="1743"/>
                </a:cubicBezTo>
                <a:cubicBezTo>
                  <a:pt x="854" y="1743"/>
                  <a:pt x="858" y="1746"/>
                  <a:pt x="858" y="1751"/>
                </a:cubicBezTo>
                <a:lnTo>
                  <a:pt x="858" y="1863"/>
                </a:lnTo>
                <a:cubicBezTo>
                  <a:pt x="858" y="1867"/>
                  <a:pt x="854" y="1871"/>
                  <a:pt x="850" y="1871"/>
                </a:cubicBezTo>
                <a:cubicBezTo>
                  <a:pt x="845" y="1871"/>
                  <a:pt x="842" y="1867"/>
                  <a:pt x="842" y="1863"/>
                </a:cubicBezTo>
                <a:close/>
                <a:moveTo>
                  <a:pt x="842" y="1671"/>
                </a:moveTo>
                <a:lnTo>
                  <a:pt x="842" y="1559"/>
                </a:lnTo>
                <a:cubicBezTo>
                  <a:pt x="842" y="1554"/>
                  <a:pt x="845" y="1551"/>
                  <a:pt x="850" y="1551"/>
                </a:cubicBezTo>
                <a:cubicBezTo>
                  <a:pt x="854" y="1551"/>
                  <a:pt x="858" y="1554"/>
                  <a:pt x="858" y="1559"/>
                </a:cubicBezTo>
                <a:lnTo>
                  <a:pt x="858" y="1671"/>
                </a:lnTo>
                <a:cubicBezTo>
                  <a:pt x="858" y="1675"/>
                  <a:pt x="854" y="1679"/>
                  <a:pt x="850" y="1679"/>
                </a:cubicBezTo>
                <a:cubicBezTo>
                  <a:pt x="845" y="1679"/>
                  <a:pt x="842" y="1675"/>
                  <a:pt x="842" y="1671"/>
                </a:cubicBezTo>
                <a:close/>
                <a:moveTo>
                  <a:pt x="842" y="1479"/>
                </a:moveTo>
                <a:lnTo>
                  <a:pt x="842" y="1367"/>
                </a:lnTo>
                <a:cubicBezTo>
                  <a:pt x="842" y="1362"/>
                  <a:pt x="845" y="1359"/>
                  <a:pt x="850" y="1359"/>
                </a:cubicBezTo>
                <a:cubicBezTo>
                  <a:pt x="854" y="1359"/>
                  <a:pt x="858" y="1362"/>
                  <a:pt x="858" y="1367"/>
                </a:cubicBezTo>
                <a:lnTo>
                  <a:pt x="858" y="1479"/>
                </a:lnTo>
                <a:cubicBezTo>
                  <a:pt x="858" y="1483"/>
                  <a:pt x="854" y="1487"/>
                  <a:pt x="850" y="1487"/>
                </a:cubicBezTo>
                <a:cubicBezTo>
                  <a:pt x="845" y="1487"/>
                  <a:pt x="842" y="1483"/>
                  <a:pt x="842" y="1479"/>
                </a:cubicBezTo>
                <a:close/>
                <a:moveTo>
                  <a:pt x="842" y="1287"/>
                </a:moveTo>
                <a:lnTo>
                  <a:pt x="842" y="1175"/>
                </a:lnTo>
                <a:cubicBezTo>
                  <a:pt x="842" y="1170"/>
                  <a:pt x="845" y="1167"/>
                  <a:pt x="850" y="1167"/>
                </a:cubicBezTo>
                <a:cubicBezTo>
                  <a:pt x="854" y="1167"/>
                  <a:pt x="858" y="1170"/>
                  <a:pt x="858" y="1175"/>
                </a:cubicBezTo>
                <a:lnTo>
                  <a:pt x="858" y="1287"/>
                </a:lnTo>
                <a:cubicBezTo>
                  <a:pt x="858" y="1291"/>
                  <a:pt x="854" y="1295"/>
                  <a:pt x="850" y="1295"/>
                </a:cubicBezTo>
                <a:cubicBezTo>
                  <a:pt x="845" y="1295"/>
                  <a:pt x="842" y="1291"/>
                  <a:pt x="842" y="1287"/>
                </a:cubicBezTo>
                <a:close/>
                <a:moveTo>
                  <a:pt x="842" y="1095"/>
                </a:moveTo>
                <a:lnTo>
                  <a:pt x="842" y="983"/>
                </a:lnTo>
                <a:cubicBezTo>
                  <a:pt x="842" y="978"/>
                  <a:pt x="845" y="975"/>
                  <a:pt x="850" y="975"/>
                </a:cubicBezTo>
                <a:cubicBezTo>
                  <a:pt x="854" y="975"/>
                  <a:pt x="858" y="978"/>
                  <a:pt x="858" y="983"/>
                </a:cubicBezTo>
                <a:lnTo>
                  <a:pt x="858" y="1095"/>
                </a:lnTo>
                <a:cubicBezTo>
                  <a:pt x="858" y="1099"/>
                  <a:pt x="854" y="1103"/>
                  <a:pt x="850" y="1103"/>
                </a:cubicBezTo>
                <a:cubicBezTo>
                  <a:pt x="845" y="1103"/>
                  <a:pt x="842" y="1099"/>
                  <a:pt x="842" y="1095"/>
                </a:cubicBezTo>
                <a:close/>
                <a:moveTo>
                  <a:pt x="842" y="903"/>
                </a:moveTo>
                <a:lnTo>
                  <a:pt x="842" y="791"/>
                </a:lnTo>
                <a:cubicBezTo>
                  <a:pt x="842" y="786"/>
                  <a:pt x="845" y="783"/>
                  <a:pt x="850" y="783"/>
                </a:cubicBezTo>
                <a:cubicBezTo>
                  <a:pt x="854" y="783"/>
                  <a:pt x="858" y="786"/>
                  <a:pt x="858" y="791"/>
                </a:cubicBezTo>
                <a:lnTo>
                  <a:pt x="858" y="903"/>
                </a:lnTo>
                <a:cubicBezTo>
                  <a:pt x="858" y="907"/>
                  <a:pt x="854" y="911"/>
                  <a:pt x="850" y="911"/>
                </a:cubicBezTo>
                <a:cubicBezTo>
                  <a:pt x="845" y="911"/>
                  <a:pt x="842" y="907"/>
                  <a:pt x="842" y="903"/>
                </a:cubicBezTo>
                <a:close/>
                <a:moveTo>
                  <a:pt x="842" y="711"/>
                </a:moveTo>
                <a:lnTo>
                  <a:pt x="842" y="599"/>
                </a:lnTo>
                <a:cubicBezTo>
                  <a:pt x="842" y="594"/>
                  <a:pt x="845" y="591"/>
                  <a:pt x="850" y="591"/>
                </a:cubicBezTo>
                <a:cubicBezTo>
                  <a:pt x="854" y="591"/>
                  <a:pt x="858" y="594"/>
                  <a:pt x="858" y="599"/>
                </a:cubicBezTo>
                <a:lnTo>
                  <a:pt x="858" y="711"/>
                </a:lnTo>
                <a:cubicBezTo>
                  <a:pt x="858" y="715"/>
                  <a:pt x="854" y="719"/>
                  <a:pt x="850" y="719"/>
                </a:cubicBezTo>
                <a:cubicBezTo>
                  <a:pt x="845" y="719"/>
                  <a:pt x="842" y="715"/>
                  <a:pt x="842" y="711"/>
                </a:cubicBezTo>
                <a:close/>
                <a:moveTo>
                  <a:pt x="842" y="519"/>
                </a:moveTo>
                <a:lnTo>
                  <a:pt x="842" y="407"/>
                </a:lnTo>
                <a:cubicBezTo>
                  <a:pt x="842" y="402"/>
                  <a:pt x="845" y="399"/>
                  <a:pt x="850" y="399"/>
                </a:cubicBezTo>
                <a:cubicBezTo>
                  <a:pt x="854" y="399"/>
                  <a:pt x="858" y="402"/>
                  <a:pt x="858" y="407"/>
                </a:cubicBezTo>
                <a:lnTo>
                  <a:pt x="858" y="519"/>
                </a:lnTo>
                <a:cubicBezTo>
                  <a:pt x="858" y="523"/>
                  <a:pt x="854" y="527"/>
                  <a:pt x="850" y="527"/>
                </a:cubicBezTo>
                <a:cubicBezTo>
                  <a:pt x="845" y="527"/>
                  <a:pt x="842" y="523"/>
                  <a:pt x="842" y="519"/>
                </a:cubicBezTo>
                <a:close/>
                <a:moveTo>
                  <a:pt x="842" y="327"/>
                </a:moveTo>
                <a:lnTo>
                  <a:pt x="842" y="215"/>
                </a:lnTo>
                <a:cubicBezTo>
                  <a:pt x="842" y="210"/>
                  <a:pt x="845" y="207"/>
                  <a:pt x="850" y="207"/>
                </a:cubicBezTo>
                <a:cubicBezTo>
                  <a:pt x="854" y="207"/>
                  <a:pt x="858" y="210"/>
                  <a:pt x="858" y="215"/>
                </a:cubicBezTo>
                <a:lnTo>
                  <a:pt x="858" y="327"/>
                </a:lnTo>
                <a:cubicBezTo>
                  <a:pt x="858" y="331"/>
                  <a:pt x="854" y="335"/>
                  <a:pt x="850" y="335"/>
                </a:cubicBezTo>
                <a:cubicBezTo>
                  <a:pt x="845" y="335"/>
                  <a:pt x="842" y="331"/>
                  <a:pt x="842" y="327"/>
                </a:cubicBezTo>
                <a:close/>
                <a:moveTo>
                  <a:pt x="842" y="135"/>
                </a:moveTo>
                <a:lnTo>
                  <a:pt x="842" y="23"/>
                </a:lnTo>
                <a:cubicBezTo>
                  <a:pt x="842" y="18"/>
                  <a:pt x="845" y="15"/>
                  <a:pt x="850" y="15"/>
                </a:cubicBezTo>
                <a:cubicBezTo>
                  <a:pt x="854" y="15"/>
                  <a:pt x="858" y="18"/>
                  <a:pt x="858" y="23"/>
                </a:cubicBezTo>
                <a:lnTo>
                  <a:pt x="858" y="135"/>
                </a:lnTo>
                <a:cubicBezTo>
                  <a:pt x="858" y="139"/>
                  <a:pt x="854" y="143"/>
                  <a:pt x="850" y="143"/>
                </a:cubicBezTo>
                <a:cubicBezTo>
                  <a:pt x="845" y="143"/>
                  <a:pt x="842" y="139"/>
                  <a:pt x="842" y="135"/>
                </a:cubicBezTo>
                <a:close/>
                <a:moveTo>
                  <a:pt x="785" y="16"/>
                </a:moveTo>
                <a:lnTo>
                  <a:pt x="673" y="16"/>
                </a:lnTo>
                <a:cubicBezTo>
                  <a:pt x="668" y="16"/>
                  <a:pt x="665" y="13"/>
                  <a:pt x="665" y="8"/>
                </a:cubicBezTo>
                <a:cubicBezTo>
                  <a:pt x="665" y="4"/>
                  <a:pt x="668" y="0"/>
                  <a:pt x="673" y="0"/>
                </a:cubicBezTo>
                <a:lnTo>
                  <a:pt x="785" y="0"/>
                </a:lnTo>
                <a:cubicBezTo>
                  <a:pt x="789" y="0"/>
                  <a:pt x="793" y="4"/>
                  <a:pt x="793" y="8"/>
                </a:cubicBezTo>
                <a:cubicBezTo>
                  <a:pt x="793" y="13"/>
                  <a:pt x="789" y="16"/>
                  <a:pt x="785" y="16"/>
                </a:cubicBezTo>
                <a:close/>
                <a:moveTo>
                  <a:pt x="593" y="16"/>
                </a:moveTo>
                <a:lnTo>
                  <a:pt x="481" y="16"/>
                </a:lnTo>
                <a:cubicBezTo>
                  <a:pt x="476" y="16"/>
                  <a:pt x="473" y="13"/>
                  <a:pt x="473" y="8"/>
                </a:cubicBezTo>
                <a:cubicBezTo>
                  <a:pt x="473" y="4"/>
                  <a:pt x="476" y="0"/>
                  <a:pt x="481" y="0"/>
                </a:cubicBezTo>
                <a:lnTo>
                  <a:pt x="593" y="0"/>
                </a:lnTo>
                <a:cubicBezTo>
                  <a:pt x="597" y="0"/>
                  <a:pt x="601" y="4"/>
                  <a:pt x="601" y="8"/>
                </a:cubicBezTo>
                <a:cubicBezTo>
                  <a:pt x="601" y="13"/>
                  <a:pt x="597" y="16"/>
                  <a:pt x="593" y="16"/>
                </a:cubicBezTo>
                <a:close/>
                <a:moveTo>
                  <a:pt x="401" y="16"/>
                </a:moveTo>
                <a:lnTo>
                  <a:pt x="289" y="16"/>
                </a:lnTo>
                <a:cubicBezTo>
                  <a:pt x="284" y="16"/>
                  <a:pt x="281" y="13"/>
                  <a:pt x="281" y="8"/>
                </a:cubicBezTo>
                <a:cubicBezTo>
                  <a:pt x="281" y="4"/>
                  <a:pt x="284" y="0"/>
                  <a:pt x="289" y="0"/>
                </a:cubicBezTo>
                <a:lnTo>
                  <a:pt x="401" y="0"/>
                </a:lnTo>
                <a:cubicBezTo>
                  <a:pt x="405" y="0"/>
                  <a:pt x="409" y="4"/>
                  <a:pt x="409" y="8"/>
                </a:cubicBezTo>
                <a:cubicBezTo>
                  <a:pt x="409" y="13"/>
                  <a:pt x="405" y="16"/>
                  <a:pt x="401" y="16"/>
                </a:cubicBezTo>
                <a:close/>
                <a:moveTo>
                  <a:pt x="209" y="16"/>
                </a:moveTo>
                <a:lnTo>
                  <a:pt x="97" y="16"/>
                </a:lnTo>
                <a:cubicBezTo>
                  <a:pt x="92" y="16"/>
                  <a:pt x="89" y="13"/>
                  <a:pt x="89" y="8"/>
                </a:cubicBezTo>
                <a:cubicBezTo>
                  <a:pt x="89" y="4"/>
                  <a:pt x="92" y="0"/>
                  <a:pt x="97" y="0"/>
                </a:cubicBezTo>
                <a:lnTo>
                  <a:pt x="209" y="0"/>
                </a:lnTo>
                <a:cubicBezTo>
                  <a:pt x="213" y="0"/>
                  <a:pt x="217" y="4"/>
                  <a:pt x="217" y="8"/>
                </a:cubicBezTo>
                <a:cubicBezTo>
                  <a:pt x="217" y="13"/>
                  <a:pt x="213" y="16"/>
                  <a:pt x="209" y="16"/>
                </a:cubicBezTo>
                <a:close/>
                <a:moveTo>
                  <a:pt x="17" y="16"/>
                </a:moveTo>
                <a:lnTo>
                  <a:pt x="8" y="16"/>
                </a:lnTo>
                <a:cubicBezTo>
                  <a:pt x="3" y="16"/>
                  <a:pt x="0" y="13"/>
                  <a:pt x="0" y="8"/>
                </a:cubicBezTo>
                <a:cubicBezTo>
                  <a:pt x="0" y="4"/>
                  <a:pt x="3" y="0"/>
                  <a:pt x="8" y="0"/>
                </a:cubicBezTo>
                <a:lnTo>
                  <a:pt x="17" y="0"/>
                </a:lnTo>
                <a:cubicBezTo>
                  <a:pt x="21" y="0"/>
                  <a:pt x="25" y="4"/>
                  <a:pt x="25" y="8"/>
                </a:cubicBezTo>
                <a:cubicBezTo>
                  <a:pt x="25" y="13"/>
                  <a:pt x="21" y="16"/>
                  <a:pt x="17" y="16"/>
                </a:cubicBezTo>
                <a:close/>
              </a:path>
            </a:pathLst>
          </a:custGeom>
          <a:solidFill>
            <a:srgbClr val="000000"/>
          </a:solidFill>
          <a:ln w="15875" cap="flat">
            <a:solidFill>
              <a:srgbClr val="000000"/>
            </a:solidFill>
            <a:prstDash val="solid"/>
            <a:bevel/>
            <a:headEnd/>
            <a:tailEnd/>
          </a:ln>
        </p:spPr>
        <p:txBody>
          <a:bodyPr/>
          <a:lstStyle/>
          <a:p>
            <a:endParaRPr lang="es-MX"/>
          </a:p>
        </p:txBody>
      </p:sp>
      <p:sp>
        <p:nvSpPr>
          <p:cNvPr id="877612" name="Freeform 44">
            <a:extLst>
              <a:ext uri="{FF2B5EF4-FFF2-40B4-BE49-F238E27FC236}">
                <a16:creationId xmlns:a16="http://schemas.microsoft.com/office/drawing/2014/main" id="{10D7C376-C0AB-4B43-BBA9-AC7E3B4D44D7}"/>
              </a:ext>
            </a:extLst>
          </p:cNvPr>
          <p:cNvSpPr>
            <a:spLocks/>
          </p:cNvSpPr>
          <p:nvPr/>
        </p:nvSpPr>
        <p:spPr bwMode="auto">
          <a:xfrm>
            <a:off x="7613650" y="2082800"/>
            <a:ext cx="98425" cy="211138"/>
          </a:xfrm>
          <a:custGeom>
            <a:avLst/>
            <a:gdLst>
              <a:gd name="T0" fmla="*/ 62 w 62"/>
              <a:gd name="T1" fmla="*/ 0 h 133"/>
              <a:gd name="T2" fmla="*/ 0 w 62"/>
              <a:gd name="T3" fmla="*/ 67 h 133"/>
              <a:gd name="T4" fmla="*/ 62 w 62"/>
              <a:gd name="T5" fmla="*/ 133 h 133"/>
            </a:gdLst>
            <a:ahLst/>
            <a:cxnLst>
              <a:cxn ang="0">
                <a:pos x="T0" y="T1"/>
              </a:cxn>
              <a:cxn ang="0">
                <a:pos x="T2" y="T3"/>
              </a:cxn>
              <a:cxn ang="0">
                <a:pos x="T4" y="T5"/>
              </a:cxn>
            </a:cxnLst>
            <a:rect l="0" t="0" r="r" b="b"/>
            <a:pathLst>
              <a:path w="62" h="133">
                <a:moveTo>
                  <a:pt x="62" y="0"/>
                </a:moveTo>
                <a:lnTo>
                  <a:pt x="0" y="67"/>
                </a:lnTo>
                <a:lnTo>
                  <a:pt x="62" y="133"/>
                </a:lnTo>
              </a:path>
            </a:pathLst>
          </a:cu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7613" name="Text Box 45">
            <a:extLst>
              <a:ext uri="{FF2B5EF4-FFF2-40B4-BE49-F238E27FC236}">
                <a16:creationId xmlns:a16="http://schemas.microsoft.com/office/drawing/2014/main" id="{7FFA0E41-EFA9-4621-B643-FD800545C16A}"/>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9618" name="Rectangle 2">
            <a:extLst>
              <a:ext uri="{FF2B5EF4-FFF2-40B4-BE49-F238E27FC236}">
                <a16:creationId xmlns:a16="http://schemas.microsoft.com/office/drawing/2014/main" id="{5DBAA660-68AA-4A6D-908D-B4C1CA3DFAE8}"/>
              </a:ext>
            </a:extLst>
          </p:cNvPr>
          <p:cNvSpPr>
            <a:spLocks noGrp="1" noChangeArrowheads="1"/>
          </p:cNvSpPr>
          <p:nvPr>
            <p:ph type="title"/>
          </p:nvPr>
        </p:nvSpPr>
        <p:spPr>
          <a:xfrm>
            <a:off x="381000" y="228600"/>
            <a:ext cx="8393113" cy="638175"/>
          </a:xfrm>
          <a:noFill/>
          <a:ln/>
          <a:effectLst>
            <a:outerShdw dist="17961" dir="2700000" algn="ctr" rotWithShape="0">
              <a:schemeClr val="bg2">
                <a:alpha val="74001"/>
              </a:schemeClr>
            </a:outerShdw>
          </a:effectLst>
        </p:spPr>
        <p:txBody>
          <a:bodyPr lIns="91354" tIns="45678" rIns="91354" bIns="45678"/>
          <a:lstStyle/>
          <a:p>
            <a:r>
              <a:rPr lang="es-ES_tradnl" altLang="es-MX"/>
              <a:t>Clases Abstractas</a:t>
            </a:r>
          </a:p>
        </p:txBody>
      </p:sp>
      <p:sp>
        <p:nvSpPr>
          <p:cNvPr id="879619" name="AutoShape 3">
            <a:extLst>
              <a:ext uri="{FF2B5EF4-FFF2-40B4-BE49-F238E27FC236}">
                <a16:creationId xmlns:a16="http://schemas.microsoft.com/office/drawing/2014/main" id="{6CE90599-86BE-4B15-9B5E-AE5BCAB8677F}"/>
              </a:ext>
            </a:extLst>
          </p:cNvPr>
          <p:cNvSpPr>
            <a:spLocks noChangeAspect="1" noChangeArrowheads="1" noTextEdit="1"/>
          </p:cNvSpPr>
          <p:nvPr/>
        </p:nvSpPr>
        <p:spPr bwMode="auto">
          <a:xfrm>
            <a:off x="5284788" y="1752600"/>
            <a:ext cx="3519487" cy="415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9620" name="Rectangle 4">
            <a:extLst>
              <a:ext uri="{FF2B5EF4-FFF2-40B4-BE49-F238E27FC236}">
                <a16:creationId xmlns:a16="http://schemas.microsoft.com/office/drawing/2014/main" id="{95B02B49-3D44-4DC7-A44B-B5A492B12726}"/>
              </a:ext>
            </a:extLst>
          </p:cNvPr>
          <p:cNvSpPr>
            <a:spLocks noChangeArrowheads="1"/>
          </p:cNvSpPr>
          <p:nvPr/>
        </p:nvSpPr>
        <p:spPr bwMode="auto">
          <a:xfrm>
            <a:off x="6411913" y="2290763"/>
            <a:ext cx="1201737" cy="2984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9621" name="Rectangle 5">
            <a:extLst>
              <a:ext uri="{FF2B5EF4-FFF2-40B4-BE49-F238E27FC236}">
                <a16:creationId xmlns:a16="http://schemas.microsoft.com/office/drawing/2014/main" id="{6D6CD302-E023-4280-BE95-6D82C43F6388}"/>
              </a:ext>
            </a:extLst>
          </p:cNvPr>
          <p:cNvSpPr>
            <a:spLocks noChangeArrowheads="1"/>
          </p:cNvSpPr>
          <p:nvPr/>
        </p:nvSpPr>
        <p:spPr bwMode="auto">
          <a:xfrm>
            <a:off x="6411913" y="2290763"/>
            <a:ext cx="1201737" cy="298450"/>
          </a:xfrm>
          <a:prstGeom prst="rect">
            <a:avLst/>
          </a:prstGeom>
          <a:noFill/>
          <a:ln w="1587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9622" name="Rectangle 6">
            <a:extLst>
              <a:ext uri="{FF2B5EF4-FFF2-40B4-BE49-F238E27FC236}">
                <a16:creationId xmlns:a16="http://schemas.microsoft.com/office/drawing/2014/main" id="{FF2EF876-A6F6-4C48-B4E0-36985D07B30A}"/>
              </a:ext>
            </a:extLst>
          </p:cNvPr>
          <p:cNvSpPr>
            <a:spLocks noChangeArrowheads="1"/>
          </p:cNvSpPr>
          <p:nvPr/>
        </p:nvSpPr>
        <p:spPr bwMode="auto">
          <a:xfrm>
            <a:off x="6411913" y="1787525"/>
            <a:ext cx="1201737" cy="5032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9623" name="Rectangle 7">
            <a:extLst>
              <a:ext uri="{FF2B5EF4-FFF2-40B4-BE49-F238E27FC236}">
                <a16:creationId xmlns:a16="http://schemas.microsoft.com/office/drawing/2014/main" id="{14B8CED2-C076-4C9D-B235-80E2A4741879}"/>
              </a:ext>
            </a:extLst>
          </p:cNvPr>
          <p:cNvSpPr>
            <a:spLocks noChangeArrowheads="1"/>
          </p:cNvSpPr>
          <p:nvPr/>
        </p:nvSpPr>
        <p:spPr bwMode="auto">
          <a:xfrm>
            <a:off x="6411913" y="1787525"/>
            <a:ext cx="1201737" cy="503238"/>
          </a:xfrm>
          <a:prstGeom prst="rect">
            <a:avLst/>
          </a:prstGeom>
          <a:noFill/>
          <a:ln w="1587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9624" name="Rectangle 8">
            <a:extLst>
              <a:ext uri="{FF2B5EF4-FFF2-40B4-BE49-F238E27FC236}">
                <a16:creationId xmlns:a16="http://schemas.microsoft.com/office/drawing/2014/main" id="{04E34EF2-5FA1-4DE3-A8FF-666D056E82EC}"/>
              </a:ext>
            </a:extLst>
          </p:cNvPr>
          <p:cNvSpPr>
            <a:spLocks noChangeArrowheads="1"/>
          </p:cNvSpPr>
          <p:nvPr/>
        </p:nvSpPr>
        <p:spPr bwMode="auto">
          <a:xfrm>
            <a:off x="6577013" y="1816100"/>
            <a:ext cx="9445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s-MX" sz="1500" b="0">
                <a:solidFill>
                  <a:srgbClr val="000000"/>
                </a:solidFill>
                <a:effectLst/>
              </a:rPr>
              <a:t>«interface»</a:t>
            </a:r>
            <a:endParaRPr lang="en-US" altLang="es-MX">
              <a:effectLst>
                <a:outerShdw blurRad="38100" dist="38100" dir="2700000" algn="tl">
                  <a:srgbClr val="000000"/>
                </a:outerShdw>
              </a:effectLst>
            </a:endParaRPr>
          </a:p>
        </p:txBody>
      </p:sp>
      <p:sp>
        <p:nvSpPr>
          <p:cNvPr id="879625" name="Rectangle 9">
            <a:extLst>
              <a:ext uri="{FF2B5EF4-FFF2-40B4-BE49-F238E27FC236}">
                <a16:creationId xmlns:a16="http://schemas.microsoft.com/office/drawing/2014/main" id="{5EBF0B1D-F70E-4BB8-A840-4449432188F8}"/>
              </a:ext>
            </a:extLst>
          </p:cNvPr>
          <p:cNvSpPr>
            <a:spLocks noChangeArrowheads="1"/>
          </p:cNvSpPr>
          <p:nvPr/>
        </p:nvSpPr>
        <p:spPr bwMode="auto">
          <a:xfrm>
            <a:off x="6553200" y="2036763"/>
            <a:ext cx="103663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s-MX" sz="1500">
                <a:solidFill>
                  <a:srgbClr val="000000"/>
                </a:solidFill>
                <a:effectLst/>
              </a:rPr>
              <a:t>ITtansporte</a:t>
            </a:r>
            <a:endParaRPr lang="en-US" altLang="es-MX">
              <a:effectLst>
                <a:outerShdw blurRad="38100" dist="38100" dir="2700000" algn="tl">
                  <a:srgbClr val="000000"/>
                </a:outerShdw>
              </a:effectLst>
            </a:endParaRPr>
          </a:p>
        </p:txBody>
      </p:sp>
      <p:sp>
        <p:nvSpPr>
          <p:cNvPr id="879626" name="Rectangle 10">
            <a:extLst>
              <a:ext uri="{FF2B5EF4-FFF2-40B4-BE49-F238E27FC236}">
                <a16:creationId xmlns:a16="http://schemas.microsoft.com/office/drawing/2014/main" id="{0A55599C-B0A8-4DB5-AB1D-B8FF2B8E5FDA}"/>
              </a:ext>
            </a:extLst>
          </p:cNvPr>
          <p:cNvSpPr>
            <a:spLocks noChangeArrowheads="1"/>
          </p:cNvSpPr>
          <p:nvPr/>
        </p:nvSpPr>
        <p:spPr bwMode="auto">
          <a:xfrm>
            <a:off x="6411913" y="3992563"/>
            <a:ext cx="1201737" cy="2984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9627" name="Rectangle 11">
            <a:extLst>
              <a:ext uri="{FF2B5EF4-FFF2-40B4-BE49-F238E27FC236}">
                <a16:creationId xmlns:a16="http://schemas.microsoft.com/office/drawing/2014/main" id="{B1544BF3-48FE-439C-A2FB-4DDA788EDB68}"/>
              </a:ext>
            </a:extLst>
          </p:cNvPr>
          <p:cNvSpPr>
            <a:spLocks noChangeArrowheads="1"/>
          </p:cNvSpPr>
          <p:nvPr/>
        </p:nvSpPr>
        <p:spPr bwMode="auto">
          <a:xfrm>
            <a:off x="6411913" y="3992563"/>
            <a:ext cx="1201737" cy="298450"/>
          </a:xfrm>
          <a:prstGeom prst="rect">
            <a:avLst/>
          </a:prstGeom>
          <a:noFill/>
          <a:ln w="1587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9628" name="Rectangle 12">
            <a:extLst>
              <a:ext uri="{FF2B5EF4-FFF2-40B4-BE49-F238E27FC236}">
                <a16:creationId xmlns:a16="http://schemas.microsoft.com/office/drawing/2014/main" id="{6697881F-8034-4995-8C5C-ED64916ADB89}"/>
              </a:ext>
            </a:extLst>
          </p:cNvPr>
          <p:cNvSpPr>
            <a:spLocks noChangeArrowheads="1"/>
          </p:cNvSpPr>
          <p:nvPr/>
        </p:nvSpPr>
        <p:spPr bwMode="auto">
          <a:xfrm>
            <a:off x="6411913" y="3694113"/>
            <a:ext cx="1201737" cy="2984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9629" name="Rectangle 13">
            <a:extLst>
              <a:ext uri="{FF2B5EF4-FFF2-40B4-BE49-F238E27FC236}">
                <a16:creationId xmlns:a16="http://schemas.microsoft.com/office/drawing/2014/main" id="{3B4336BE-4B74-48D2-AAAD-F72D208690D8}"/>
              </a:ext>
            </a:extLst>
          </p:cNvPr>
          <p:cNvSpPr>
            <a:spLocks noChangeArrowheads="1"/>
          </p:cNvSpPr>
          <p:nvPr/>
        </p:nvSpPr>
        <p:spPr bwMode="auto">
          <a:xfrm>
            <a:off x="6411913" y="3694113"/>
            <a:ext cx="1201737" cy="298450"/>
          </a:xfrm>
          <a:prstGeom prst="rect">
            <a:avLst/>
          </a:prstGeom>
          <a:noFill/>
          <a:ln w="1587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9630" name="Rectangle 14">
            <a:extLst>
              <a:ext uri="{FF2B5EF4-FFF2-40B4-BE49-F238E27FC236}">
                <a16:creationId xmlns:a16="http://schemas.microsoft.com/office/drawing/2014/main" id="{03982053-A94E-43E9-8350-F4D305565FB9}"/>
              </a:ext>
            </a:extLst>
          </p:cNvPr>
          <p:cNvSpPr>
            <a:spLocks noChangeArrowheads="1"/>
          </p:cNvSpPr>
          <p:nvPr/>
        </p:nvSpPr>
        <p:spPr bwMode="auto">
          <a:xfrm>
            <a:off x="6411913" y="3190875"/>
            <a:ext cx="1201737" cy="5032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9631" name="Rectangle 15">
            <a:extLst>
              <a:ext uri="{FF2B5EF4-FFF2-40B4-BE49-F238E27FC236}">
                <a16:creationId xmlns:a16="http://schemas.microsoft.com/office/drawing/2014/main" id="{3005785F-1CB5-4424-8DCC-3E3DF6D09D7C}"/>
              </a:ext>
            </a:extLst>
          </p:cNvPr>
          <p:cNvSpPr>
            <a:spLocks noChangeArrowheads="1"/>
          </p:cNvSpPr>
          <p:nvPr/>
        </p:nvSpPr>
        <p:spPr bwMode="auto">
          <a:xfrm>
            <a:off x="6411913" y="3190875"/>
            <a:ext cx="1201737" cy="503238"/>
          </a:xfrm>
          <a:prstGeom prst="rect">
            <a:avLst/>
          </a:prstGeom>
          <a:noFill/>
          <a:ln w="1587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9632" name="Rectangle 16">
            <a:extLst>
              <a:ext uri="{FF2B5EF4-FFF2-40B4-BE49-F238E27FC236}">
                <a16:creationId xmlns:a16="http://schemas.microsoft.com/office/drawing/2014/main" id="{E1776974-450D-4DDD-9C06-C208EF03283B}"/>
              </a:ext>
            </a:extLst>
          </p:cNvPr>
          <p:cNvSpPr>
            <a:spLocks noChangeArrowheads="1"/>
          </p:cNvSpPr>
          <p:nvPr/>
        </p:nvSpPr>
        <p:spPr bwMode="auto">
          <a:xfrm>
            <a:off x="6548438" y="3216275"/>
            <a:ext cx="9953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s-MX" sz="1500" i="1">
                <a:solidFill>
                  <a:srgbClr val="000000"/>
                </a:solidFill>
                <a:effectLst/>
              </a:rPr>
              <a:t>Transporte</a:t>
            </a:r>
            <a:endParaRPr lang="en-US" altLang="es-MX">
              <a:effectLst>
                <a:outerShdw blurRad="38100" dist="38100" dir="2700000" algn="tl">
                  <a:srgbClr val="000000"/>
                </a:outerShdw>
              </a:effectLst>
            </a:endParaRPr>
          </a:p>
        </p:txBody>
      </p:sp>
      <p:sp>
        <p:nvSpPr>
          <p:cNvPr id="879633" name="Rectangle 17">
            <a:extLst>
              <a:ext uri="{FF2B5EF4-FFF2-40B4-BE49-F238E27FC236}">
                <a16:creationId xmlns:a16="http://schemas.microsoft.com/office/drawing/2014/main" id="{F679DF7C-0A33-4857-8DD2-C66A074AB389}"/>
              </a:ext>
            </a:extLst>
          </p:cNvPr>
          <p:cNvSpPr>
            <a:spLocks noChangeArrowheads="1"/>
          </p:cNvSpPr>
          <p:nvPr/>
        </p:nvSpPr>
        <p:spPr bwMode="auto">
          <a:xfrm>
            <a:off x="6545263" y="3436938"/>
            <a:ext cx="9969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s-MX" sz="1500" i="1">
                <a:solidFill>
                  <a:srgbClr val="000000"/>
                </a:solidFill>
                <a:effectLst/>
              </a:rPr>
              <a:t>{ abstract }</a:t>
            </a:r>
            <a:endParaRPr lang="en-US" altLang="es-MX">
              <a:effectLst>
                <a:outerShdw blurRad="38100" dist="38100" dir="2700000" algn="tl">
                  <a:srgbClr val="000000"/>
                </a:outerShdw>
              </a:effectLst>
            </a:endParaRPr>
          </a:p>
        </p:txBody>
      </p:sp>
      <p:sp>
        <p:nvSpPr>
          <p:cNvPr id="879634" name="Rectangle 18">
            <a:extLst>
              <a:ext uri="{FF2B5EF4-FFF2-40B4-BE49-F238E27FC236}">
                <a16:creationId xmlns:a16="http://schemas.microsoft.com/office/drawing/2014/main" id="{8A8AA274-5BE3-4302-868F-17E99E121EF4}"/>
              </a:ext>
            </a:extLst>
          </p:cNvPr>
          <p:cNvSpPr>
            <a:spLocks noChangeArrowheads="1"/>
          </p:cNvSpPr>
          <p:nvPr/>
        </p:nvSpPr>
        <p:spPr bwMode="auto">
          <a:xfrm>
            <a:off x="5318125" y="5570538"/>
            <a:ext cx="1387475" cy="2984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9635" name="Rectangle 19">
            <a:extLst>
              <a:ext uri="{FF2B5EF4-FFF2-40B4-BE49-F238E27FC236}">
                <a16:creationId xmlns:a16="http://schemas.microsoft.com/office/drawing/2014/main" id="{5771E674-7EA2-4D6E-B847-82AFDDE6EAD6}"/>
              </a:ext>
            </a:extLst>
          </p:cNvPr>
          <p:cNvSpPr>
            <a:spLocks noChangeArrowheads="1"/>
          </p:cNvSpPr>
          <p:nvPr/>
        </p:nvSpPr>
        <p:spPr bwMode="auto">
          <a:xfrm>
            <a:off x="5318125" y="5570538"/>
            <a:ext cx="1387475" cy="298450"/>
          </a:xfrm>
          <a:prstGeom prst="rect">
            <a:avLst/>
          </a:prstGeom>
          <a:noFill/>
          <a:ln w="1587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9636" name="Rectangle 20">
            <a:extLst>
              <a:ext uri="{FF2B5EF4-FFF2-40B4-BE49-F238E27FC236}">
                <a16:creationId xmlns:a16="http://schemas.microsoft.com/office/drawing/2014/main" id="{C1970E94-40F7-4EAB-A12F-06AEBE8FB1DD}"/>
              </a:ext>
            </a:extLst>
          </p:cNvPr>
          <p:cNvSpPr>
            <a:spLocks noChangeArrowheads="1"/>
          </p:cNvSpPr>
          <p:nvPr/>
        </p:nvSpPr>
        <p:spPr bwMode="auto">
          <a:xfrm>
            <a:off x="5318125" y="5272088"/>
            <a:ext cx="1387475" cy="2984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9637" name="Rectangle 21">
            <a:extLst>
              <a:ext uri="{FF2B5EF4-FFF2-40B4-BE49-F238E27FC236}">
                <a16:creationId xmlns:a16="http://schemas.microsoft.com/office/drawing/2014/main" id="{4501A8B0-B3C0-4353-B88D-C605B3FF0BE6}"/>
              </a:ext>
            </a:extLst>
          </p:cNvPr>
          <p:cNvSpPr>
            <a:spLocks noChangeArrowheads="1"/>
          </p:cNvSpPr>
          <p:nvPr/>
        </p:nvSpPr>
        <p:spPr bwMode="auto">
          <a:xfrm>
            <a:off x="5318125" y="5272088"/>
            <a:ext cx="1387475" cy="298450"/>
          </a:xfrm>
          <a:prstGeom prst="rect">
            <a:avLst/>
          </a:prstGeom>
          <a:noFill/>
          <a:ln w="1587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9638" name="Rectangle 22">
            <a:extLst>
              <a:ext uri="{FF2B5EF4-FFF2-40B4-BE49-F238E27FC236}">
                <a16:creationId xmlns:a16="http://schemas.microsoft.com/office/drawing/2014/main" id="{0526639D-066E-4EDE-9C4E-577E80E9F1A5}"/>
              </a:ext>
            </a:extLst>
          </p:cNvPr>
          <p:cNvSpPr>
            <a:spLocks noChangeArrowheads="1"/>
          </p:cNvSpPr>
          <p:nvPr/>
        </p:nvSpPr>
        <p:spPr bwMode="auto">
          <a:xfrm>
            <a:off x="5318125" y="4768850"/>
            <a:ext cx="1387475" cy="5032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9639" name="Rectangle 23">
            <a:extLst>
              <a:ext uri="{FF2B5EF4-FFF2-40B4-BE49-F238E27FC236}">
                <a16:creationId xmlns:a16="http://schemas.microsoft.com/office/drawing/2014/main" id="{EB868E03-BF6B-4161-A731-51C6E84E8CA2}"/>
              </a:ext>
            </a:extLst>
          </p:cNvPr>
          <p:cNvSpPr>
            <a:spLocks noChangeArrowheads="1"/>
          </p:cNvSpPr>
          <p:nvPr/>
        </p:nvSpPr>
        <p:spPr bwMode="auto">
          <a:xfrm>
            <a:off x="5318125" y="4768850"/>
            <a:ext cx="1387475" cy="503238"/>
          </a:xfrm>
          <a:prstGeom prst="rect">
            <a:avLst/>
          </a:prstGeom>
          <a:noFill/>
          <a:ln w="1587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9640" name="Rectangle 24">
            <a:extLst>
              <a:ext uri="{FF2B5EF4-FFF2-40B4-BE49-F238E27FC236}">
                <a16:creationId xmlns:a16="http://schemas.microsoft.com/office/drawing/2014/main" id="{46FCA028-AF18-48A1-848B-2E3A761C77AF}"/>
              </a:ext>
            </a:extLst>
          </p:cNvPr>
          <p:cNvSpPr>
            <a:spLocks noChangeArrowheads="1"/>
          </p:cNvSpPr>
          <p:nvPr/>
        </p:nvSpPr>
        <p:spPr bwMode="auto">
          <a:xfrm>
            <a:off x="5791200" y="4800600"/>
            <a:ext cx="381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s-MX" sz="1500">
                <a:solidFill>
                  <a:srgbClr val="000000"/>
                </a:solidFill>
                <a:effectLst/>
              </a:rPr>
              <a:t>Taxi</a:t>
            </a:r>
            <a:endParaRPr lang="en-US" altLang="es-MX">
              <a:effectLst>
                <a:outerShdw blurRad="38100" dist="38100" dir="2700000" algn="tl">
                  <a:srgbClr val="000000"/>
                </a:outerShdw>
              </a:effectLst>
            </a:endParaRPr>
          </a:p>
        </p:txBody>
      </p:sp>
      <p:sp>
        <p:nvSpPr>
          <p:cNvPr id="879641" name="Rectangle 25">
            <a:extLst>
              <a:ext uri="{FF2B5EF4-FFF2-40B4-BE49-F238E27FC236}">
                <a16:creationId xmlns:a16="http://schemas.microsoft.com/office/drawing/2014/main" id="{7B372D8A-C7B2-4AE8-9155-A7CA508E9C72}"/>
              </a:ext>
            </a:extLst>
          </p:cNvPr>
          <p:cNvSpPr>
            <a:spLocks noChangeArrowheads="1"/>
          </p:cNvSpPr>
          <p:nvPr/>
        </p:nvSpPr>
        <p:spPr bwMode="auto">
          <a:xfrm>
            <a:off x="5426075" y="5011738"/>
            <a:ext cx="127158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s-MX" sz="1500">
                <a:solidFill>
                  <a:srgbClr val="000000"/>
                </a:solidFill>
                <a:effectLst/>
              </a:rPr>
              <a:t>&lt;&lt;Concrete&gt;&gt;</a:t>
            </a:r>
            <a:endParaRPr lang="en-US" altLang="es-MX">
              <a:effectLst>
                <a:outerShdw blurRad="38100" dist="38100" dir="2700000" algn="tl">
                  <a:srgbClr val="000000"/>
                </a:outerShdw>
              </a:effectLst>
            </a:endParaRPr>
          </a:p>
        </p:txBody>
      </p:sp>
      <p:sp>
        <p:nvSpPr>
          <p:cNvPr id="879642" name="Rectangle 26">
            <a:extLst>
              <a:ext uri="{FF2B5EF4-FFF2-40B4-BE49-F238E27FC236}">
                <a16:creationId xmlns:a16="http://schemas.microsoft.com/office/drawing/2014/main" id="{1EE4CC72-CC7D-43F8-88BC-6A40C2C4C4A7}"/>
              </a:ext>
            </a:extLst>
          </p:cNvPr>
          <p:cNvSpPr>
            <a:spLocks noChangeArrowheads="1"/>
          </p:cNvSpPr>
          <p:nvPr/>
        </p:nvSpPr>
        <p:spPr bwMode="auto">
          <a:xfrm>
            <a:off x="7453313" y="5570538"/>
            <a:ext cx="1319212" cy="2984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9643" name="Rectangle 27">
            <a:extLst>
              <a:ext uri="{FF2B5EF4-FFF2-40B4-BE49-F238E27FC236}">
                <a16:creationId xmlns:a16="http://schemas.microsoft.com/office/drawing/2014/main" id="{1D1161B9-02F9-497E-98A9-4846CAAD314D}"/>
              </a:ext>
            </a:extLst>
          </p:cNvPr>
          <p:cNvSpPr>
            <a:spLocks noChangeArrowheads="1"/>
          </p:cNvSpPr>
          <p:nvPr/>
        </p:nvSpPr>
        <p:spPr bwMode="auto">
          <a:xfrm>
            <a:off x="7453313" y="5570538"/>
            <a:ext cx="1319212" cy="298450"/>
          </a:xfrm>
          <a:prstGeom prst="rect">
            <a:avLst/>
          </a:prstGeom>
          <a:noFill/>
          <a:ln w="1587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9644" name="Rectangle 28">
            <a:extLst>
              <a:ext uri="{FF2B5EF4-FFF2-40B4-BE49-F238E27FC236}">
                <a16:creationId xmlns:a16="http://schemas.microsoft.com/office/drawing/2014/main" id="{EFAF2C84-27AD-49C2-96C3-C5BF4513553D}"/>
              </a:ext>
            </a:extLst>
          </p:cNvPr>
          <p:cNvSpPr>
            <a:spLocks noChangeArrowheads="1"/>
          </p:cNvSpPr>
          <p:nvPr/>
        </p:nvSpPr>
        <p:spPr bwMode="auto">
          <a:xfrm>
            <a:off x="7453313" y="5272088"/>
            <a:ext cx="1319212" cy="2984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9645" name="Rectangle 29">
            <a:extLst>
              <a:ext uri="{FF2B5EF4-FFF2-40B4-BE49-F238E27FC236}">
                <a16:creationId xmlns:a16="http://schemas.microsoft.com/office/drawing/2014/main" id="{261A9EDE-2440-4633-947B-965A7BBE5623}"/>
              </a:ext>
            </a:extLst>
          </p:cNvPr>
          <p:cNvSpPr>
            <a:spLocks noChangeArrowheads="1"/>
          </p:cNvSpPr>
          <p:nvPr/>
        </p:nvSpPr>
        <p:spPr bwMode="auto">
          <a:xfrm>
            <a:off x="7453313" y="5272088"/>
            <a:ext cx="1319212" cy="298450"/>
          </a:xfrm>
          <a:prstGeom prst="rect">
            <a:avLst/>
          </a:prstGeom>
          <a:noFill/>
          <a:ln w="1587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9646" name="Rectangle 30">
            <a:extLst>
              <a:ext uri="{FF2B5EF4-FFF2-40B4-BE49-F238E27FC236}">
                <a16:creationId xmlns:a16="http://schemas.microsoft.com/office/drawing/2014/main" id="{E0FBBFD5-80E8-49D8-BE97-F474365001E2}"/>
              </a:ext>
            </a:extLst>
          </p:cNvPr>
          <p:cNvSpPr>
            <a:spLocks noChangeArrowheads="1"/>
          </p:cNvSpPr>
          <p:nvPr/>
        </p:nvSpPr>
        <p:spPr bwMode="auto">
          <a:xfrm>
            <a:off x="7453313" y="4768850"/>
            <a:ext cx="1319212" cy="5032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s-MX"/>
          </a:p>
        </p:txBody>
      </p:sp>
      <p:sp>
        <p:nvSpPr>
          <p:cNvPr id="879647" name="Rectangle 31">
            <a:extLst>
              <a:ext uri="{FF2B5EF4-FFF2-40B4-BE49-F238E27FC236}">
                <a16:creationId xmlns:a16="http://schemas.microsoft.com/office/drawing/2014/main" id="{23E46A13-B45F-453B-A562-9AD40A31EE47}"/>
              </a:ext>
            </a:extLst>
          </p:cNvPr>
          <p:cNvSpPr>
            <a:spLocks noChangeArrowheads="1"/>
          </p:cNvSpPr>
          <p:nvPr/>
        </p:nvSpPr>
        <p:spPr bwMode="auto">
          <a:xfrm>
            <a:off x="7453313" y="4768850"/>
            <a:ext cx="1319212" cy="503238"/>
          </a:xfrm>
          <a:prstGeom prst="rect">
            <a:avLst/>
          </a:prstGeom>
          <a:noFill/>
          <a:ln w="1587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9648" name="Rectangle 32">
            <a:extLst>
              <a:ext uri="{FF2B5EF4-FFF2-40B4-BE49-F238E27FC236}">
                <a16:creationId xmlns:a16="http://schemas.microsoft.com/office/drawing/2014/main" id="{BA6C8A2C-53D7-4315-8A1E-CFFF379312D4}"/>
              </a:ext>
            </a:extLst>
          </p:cNvPr>
          <p:cNvSpPr>
            <a:spLocks noChangeArrowheads="1"/>
          </p:cNvSpPr>
          <p:nvPr/>
        </p:nvSpPr>
        <p:spPr bwMode="auto">
          <a:xfrm>
            <a:off x="7696200" y="4791075"/>
            <a:ext cx="85725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s-MX" sz="1500">
                <a:solidFill>
                  <a:srgbClr val="000000"/>
                </a:solidFill>
                <a:effectLst/>
              </a:rPr>
              <a:t>Colectivo</a:t>
            </a:r>
            <a:endParaRPr lang="en-US" altLang="es-MX">
              <a:effectLst>
                <a:outerShdw blurRad="38100" dist="38100" dir="2700000" algn="tl">
                  <a:srgbClr val="000000"/>
                </a:outerShdw>
              </a:effectLst>
            </a:endParaRPr>
          </a:p>
        </p:txBody>
      </p:sp>
      <p:sp>
        <p:nvSpPr>
          <p:cNvPr id="879649" name="Rectangle 33">
            <a:extLst>
              <a:ext uri="{FF2B5EF4-FFF2-40B4-BE49-F238E27FC236}">
                <a16:creationId xmlns:a16="http://schemas.microsoft.com/office/drawing/2014/main" id="{0ACAE68F-3E36-4ADB-9939-4C13B345E78A}"/>
              </a:ext>
            </a:extLst>
          </p:cNvPr>
          <p:cNvSpPr>
            <a:spLocks noChangeArrowheads="1"/>
          </p:cNvSpPr>
          <p:nvPr/>
        </p:nvSpPr>
        <p:spPr bwMode="auto">
          <a:xfrm>
            <a:off x="7521575" y="5011738"/>
            <a:ext cx="1271588"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es-MX" sz="1500">
                <a:solidFill>
                  <a:srgbClr val="000000"/>
                </a:solidFill>
                <a:effectLst/>
              </a:rPr>
              <a:t>&lt;&lt;Concrete&gt;&gt;</a:t>
            </a:r>
            <a:endParaRPr lang="en-US" altLang="es-MX">
              <a:effectLst>
                <a:outerShdw blurRad="38100" dist="38100" dir="2700000" algn="tl">
                  <a:srgbClr val="000000"/>
                </a:outerShdw>
              </a:effectLst>
            </a:endParaRPr>
          </a:p>
        </p:txBody>
      </p:sp>
      <p:sp>
        <p:nvSpPr>
          <p:cNvPr id="879650" name="Freeform 34">
            <a:extLst>
              <a:ext uri="{FF2B5EF4-FFF2-40B4-BE49-F238E27FC236}">
                <a16:creationId xmlns:a16="http://schemas.microsoft.com/office/drawing/2014/main" id="{611E1443-0794-4B0A-9DF4-34BD2B49D6B2}"/>
              </a:ext>
            </a:extLst>
          </p:cNvPr>
          <p:cNvSpPr>
            <a:spLocks noEditPoints="1"/>
          </p:cNvSpPr>
          <p:nvPr/>
        </p:nvSpPr>
        <p:spPr bwMode="auto">
          <a:xfrm>
            <a:off x="5656263" y="2181225"/>
            <a:ext cx="758825" cy="2595563"/>
          </a:xfrm>
          <a:custGeom>
            <a:avLst/>
            <a:gdLst>
              <a:gd name="T0" fmla="*/ 0 w 770"/>
              <a:gd name="T1" fmla="*/ 2519 h 2639"/>
              <a:gd name="T2" fmla="*/ 16 w 770"/>
              <a:gd name="T3" fmla="*/ 2519 h 2639"/>
              <a:gd name="T4" fmla="*/ 8 w 770"/>
              <a:gd name="T5" fmla="*/ 2639 h 2639"/>
              <a:gd name="T6" fmla="*/ 0 w 770"/>
              <a:gd name="T7" fmla="*/ 2439 h 2639"/>
              <a:gd name="T8" fmla="*/ 8 w 770"/>
              <a:gd name="T9" fmla="*/ 2319 h 2639"/>
              <a:gd name="T10" fmla="*/ 16 w 770"/>
              <a:gd name="T11" fmla="*/ 2439 h 2639"/>
              <a:gd name="T12" fmla="*/ 0 w 770"/>
              <a:gd name="T13" fmla="*/ 2439 h 2639"/>
              <a:gd name="T14" fmla="*/ 0 w 770"/>
              <a:gd name="T15" fmla="*/ 2135 h 2639"/>
              <a:gd name="T16" fmla="*/ 16 w 770"/>
              <a:gd name="T17" fmla="*/ 2135 h 2639"/>
              <a:gd name="T18" fmla="*/ 8 w 770"/>
              <a:gd name="T19" fmla="*/ 2255 h 2639"/>
              <a:gd name="T20" fmla="*/ 0 w 770"/>
              <a:gd name="T21" fmla="*/ 2055 h 2639"/>
              <a:gd name="T22" fmla="*/ 8 w 770"/>
              <a:gd name="T23" fmla="*/ 1935 h 2639"/>
              <a:gd name="T24" fmla="*/ 16 w 770"/>
              <a:gd name="T25" fmla="*/ 2055 h 2639"/>
              <a:gd name="T26" fmla="*/ 0 w 770"/>
              <a:gd name="T27" fmla="*/ 2055 h 2639"/>
              <a:gd name="T28" fmla="*/ 0 w 770"/>
              <a:gd name="T29" fmla="*/ 1751 h 2639"/>
              <a:gd name="T30" fmla="*/ 16 w 770"/>
              <a:gd name="T31" fmla="*/ 1751 h 2639"/>
              <a:gd name="T32" fmla="*/ 8 w 770"/>
              <a:gd name="T33" fmla="*/ 1871 h 2639"/>
              <a:gd name="T34" fmla="*/ 0 w 770"/>
              <a:gd name="T35" fmla="*/ 1671 h 2639"/>
              <a:gd name="T36" fmla="*/ 8 w 770"/>
              <a:gd name="T37" fmla="*/ 1551 h 2639"/>
              <a:gd name="T38" fmla="*/ 16 w 770"/>
              <a:gd name="T39" fmla="*/ 1671 h 2639"/>
              <a:gd name="T40" fmla="*/ 0 w 770"/>
              <a:gd name="T41" fmla="*/ 1671 h 2639"/>
              <a:gd name="T42" fmla="*/ 0 w 770"/>
              <a:gd name="T43" fmla="*/ 1367 h 2639"/>
              <a:gd name="T44" fmla="*/ 16 w 770"/>
              <a:gd name="T45" fmla="*/ 1367 h 2639"/>
              <a:gd name="T46" fmla="*/ 8 w 770"/>
              <a:gd name="T47" fmla="*/ 1487 h 2639"/>
              <a:gd name="T48" fmla="*/ 0 w 770"/>
              <a:gd name="T49" fmla="*/ 1287 h 2639"/>
              <a:gd name="T50" fmla="*/ 8 w 770"/>
              <a:gd name="T51" fmla="*/ 1167 h 2639"/>
              <a:gd name="T52" fmla="*/ 16 w 770"/>
              <a:gd name="T53" fmla="*/ 1287 h 2639"/>
              <a:gd name="T54" fmla="*/ 0 w 770"/>
              <a:gd name="T55" fmla="*/ 1287 h 2639"/>
              <a:gd name="T56" fmla="*/ 0 w 770"/>
              <a:gd name="T57" fmla="*/ 983 h 2639"/>
              <a:gd name="T58" fmla="*/ 16 w 770"/>
              <a:gd name="T59" fmla="*/ 983 h 2639"/>
              <a:gd name="T60" fmla="*/ 8 w 770"/>
              <a:gd name="T61" fmla="*/ 1103 h 2639"/>
              <a:gd name="T62" fmla="*/ 0 w 770"/>
              <a:gd name="T63" fmla="*/ 903 h 2639"/>
              <a:gd name="T64" fmla="*/ 8 w 770"/>
              <a:gd name="T65" fmla="*/ 783 h 2639"/>
              <a:gd name="T66" fmla="*/ 16 w 770"/>
              <a:gd name="T67" fmla="*/ 903 h 2639"/>
              <a:gd name="T68" fmla="*/ 0 w 770"/>
              <a:gd name="T69" fmla="*/ 903 h 2639"/>
              <a:gd name="T70" fmla="*/ 0 w 770"/>
              <a:gd name="T71" fmla="*/ 599 h 2639"/>
              <a:gd name="T72" fmla="*/ 16 w 770"/>
              <a:gd name="T73" fmla="*/ 599 h 2639"/>
              <a:gd name="T74" fmla="*/ 8 w 770"/>
              <a:gd name="T75" fmla="*/ 719 h 2639"/>
              <a:gd name="T76" fmla="*/ 0 w 770"/>
              <a:gd name="T77" fmla="*/ 519 h 2639"/>
              <a:gd name="T78" fmla="*/ 8 w 770"/>
              <a:gd name="T79" fmla="*/ 399 h 2639"/>
              <a:gd name="T80" fmla="*/ 16 w 770"/>
              <a:gd name="T81" fmla="*/ 519 h 2639"/>
              <a:gd name="T82" fmla="*/ 0 w 770"/>
              <a:gd name="T83" fmla="*/ 519 h 2639"/>
              <a:gd name="T84" fmla="*/ 0 w 770"/>
              <a:gd name="T85" fmla="*/ 215 h 2639"/>
              <a:gd name="T86" fmla="*/ 16 w 770"/>
              <a:gd name="T87" fmla="*/ 215 h 2639"/>
              <a:gd name="T88" fmla="*/ 8 w 770"/>
              <a:gd name="T89" fmla="*/ 335 h 2639"/>
              <a:gd name="T90" fmla="*/ 0 w 770"/>
              <a:gd name="T91" fmla="*/ 135 h 2639"/>
              <a:gd name="T92" fmla="*/ 8 w 770"/>
              <a:gd name="T93" fmla="*/ 15 h 2639"/>
              <a:gd name="T94" fmla="*/ 16 w 770"/>
              <a:gd name="T95" fmla="*/ 135 h 2639"/>
              <a:gd name="T96" fmla="*/ 0 w 770"/>
              <a:gd name="T97" fmla="*/ 135 h 2639"/>
              <a:gd name="T98" fmla="*/ 186 w 770"/>
              <a:gd name="T99" fmla="*/ 0 h 2639"/>
              <a:gd name="T100" fmla="*/ 186 w 770"/>
              <a:gd name="T101" fmla="*/ 16 h 2639"/>
              <a:gd name="T102" fmla="*/ 66 w 770"/>
              <a:gd name="T103" fmla="*/ 8 h 2639"/>
              <a:gd name="T104" fmla="*/ 266 w 770"/>
              <a:gd name="T105" fmla="*/ 0 h 2639"/>
              <a:gd name="T106" fmla="*/ 386 w 770"/>
              <a:gd name="T107" fmla="*/ 8 h 2639"/>
              <a:gd name="T108" fmla="*/ 266 w 770"/>
              <a:gd name="T109" fmla="*/ 16 h 2639"/>
              <a:gd name="T110" fmla="*/ 266 w 770"/>
              <a:gd name="T111" fmla="*/ 0 h 2639"/>
              <a:gd name="T112" fmla="*/ 570 w 770"/>
              <a:gd name="T113" fmla="*/ 0 h 2639"/>
              <a:gd name="T114" fmla="*/ 570 w 770"/>
              <a:gd name="T115" fmla="*/ 16 h 2639"/>
              <a:gd name="T116" fmla="*/ 450 w 770"/>
              <a:gd name="T117" fmla="*/ 8 h 2639"/>
              <a:gd name="T118" fmla="*/ 650 w 770"/>
              <a:gd name="T119" fmla="*/ 0 h 2639"/>
              <a:gd name="T120" fmla="*/ 770 w 770"/>
              <a:gd name="T121" fmla="*/ 8 h 2639"/>
              <a:gd name="T122" fmla="*/ 650 w 770"/>
              <a:gd name="T123" fmla="*/ 16 h 2639"/>
              <a:gd name="T124" fmla="*/ 650 w 770"/>
              <a:gd name="T125" fmla="*/ 0 h 2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0" h="2639">
                <a:moveTo>
                  <a:pt x="0" y="2631"/>
                </a:moveTo>
                <a:lnTo>
                  <a:pt x="0" y="2519"/>
                </a:lnTo>
                <a:cubicBezTo>
                  <a:pt x="0" y="2514"/>
                  <a:pt x="4" y="2511"/>
                  <a:pt x="8" y="2511"/>
                </a:cubicBezTo>
                <a:cubicBezTo>
                  <a:pt x="13" y="2511"/>
                  <a:pt x="16" y="2514"/>
                  <a:pt x="16" y="2519"/>
                </a:cubicBezTo>
                <a:lnTo>
                  <a:pt x="16" y="2631"/>
                </a:lnTo>
                <a:cubicBezTo>
                  <a:pt x="16" y="2635"/>
                  <a:pt x="13" y="2639"/>
                  <a:pt x="8" y="2639"/>
                </a:cubicBezTo>
                <a:cubicBezTo>
                  <a:pt x="4" y="2639"/>
                  <a:pt x="0" y="2635"/>
                  <a:pt x="0" y="2631"/>
                </a:cubicBezTo>
                <a:close/>
                <a:moveTo>
                  <a:pt x="0" y="2439"/>
                </a:moveTo>
                <a:lnTo>
                  <a:pt x="0" y="2327"/>
                </a:lnTo>
                <a:cubicBezTo>
                  <a:pt x="0" y="2322"/>
                  <a:pt x="4" y="2319"/>
                  <a:pt x="8" y="2319"/>
                </a:cubicBezTo>
                <a:cubicBezTo>
                  <a:pt x="13" y="2319"/>
                  <a:pt x="16" y="2322"/>
                  <a:pt x="16" y="2327"/>
                </a:cubicBezTo>
                <a:lnTo>
                  <a:pt x="16" y="2439"/>
                </a:lnTo>
                <a:cubicBezTo>
                  <a:pt x="16" y="2443"/>
                  <a:pt x="13" y="2447"/>
                  <a:pt x="8" y="2447"/>
                </a:cubicBezTo>
                <a:cubicBezTo>
                  <a:pt x="4" y="2447"/>
                  <a:pt x="0" y="2443"/>
                  <a:pt x="0" y="2439"/>
                </a:cubicBezTo>
                <a:close/>
                <a:moveTo>
                  <a:pt x="0" y="2247"/>
                </a:moveTo>
                <a:lnTo>
                  <a:pt x="0" y="2135"/>
                </a:lnTo>
                <a:cubicBezTo>
                  <a:pt x="0" y="2130"/>
                  <a:pt x="4" y="2127"/>
                  <a:pt x="8" y="2127"/>
                </a:cubicBezTo>
                <a:cubicBezTo>
                  <a:pt x="13" y="2127"/>
                  <a:pt x="16" y="2130"/>
                  <a:pt x="16" y="2135"/>
                </a:cubicBezTo>
                <a:lnTo>
                  <a:pt x="16" y="2247"/>
                </a:lnTo>
                <a:cubicBezTo>
                  <a:pt x="16" y="2251"/>
                  <a:pt x="13" y="2255"/>
                  <a:pt x="8" y="2255"/>
                </a:cubicBezTo>
                <a:cubicBezTo>
                  <a:pt x="4" y="2255"/>
                  <a:pt x="0" y="2251"/>
                  <a:pt x="0" y="2247"/>
                </a:cubicBezTo>
                <a:close/>
                <a:moveTo>
                  <a:pt x="0" y="2055"/>
                </a:moveTo>
                <a:lnTo>
                  <a:pt x="0" y="1943"/>
                </a:lnTo>
                <a:cubicBezTo>
                  <a:pt x="0" y="1938"/>
                  <a:pt x="4" y="1935"/>
                  <a:pt x="8" y="1935"/>
                </a:cubicBezTo>
                <a:cubicBezTo>
                  <a:pt x="13" y="1935"/>
                  <a:pt x="16" y="1938"/>
                  <a:pt x="16" y="1943"/>
                </a:cubicBezTo>
                <a:lnTo>
                  <a:pt x="16" y="2055"/>
                </a:lnTo>
                <a:cubicBezTo>
                  <a:pt x="16" y="2059"/>
                  <a:pt x="13" y="2063"/>
                  <a:pt x="8" y="2063"/>
                </a:cubicBezTo>
                <a:cubicBezTo>
                  <a:pt x="4" y="2063"/>
                  <a:pt x="0" y="2059"/>
                  <a:pt x="0" y="2055"/>
                </a:cubicBezTo>
                <a:close/>
                <a:moveTo>
                  <a:pt x="0" y="1863"/>
                </a:moveTo>
                <a:lnTo>
                  <a:pt x="0" y="1751"/>
                </a:lnTo>
                <a:cubicBezTo>
                  <a:pt x="0" y="1746"/>
                  <a:pt x="4" y="1743"/>
                  <a:pt x="8" y="1743"/>
                </a:cubicBezTo>
                <a:cubicBezTo>
                  <a:pt x="13" y="1743"/>
                  <a:pt x="16" y="1746"/>
                  <a:pt x="16" y="1751"/>
                </a:cubicBezTo>
                <a:lnTo>
                  <a:pt x="16" y="1863"/>
                </a:lnTo>
                <a:cubicBezTo>
                  <a:pt x="16" y="1867"/>
                  <a:pt x="13" y="1871"/>
                  <a:pt x="8" y="1871"/>
                </a:cubicBezTo>
                <a:cubicBezTo>
                  <a:pt x="4" y="1871"/>
                  <a:pt x="0" y="1867"/>
                  <a:pt x="0" y="1863"/>
                </a:cubicBezTo>
                <a:close/>
                <a:moveTo>
                  <a:pt x="0" y="1671"/>
                </a:moveTo>
                <a:lnTo>
                  <a:pt x="0" y="1559"/>
                </a:lnTo>
                <a:cubicBezTo>
                  <a:pt x="0" y="1554"/>
                  <a:pt x="4" y="1551"/>
                  <a:pt x="8" y="1551"/>
                </a:cubicBezTo>
                <a:cubicBezTo>
                  <a:pt x="13" y="1551"/>
                  <a:pt x="16" y="1554"/>
                  <a:pt x="16" y="1559"/>
                </a:cubicBezTo>
                <a:lnTo>
                  <a:pt x="16" y="1671"/>
                </a:lnTo>
                <a:cubicBezTo>
                  <a:pt x="16" y="1675"/>
                  <a:pt x="13" y="1679"/>
                  <a:pt x="8" y="1679"/>
                </a:cubicBezTo>
                <a:cubicBezTo>
                  <a:pt x="4" y="1679"/>
                  <a:pt x="0" y="1675"/>
                  <a:pt x="0" y="1671"/>
                </a:cubicBezTo>
                <a:close/>
                <a:moveTo>
                  <a:pt x="0" y="1479"/>
                </a:moveTo>
                <a:lnTo>
                  <a:pt x="0" y="1367"/>
                </a:lnTo>
                <a:cubicBezTo>
                  <a:pt x="0" y="1362"/>
                  <a:pt x="4" y="1359"/>
                  <a:pt x="8" y="1359"/>
                </a:cubicBezTo>
                <a:cubicBezTo>
                  <a:pt x="13" y="1359"/>
                  <a:pt x="16" y="1362"/>
                  <a:pt x="16" y="1367"/>
                </a:cubicBezTo>
                <a:lnTo>
                  <a:pt x="16" y="1479"/>
                </a:lnTo>
                <a:cubicBezTo>
                  <a:pt x="16" y="1483"/>
                  <a:pt x="13" y="1487"/>
                  <a:pt x="8" y="1487"/>
                </a:cubicBezTo>
                <a:cubicBezTo>
                  <a:pt x="4" y="1487"/>
                  <a:pt x="0" y="1483"/>
                  <a:pt x="0" y="1479"/>
                </a:cubicBezTo>
                <a:close/>
                <a:moveTo>
                  <a:pt x="0" y="1287"/>
                </a:moveTo>
                <a:lnTo>
                  <a:pt x="0" y="1175"/>
                </a:lnTo>
                <a:cubicBezTo>
                  <a:pt x="0" y="1170"/>
                  <a:pt x="4" y="1167"/>
                  <a:pt x="8" y="1167"/>
                </a:cubicBezTo>
                <a:cubicBezTo>
                  <a:pt x="13" y="1167"/>
                  <a:pt x="16" y="1170"/>
                  <a:pt x="16" y="1175"/>
                </a:cubicBezTo>
                <a:lnTo>
                  <a:pt x="16" y="1287"/>
                </a:lnTo>
                <a:cubicBezTo>
                  <a:pt x="16" y="1291"/>
                  <a:pt x="13" y="1295"/>
                  <a:pt x="8" y="1295"/>
                </a:cubicBezTo>
                <a:cubicBezTo>
                  <a:pt x="4" y="1295"/>
                  <a:pt x="0" y="1291"/>
                  <a:pt x="0" y="1287"/>
                </a:cubicBezTo>
                <a:close/>
                <a:moveTo>
                  <a:pt x="0" y="1095"/>
                </a:moveTo>
                <a:lnTo>
                  <a:pt x="0" y="983"/>
                </a:lnTo>
                <a:cubicBezTo>
                  <a:pt x="0" y="978"/>
                  <a:pt x="4" y="975"/>
                  <a:pt x="8" y="975"/>
                </a:cubicBezTo>
                <a:cubicBezTo>
                  <a:pt x="13" y="975"/>
                  <a:pt x="16" y="978"/>
                  <a:pt x="16" y="983"/>
                </a:cubicBezTo>
                <a:lnTo>
                  <a:pt x="16" y="1095"/>
                </a:lnTo>
                <a:cubicBezTo>
                  <a:pt x="16" y="1099"/>
                  <a:pt x="13" y="1103"/>
                  <a:pt x="8" y="1103"/>
                </a:cubicBezTo>
                <a:cubicBezTo>
                  <a:pt x="4" y="1103"/>
                  <a:pt x="0" y="1099"/>
                  <a:pt x="0" y="1095"/>
                </a:cubicBezTo>
                <a:close/>
                <a:moveTo>
                  <a:pt x="0" y="903"/>
                </a:moveTo>
                <a:lnTo>
                  <a:pt x="0" y="791"/>
                </a:lnTo>
                <a:cubicBezTo>
                  <a:pt x="0" y="786"/>
                  <a:pt x="4" y="783"/>
                  <a:pt x="8" y="783"/>
                </a:cubicBezTo>
                <a:cubicBezTo>
                  <a:pt x="13" y="783"/>
                  <a:pt x="16" y="786"/>
                  <a:pt x="16" y="791"/>
                </a:cubicBezTo>
                <a:lnTo>
                  <a:pt x="16" y="903"/>
                </a:lnTo>
                <a:cubicBezTo>
                  <a:pt x="16" y="907"/>
                  <a:pt x="13" y="911"/>
                  <a:pt x="8" y="911"/>
                </a:cubicBezTo>
                <a:cubicBezTo>
                  <a:pt x="4" y="911"/>
                  <a:pt x="0" y="907"/>
                  <a:pt x="0" y="903"/>
                </a:cubicBezTo>
                <a:close/>
                <a:moveTo>
                  <a:pt x="0" y="711"/>
                </a:moveTo>
                <a:lnTo>
                  <a:pt x="0" y="599"/>
                </a:lnTo>
                <a:cubicBezTo>
                  <a:pt x="0" y="594"/>
                  <a:pt x="4" y="591"/>
                  <a:pt x="8" y="591"/>
                </a:cubicBezTo>
                <a:cubicBezTo>
                  <a:pt x="13" y="591"/>
                  <a:pt x="16" y="594"/>
                  <a:pt x="16" y="599"/>
                </a:cubicBezTo>
                <a:lnTo>
                  <a:pt x="16" y="711"/>
                </a:lnTo>
                <a:cubicBezTo>
                  <a:pt x="16" y="715"/>
                  <a:pt x="13" y="719"/>
                  <a:pt x="8" y="719"/>
                </a:cubicBezTo>
                <a:cubicBezTo>
                  <a:pt x="4" y="719"/>
                  <a:pt x="0" y="715"/>
                  <a:pt x="0" y="711"/>
                </a:cubicBezTo>
                <a:close/>
                <a:moveTo>
                  <a:pt x="0" y="519"/>
                </a:moveTo>
                <a:lnTo>
                  <a:pt x="0" y="407"/>
                </a:lnTo>
                <a:cubicBezTo>
                  <a:pt x="0" y="402"/>
                  <a:pt x="4" y="399"/>
                  <a:pt x="8" y="399"/>
                </a:cubicBezTo>
                <a:cubicBezTo>
                  <a:pt x="13" y="399"/>
                  <a:pt x="16" y="402"/>
                  <a:pt x="16" y="407"/>
                </a:cubicBezTo>
                <a:lnTo>
                  <a:pt x="16" y="519"/>
                </a:lnTo>
                <a:cubicBezTo>
                  <a:pt x="16" y="523"/>
                  <a:pt x="13" y="527"/>
                  <a:pt x="8" y="527"/>
                </a:cubicBezTo>
                <a:cubicBezTo>
                  <a:pt x="4" y="527"/>
                  <a:pt x="0" y="523"/>
                  <a:pt x="0" y="519"/>
                </a:cubicBezTo>
                <a:close/>
                <a:moveTo>
                  <a:pt x="0" y="327"/>
                </a:moveTo>
                <a:lnTo>
                  <a:pt x="0" y="215"/>
                </a:lnTo>
                <a:cubicBezTo>
                  <a:pt x="0" y="210"/>
                  <a:pt x="4" y="207"/>
                  <a:pt x="8" y="207"/>
                </a:cubicBezTo>
                <a:cubicBezTo>
                  <a:pt x="13" y="207"/>
                  <a:pt x="16" y="210"/>
                  <a:pt x="16" y="215"/>
                </a:cubicBezTo>
                <a:lnTo>
                  <a:pt x="16" y="327"/>
                </a:lnTo>
                <a:cubicBezTo>
                  <a:pt x="16" y="331"/>
                  <a:pt x="13" y="335"/>
                  <a:pt x="8" y="335"/>
                </a:cubicBezTo>
                <a:cubicBezTo>
                  <a:pt x="4" y="335"/>
                  <a:pt x="0" y="331"/>
                  <a:pt x="0" y="327"/>
                </a:cubicBezTo>
                <a:close/>
                <a:moveTo>
                  <a:pt x="0" y="135"/>
                </a:moveTo>
                <a:lnTo>
                  <a:pt x="0" y="23"/>
                </a:lnTo>
                <a:cubicBezTo>
                  <a:pt x="0" y="18"/>
                  <a:pt x="4" y="15"/>
                  <a:pt x="8" y="15"/>
                </a:cubicBezTo>
                <a:cubicBezTo>
                  <a:pt x="13" y="15"/>
                  <a:pt x="16" y="18"/>
                  <a:pt x="16" y="23"/>
                </a:cubicBezTo>
                <a:lnTo>
                  <a:pt x="16" y="135"/>
                </a:lnTo>
                <a:cubicBezTo>
                  <a:pt x="16" y="139"/>
                  <a:pt x="13" y="143"/>
                  <a:pt x="8" y="143"/>
                </a:cubicBezTo>
                <a:cubicBezTo>
                  <a:pt x="4" y="143"/>
                  <a:pt x="0" y="139"/>
                  <a:pt x="0" y="135"/>
                </a:cubicBezTo>
                <a:close/>
                <a:moveTo>
                  <a:pt x="74" y="0"/>
                </a:moveTo>
                <a:lnTo>
                  <a:pt x="186" y="0"/>
                </a:lnTo>
                <a:cubicBezTo>
                  <a:pt x="190" y="0"/>
                  <a:pt x="194" y="4"/>
                  <a:pt x="194" y="8"/>
                </a:cubicBezTo>
                <a:cubicBezTo>
                  <a:pt x="194" y="13"/>
                  <a:pt x="190" y="16"/>
                  <a:pt x="186" y="16"/>
                </a:cubicBezTo>
                <a:lnTo>
                  <a:pt x="74" y="16"/>
                </a:lnTo>
                <a:cubicBezTo>
                  <a:pt x="69" y="16"/>
                  <a:pt x="66" y="13"/>
                  <a:pt x="66" y="8"/>
                </a:cubicBezTo>
                <a:cubicBezTo>
                  <a:pt x="66" y="4"/>
                  <a:pt x="69" y="0"/>
                  <a:pt x="74" y="0"/>
                </a:cubicBezTo>
                <a:close/>
                <a:moveTo>
                  <a:pt x="266" y="0"/>
                </a:moveTo>
                <a:lnTo>
                  <a:pt x="378" y="0"/>
                </a:lnTo>
                <a:cubicBezTo>
                  <a:pt x="382" y="0"/>
                  <a:pt x="386" y="4"/>
                  <a:pt x="386" y="8"/>
                </a:cubicBezTo>
                <a:cubicBezTo>
                  <a:pt x="386" y="13"/>
                  <a:pt x="382" y="16"/>
                  <a:pt x="378" y="16"/>
                </a:cubicBezTo>
                <a:lnTo>
                  <a:pt x="266" y="16"/>
                </a:lnTo>
                <a:cubicBezTo>
                  <a:pt x="261" y="16"/>
                  <a:pt x="258" y="13"/>
                  <a:pt x="258" y="8"/>
                </a:cubicBezTo>
                <a:cubicBezTo>
                  <a:pt x="258" y="4"/>
                  <a:pt x="261" y="0"/>
                  <a:pt x="266" y="0"/>
                </a:cubicBezTo>
                <a:close/>
                <a:moveTo>
                  <a:pt x="458" y="0"/>
                </a:moveTo>
                <a:lnTo>
                  <a:pt x="570" y="0"/>
                </a:lnTo>
                <a:cubicBezTo>
                  <a:pt x="574" y="0"/>
                  <a:pt x="578" y="4"/>
                  <a:pt x="578" y="8"/>
                </a:cubicBezTo>
                <a:cubicBezTo>
                  <a:pt x="578" y="13"/>
                  <a:pt x="574" y="16"/>
                  <a:pt x="570" y="16"/>
                </a:cubicBezTo>
                <a:lnTo>
                  <a:pt x="458" y="16"/>
                </a:lnTo>
                <a:cubicBezTo>
                  <a:pt x="453" y="16"/>
                  <a:pt x="450" y="13"/>
                  <a:pt x="450" y="8"/>
                </a:cubicBezTo>
                <a:cubicBezTo>
                  <a:pt x="450" y="4"/>
                  <a:pt x="453" y="0"/>
                  <a:pt x="458" y="0"/>
                </a:cubicBezTo>
                <a:close/>
                <a:moveTo>
                  <a:pt x="650" y="0"/>
                </a:moveTo>
                <a:lnTo>
                  <a:pt x="762" y="0"/>
                </a:lnTo>
                <a:cubicBezTo>
                  <a:pt x="766" y="0"/>
                  <a:pt x="770" y="4"/>
                  <a:pt x="770" y="8"/>
                </a:cubicBezTo>
                <a:cubicBezTo>
                  <a:pt x="770" y="13"/>
                  <a:pt x="766" y="16"/>
                  <a:pt x="762" y="16"/>
                </a:cubicBezTo>
                <a:lnTo>
                  <a:pt x="650" y="16"/>
                </a:lnTo>
                <a:cubicBezTo>
                  <a:pt x="645" y="16"/>
                  <a:pt x="642" y="13"/>
                  <a:pt x="642" y="8"/>
                </a:cubicBezTo>
                <a:cubicBezTo>
                  <a:pt x="642" y="4"/>
                  <a:pt x="645" y="0"/>
                  <a:pt x="650" y="0"/>
                </a:cubicBezTo>
                <a:close/>
              </a:path>
            </a:pathLst>
          </a:custGeom>
          <a:solidFill>
            <a:srgbClr val="000000"/>
          </a:solidFill>
          <a:ln w="15875" cap="flat">
            <a:solidFill>
              <a:srgbClr val="000000"/>
            </a:solidFill>
            <a:prstDash val="solid"/>
            <a:bevel/>
            <a:headEnd/>
            <a:tailEnd/>
          </a:ln>
        </p:spPr>
        <p:txBody>
          <a:bodyPr/>
          <a:lstStyle/>
          <a:p>
            <a:endParaRPr lang="es-MX"/>
          </a:p>
        </p:txBody>
      </p:sp>
      <p:sp>
        <p:nvSpPr>
          <p:cNvPr id="879651" name="Freeform 35">
            <a:extLst>
              <a:ext uri="{FF2B5EF4-FFF2-40B4-BE49-F238E27FC236}">
                <a16:creationId xmlns:a16="http://schemas.microsoft.com/office/drawing/2014/main" id="{AF9566EF-9418-44BD-8473-1588066EAE32}"/>
              </a:ext>
            </a:extLst>
          </p:cNvPr>
          <p:cNvSpPr>
            <a:spLocks/>
          </p:cNvSpPr>
          <p:nvPr/>
        </p:nvSpPr>
        <p:spPr bwMode="auto">
          <a:xfrm>
            <a:off x="6313488" y="2082800"/>
            <a:ext cx="98425" cy="211138"/>
          </a:xfrm>
          <a:custGeom>
            <a:avLst/>
            <a:gdLst>
              <a:gd name="T0" fmla="*/ 0 w 62"/>
              <a:gd name="T1" fmla="*/ 133 h 133"/>
              <a:gd name="T2" fmla="*/ 62 w 62"/>
              <a:gd name="T3" fmla="*/ 67 h 133"/>
              <a:gd name="T4" fmla="*/ 0 w 62"/>
              <a:gd name="T5" fmla="*/ 0 h 133"/>
            </a:gdLst>
            <a:ahLst/>
            <a:cxnLst>
              <a:cxn ang="0">
                <a:pos x="T0" y="T1"/>
              </a:cxn>
              <a:cxn ang="0">
                <a:pos x="T2" y="T3"/>
              </a:cxn>
              <a:cxn ang="0">
                <a:pos x="T4" y="T5"/>
              </a:cxn>
            </a:cxnLst>
            <a:rect l="0" t="0" r="r" b="b"/>
            <a:pathLst>
              <a:path w="62" h="133">
                <a:moveTo>
                  <a:pt x="0" y="133"/>
                </a:moveTo>
                <a:lnTo>
                  <a:pt x="62" y="67"/>
                </a:lnTo>
                <a:lnTo>
                  <a:pt x="0" y="0"/>
                </a:lnTo>
              </a:path>
            </a:pathLst>
          </a:cu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9652" name="Freeform 36">
            <a:extLst>
              <a:ext uri="{FF2B5EF4-FFF2-40B4-BE49-F238E27FC236}">
                <a16:creationId xmlns:a16="http://schemas.microsoft.com/office/drawing/2014/main" id="{6DF4DF91-B3A7-4B44-9556-8B368E957AF8}"/>
              </a:ext>
            </a:extLst>
          </p:cNvPr>
          <p:cNvSpPr>
            <a:spLocks/>
          </p:cNvSpPr>
          <p:nvPr/>
        </p:nvSpPr>
        <p:spPr bwMode="auto">
          <a:xfrm>
            <a:off x="6011863" y="4503738"/>
            <a:ext cx="1000125" cy="265112"/>
          </a:xfrm>
          <a:custGeom>
            <a:avLst/>
            <a:gdLst>
              <a:gd name="T0" fmla="*/ 630 w 630"/>
              <a:gd name="T1" fmla="*/ 0 h 167"/>
              <a:gd name="T2" fmla="*/ 630 w 630"/>
              <a:gd name="T3" fmla="*/ 33 h 167"/>
              <a:gd name="T4" fmla="*/ 0 w 630"/>
              <a:gd name="T5" fmla="*/ 33 h 167"/>
              <a:gd name="T6" fmla="*/ 0 w 630"/>
              <a:gd name="T7" fmla="*/ 167 h 167"/>
            </a:gdLst>
            <a:ahLst/>
            <a:cxnLst>
              <a:cxn ang="0">
                <a:pos x="T0" y="T1"/>
              </a:cxn>
              <a:cxn ang="0">
                <a:pos x="T2" y="T3"/>
              </a:cxn>
              <a:cxn ang="0">
                <a:pos x="T4" y="T5"/>
              </a:cxn>
              <a:cxn ang="0">
                <a:pos x="T6" y="T7"/>
              </a:cxn>
            </a:cxnLst>
            <a:rect l="0" t="0" r="r" b="b"/>
            <a:pathLst>
              <a:path w="630" h="167">
                <a:moveTo>
                  <a:pt x="630" y="0"/>
                </a:moveTo>
                <a:lnTo>
                  <a:pt x="630" y="33"/>
                </a:lnTo>
                <a:lnTo>
                  <a:pt x="0" y="33"/>
                </a:lnTo>
                <a:lnTo>
                  <a:pt x="0" y="167"/>
                </a:lnTo>
              </a:path>
            </a:pathLst>
          </a:cu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9653" name="Freeform 37">
            <a:extLst>
              <a:ext uri="{FF2B5EF4-FFF2-40B4-BE49-F238E27FC236}">
                <a16:creationId xmlns:a16="http://schemas.microsoft.com/office/drawing/2014/main" id="{558872FA-1DDB-49B7-AD16-1BC6017F8544}"/>
              </a:ext>
            </a:extLst>
          </p:cNvPr>
          <p:cNvSpPr>
            <a:spLocks/>
          </p:cNvSpPr>
          <p:nvPr/>
        </p:nvSpPr>
        <p:spPr bwMode="auto">
          <a:xfrm>
            <a:off x="6888163" y="4291013"/>
            <a:ext cx="249237" cy="212725"/>
          </a:xfrm>
          <a:custGeom>
            <a:avLst/>
            <a:gdLst>
              <a:gd name="T0" fmla="*/ 0 w 157"/>
              <a:gd name="T1" fmla="*/ 134 h 134"/>
              <a:gd name="T2" fmla="*/ 157 w 157"/>
              <a:gd name="T3" fmla="*/ 134 h 134"/>
              <a:gd name="T4" fmla="*/ 78 w 157"/>
              <a:gd name="T5" fmla="*/ 0 h 134"/>
              <a:gd name="T6" fmla="*/ 0 w 157"/>
              <a:gd name="T7" fmla="*/ 134 h 134"/>
            </a:gdLst>
            <a:ahLst/>
            <a:cxnLst>
              <a:cxn ang="0">
                <a:pos x="T0" y="T1"/>
              </a:cxn>
              <a:cxn ang="0">
                <a:pos x="T2" y="T3"/>
              </a:cxn>
              <a:cxn ang="0">
                <a:pos x="T4" y="T5"/>
              </a:cxn>
              <a:cxn ang="0">
                <a:pos x="T6" y="T7"/>
              </a:cxn>
            </a:cxnLst>
            <a:rect l="0" t="0" r="r" b="b"/>
            <a:pathLst>
              <a:path w="157" h="134">
                <a:moveTo>
                  <a:pt x="0" y="134"/>
                </a:moveTo>
                <a:lnTo>
                  <a:pt x="157" y="134"/>
                </a:lnTo>
                <a:lnTo>
                  <a:pt x="78" y="0"/>
                </a:lnTo>
                <a:lnTo>
                  <a:pt x="0" y="1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879654" name="Freeform 38">
            <a:extLst>
              <a:ext uri="{FF2B5EF4-FFF2-40B4-BE49-F238E27FC236}">
                <a16:creationId xmlns:a16="http://schemas.microsoft.com/office/drawing/2014/main" id="{5D421481-806D-4E42-B3F0-FB762C8FC8B5}"/>
              </a:ext>
            </a:extLst>
          </p:cNvPr>
          <p:cNvSpPr>
            <a:spLocks/>
          </p:cNvSpPr>
          <p:nvPr/>
        </p:nvSpPr>
        <p:spPr bwMode="auto">
          <a:xfrm>
            <a:off x="6888163" y="4291013"/>
            <a:ext cx="249237" cy="212725"/>
          </a:xfrm>
          <a:custGeom>
            <a:avLst/>
            <a:gdLst>
              <a:gd name="T0" fmla="*/ 0 w 157"/>
              <a:gd name="T1" fmla="*/ 134 h 134"/>
              <a:gd name="T2" fmla="*/ 157 w 157"/>
              <a:gd name="T3" fmla="*/ 134 h 134"/>
              <a:gd name="T4" fmla="*/ 78 w 157"/>
              <a:gd name="T5" fmla="*/ 0 h 134"/>
              <a:gd name="T6" fmla="*/ 0 w 157"/>
              <a:gd name="T7" fmla="*/ 134 h 134"/>
            </a:gdLst>
            <a:ahLst/>
            <a:cxnLst>
              <a:cxn ang="0">
                <a:pos x="T0" y="T1"/>
              </a:cxn>
              <a:cxn ang="0">
                <a:pos x="T2" y="T3"/>
              </a:cxn>
              <a:cxn ang="0">
                <a:pos x="T4" y="T5"/>
              </a:cxn>
              <a:cxn ang="0">
                <a:pos x="T6" y="T7"/>
              </a:cxn>
            </a:cxnLst>
            <a:rect l="0" t="0" r="r" b="b"/>
            <a:pathLst>
              <a:path w="157" h="134">
                <a:moveTo>
                  <a:pt x="0" y="134"/>
                </a:moveTo>
                <a:lnTo>
                  <a:pt x="157" y="134"/>
                </a:lnTo>
                <a:lnTo>
                  <a:pt x="78" y="0"/>
                </a:lnTo>
                <a:lnTo>
                  <a:pt x="0" y="134"/>
                </a:lnTo>
                <a:close/>
              </a:path>
            </a:pathLst>
          </a:custGeom>
          <a:noFill/>
          <a:ln w="158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9655" name="Freeform 39">
            <a:extLst>
              <a:ext uri="{FF2B5EF4-FFF2-40B4-BE49-F238E27FC236}">
                <a16:creationId xmlns:a16="http://schemas.microsoft.com/office/drawing/2014/main" id="{A437D0A3-1C42-42D5-9EE1-DA6419ADEA35}"/>
              </a:ext>
            </a:extLst>
          </p:cNvPr>
          <p:cNvSpPr>
            <a:spLocks/>
          </p:cNvSpPr>
          <p:nvPr/>
        </p:nvSpPr>
        <p:spPr bwMode="auto">
          <a:xfrm>
            <a:off x="7011988" y="4503738"/>
            <a:ext cx="1100137" cy="265112"/>
          </a:xfrm>
          <a:custGeom>
            <a:avLst/>
            <a:gdLst>
              <a:gd name="T0" fmla="*/ 0 w 693"/>
              <a:gd name="T1" fmla="*/ 0 h 167"/>
              <a:gd name="T2" fmla="*/ 0 w 693"/>
              <a:gd name="T3" fmla="*/ 33 h 167"/>
              <a:gd name="T4" fmla="*/ 693 w 693"/>
              <a:gd name="T5" fmla="*/ 33 h 167"/>
              <a:gd name="T6" fmla="*/ 693 w 693"/>
              <a:gd name="T7" fmla="*/ 167 h 167"/>
            </a:gdLst>
            <a:ahLst/>
            <a:cxnLst>
              <a:cxn ang="0">
                <a:pos x="T0" y="T1"/>
              </a:cxn>
              <a:cxn ang="0">
                <a:pos x="T2" y="T3"/>
              </a:cxn>
              <a:cxn ang="0">
                <a:pos x="T4" y="T5"/>
              </a:cxn>
              <a:cxn ang="0">
                <a:pos x="T6" y="T7"/>
              </a:cxn>
            </a:cxnLst>
            <a:rect l="0" t="0" r="r" b="b"/>
            <a:pathLst>
              <a:path w="693" h="167">
                <a:moveTo>
                  <a:pt x="0" y="0"/>
                </a:moveTo>
                <a:lnTo>
                  <a:pt x="0" y="33"/>
                </a:lnTo>
                <a:lnTo>
                  <a:pt x="693" y="33"/>
                </a:lnTo>
                <a:lnTo>
                  <a:pt x="693" y="167"/>
                </a:lnTo>
              </a:path>
            </a:pathLst>
          </a:cu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9656" name="Freeform 40">
            <a:extLst>
              <a:ext uri="{FF2B5EF4-FFF2-40B4-BE49-F238E27FC236}">
                <a16:creationId xmlns:a16="http://schemas.microsoft.com/office/drawing/2014/main" id="{8907BDCA-E784-41C3-9070-242F79CEE9F0}"/>
              </a:ext>
            </a:extLst>
          </p:cNvPr>
          <p:cNvSpPr>
            <a:spLocks/>
          </p:cNvSpPr>
          <p:nvPr/>
        </p:nvSpPr>
        <p:spPr bwMode="auto">
          <a:xfrm>
            <a:off x="6888163" y="4291013"/>
            <a:ext cx="249237" cy="212725"/>
          </a:xfrm>
          <a:custGeom>
            <a:avLst/>
            <a:gdLst>
              <a:gd name="T0" fmla="*/ 0 w 157"/>
              <a:gd name="T1" fmla="*/ 134 h 134"/>
              <a:gd name="T2" fmla="*/ 157 w 157"/>
              <a:gd name="T3" fmla="*/ 134 h 134"/>
              <a:gd name="T4" fmla="*/ 78 w 157"/>
              <a:gd name="T5" fmla="*/ 0 h 134"/>
              <a:gd name="T6" fmla="*/ 0 w 157"/>
              <a:gd name="T7" fmla="*/ 134 h 134"/>
            </a:gdLst>
            <a:ahLst/>
            <a:cxnLst>
              <a:cxn ang="0">
                <a:pos x="T0" y="T1"/>
              </a:cxn>
              <a:cxn ang="0">
                <a:pos x="T2" y="T3"/>
              </a:cxn>
              <a:cxn ang="0">
                <a:pos x="T4" y="T5"/>
              </a:cxn>
              <a:cxn ang="0">
                <a:pos x="T6" y="T7"/>
              </a:cxn>
            </a:cxnLst>
            <a:rect l="0" t="0" r="r" b="b"/>
            <a:pathLst>
              <a:path w="157" h="134">
                <a:moveTo>
                  <a:pt x="0" y="134"/>
                </a:moveTo>
                <a:lnTo>
                  <a:pt x="157" y="134"/>
                </a:lnTo>
                <a:lnTo>
                  <a:pt x="78" y="0"/>
                </a:lnTo>
                <a:lnTo>
                  <a:pt x="0" y="1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MX"/>
          </a:p>
        </p:txBody>
      </p:sp>
      <p:sp>
        <p:nvSpPr>
          <p:cNvPr id="879657" name="Freeform 41">
            <a:extLst>
              <a:ext uri="{FF2B5EF4-FFF2-40B4-BE49-F238E27FC236}">
                <a16:creationId xmlns:a16="http://schemas.microsoft.com/office/drawing/2014/main" id="{76BB3F42-BDB6-487A-8924-70AEB28C9B55}"/>
              </a:ext>
            </a:extLst>
          </p:cNvPr>
          <p:cNvSpPr>
            <a:spLocks/>
          </p:cNvSpPr>
          <p:nvPr/>
        </p:nvSpPr>
        <p:spPr bwMode="auto">
          <a:xfrm>
            <a:off x="6888163" y="4291013"/>
            <a:ext cx="249237" cy="212725"/>
          </a:xfrm>
          <a:custGeom>
            <a:avLst/>
            <a:gdLst>
              <a:gd name="T0" fmla="*/ 0 w 157"/>
              <a:gd name="T1" fmla="*/ 134 h 134"/>
              <a:gd name="T2" fmla="*/ 157 w 157"/>
              <a:gd name="T3" fmla="*/ 134 h 134"/>
              <a:gd name="T4" fmla="*/ 78 w 157"/>
              <a:gd name="T5" fmla="*/ 0 h 134"/>
              <a:gd name="T6" fmla="*/ 0 w 157"/>
              <a:gd name="T7" fmla="*/ 134 h 134"/>
            </a:gdLst>
            <a:ahLst/>
            <a:cxnLst>
              <a:cxn ang="0">
                <a:pos x="T0" y="T1"/>
              </a:cxn>
              <a:cxn ang="0">
                <a:pos x="T2" y="T3"/>
              </a:cxn>
              <a:cxn ang="0">
                <a:pos x="T4" y="T5"/>
              </a:cxn>
              <a:cxn ang="0">
                <a:pos x="T6" y="T7"/>
              </a:cxn>
            </a:cxnLst>
            <a:rect l="0" t="0" r="r" b="b"/>
            <a:pathLst>
              <a:path w="157" h="134">
                <a:moveTo>
                  <a:pt x="0" y="134"/>
                </a:moveTo>
                <a:lnTo>
                  <a:pt x="157" y="134"/>
                </a:lnTo>
                <a:lnTo>
                  <a:pt x="78" y="0"/>
                </a:lnTo>
                <a:lnTo>
                  <a:pt x="0" y="134"/>
                </a:lnTo>
                <a:close/>
              </a:path>
            </a:pathLst>
          </a:custGeom>
          <a:noFill/>
          <a:ln w="15875"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9658" name="Freeform 42">
            <a:extLst>
              <a:ext uri="{FF2B5EF4-FFF2-40B4-BE49-F238E27FC236}">
                <a16:creationId xmlns:a16="http://schemas.microsoft.com/office/drawing/2014/main" id="{3A73F09A-E9E3-4975-8A32-95861D9DEE44}"/>
              </a:ext>
            </a:extLst>
          </p:cNvPr>
          <p:cNvSpPr>
            <a:spLocks noEditPoints="1"/>
          </p:cNvSpPr>
          <p:nvPr/>
        </p:nvSpPr>
        <p:spPr bwMode="auto">
          <a:xfrm>
            <a:off x="7605713" y="2181225"/>
            <a:ext cx="844550" cy="2595563"/>
          </a:xfrm>
          <a:custGeom>
            <a:avLst/>
            <a:gdLst>
              <a:gd name="T0" fmla="*/ 850 w 858"/>
              <a:gd name="T1" fmla="*/ 2511 h 2639"/>
              <a:gd name="T2" fmla="*/ 850 w 858"/>
              <a:gd name="T3" fmla="*/ 2639 h 2639"/>
              <a:gd name="T4" fmla="*/ 842 w 858"/>
              <a:gd name="T5" fmla="*/ 2327 h 2639"/>
              <a:gd name="T6" fmla="*/ 858 w 858"/>
              <a:gd name="T7" fmla="*/ 2439 h 2639"/>
              <a:gd name="T8" fmla="*/ 842 w 858"/>
              <a:gd name="T9" fmla="*/ 2247 h 2639"/>
              <a:gd name="T10" fmla="*/ 858 w 858"/>
              <a:gd name="T11" fmla="*/ 2135 h 2639"/>
              <a:gd name="T12" fmla="*/ 842 w 858"/>
              <a:gd name="T13" fmla="*/ 2247 h 2639"/>
              <a:gd name="T14" fmla="*/ 850 w 858"/>
              <a:gd name="T15" fmla="*/ 1935 h 2639"/>
              <a:gd name="T16" fmla="*/ 850 w 858"/>
              <a:gd name="T17" fmla="*/ 2063 h 2639"/>
              <a:gd name="T18" fmla="*/ 842 w 858"/>
              <a:gd name="T19" fmla="*/ 1751 h 2639"/>
              <a:gd name="T20" fmla="*/ 858 w 858"/>
              <a:gd name="T21" fmla="*/ 1863 h 2639"/>
              <a:gd name="T22" fmla="*/ 842 w 858"/>
              <a:gd name="T23" fmla="*/ 1671 h 2639"/>
              <a:gd name="T24" fmla="*/ 858 w 858"/>
              <a:gd name="T25" fmla="*/ 1559 h 2639"/>
              <a:gd name="T26" fmla="*/ 842 w 858"/>
              <a:gd name="T27" fmla="*/ 1671 h 2639"/>
              <a:gd name="T28" fmla="*/ 850 w 858"/>
              <a:gd name="T29" fmla="*/ 1359 h 2639"/>
              <a:gd name="T30" fmla="*/ 850 w 858"/>
              <a:gd name="T31" fmla="*/ 1487 h 2639"/>
              <a:gd name="T32" fmla="*/ 842 w 858"/>
              <a:gd name="T33" fmla="*/ 1175 h 2639"/>
              <a:gd name="T34" fmla="*/ 858 w 858"/>
              <a:gd name="T35" fmla="*/ 1287 h 2639"/>
              <a:gd name="T36" fmla="*/ 842 w 858"/>
              <a:gd name="T37" fmla="*/ 1095 h 2639"/>
              <a:gd name="T38" fmla="*/ 858 w 858"/>
              <a:gd name="T39" fmla="*/ 983 h 2639"/>
              <a:gd name="T40" fmla="*/ 842 w 858"/>
              <a:gd name="T41" fmla="*/ 1095 h 2639"/>
              <a:gd name="T42" fmla="*/ 850 w 858"/>
              <a:gd name="T43" fmla="*/ 783 h 2639"/>
              <a:gd name="T44" fmla="*/ 850 w 858"/>
              <a:gd name="T45" fmla="*/ 911 h 2639"/>
              <a:gd name="T46" fmla="*/ 842 w 858"/>
              <a:gd name="T47" fmla="*/ 599 h 2639"/>
              <a:gd name="T48" fmla="*/ 858 w 858"/>
              <a:gd name="T49" fmla="*/ 711 h 2639"/>
              <a:gd name="T50" fmla="*/ 842 w 858"/>
              <a:gd name="T51" fmla="*/ 519 h 2639"/>
              <a:gd name="T52" fmla="*/ 858 w 858"/>
              <a:gd name="T53" fmla="*/ 407 h 2639"/>
              <a:gd name="T54" fmla="*/ 842 w 858"/>
              <a:gd name="T55" fmla="*/ 519 h 2639"/>
              <a:gd name="T56" fmla="*/ 850 w 858"/>
              <a:gd name="T57" fmla="*/ 207 h 2639"/>
              <a:gd name="T58" fmla="*/ 850 w 858"/>
              <a:gd name="T59" fmla="*/ 335 h 2639"/>
              <a:gd name="T60" fmla="*/ 842 w 858"/>
              <a:gd name="T61" fmla="*/ 23 h 2639"/>
              <a:gd name="T62" fmla="*/ 858 w 858"/>
              <a:gd name="T63" fmla="*/ 135 h 2639"/>
              <a:gd name="T64" fmla="*/ 785 w 858"/>
              <a:gd name="T65" fmla="*/ 16 h 2639"/>
              <a:gd name="T66" fmla="*/ 673 w 858"/>
              <a:gd name="T67" fmla="*/ 0 h 2639"/>
              <a:gd name="T68" fmla="*/ 785 w 858"/>
              <a:gd name="T69" fmla="*/ 16 h 2639"/>
              <a:gd name="T70" fmla="*/ 473 w 858"/>
              <a:gd name="T71" fmla="*/ 8 h 2639"/>
              <a:gd name="T72" fmla="*/ 601 w 858"/>
              <a:gd name="T73" fmla="*/ 8 h 2639"/>
              <a:gd name="T74" fmla="*/ 289 w 858"/>
              <a:gd name="T75" fmla="*/ 16 h 2639"/>
              <a:gd name="T76" fmla="*/ 401 w 858"/>
              <a:gd name="T77" fmla="*/ 0 h 2639"/>
              <a:gd name="T78" fmla="*/ 209 w 858"/>
              <a:gd name="T79" fmla="*/ 16 h 2639"/>
              <a:gd name="T80" fmla="*/ 97 w 858"/>
              <a:gd name="T81" fmla="*/ 0 h 2639"/>
              <a:gd name="T82" fmla="*/ 209 w 858"/>
              <a:gd name="T83" fmla="*/ 16 h 2639"/>
              <a:gd name="T84" fmla="*/ 0 w 858"/>
              <a:gd name="T85" fmla="*/ 8 h 2639"/>
              <a:gd name="T86" fmla="*/ 25 w 858"/>
              <a:gd name="T87" fmla="*/ 8 h 2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58" h="2639">
                <a:moveTo>
                  <a:pt x="842" y="2631"/>
                </a:moveTo>
                <a:lnTo>
                  <a:pt x="842" y="2519"/>
                </a:lnTo>
                <a:cubicBezTo>
                  <a:pt x="842" y="2514"/>
                  <a:pt x="845" y="2511"/>
                  <a:pt x="850" y="2511"/>
                </a:cubicBezTo>
                <a:cubicBezTo>
                  <a:pt x="854" y="2511"/>
                  <a:pt x="858" y="2514"/>
                  <a:pt x="858" y="2519"/>
                </a:cubicBezTo>
                <a:lnTo>
                  <a:pt x="858" y="2631"/>
                </a:lnTo>
                <a:cubicBezTo>
                  <a:pt x="858" y="2635"/>
                  <a:pt x="854" y="2639"/>
                  <a:pt x="850" y="2639"/>
                </a:cubicBezTo>
                <a:cubicBezTo>
                  <a:pt x="845" y="2639"/>
                  <a:pt x="842" y="2635"/>
                  <a:pt x="842" y="2631"/>
                </a:cubicBezTo>
                <a:close/>
                <a:moveTo>
                  <a:pt x="842" y="2439"/>
                </a:moveTo>
                <a:lnTo>
                  <a:pt x="842" y="2327"/>
                </a:lnTo>
                <a:cubicBezTo>
                  <a:pt x="842" y="2322"/>
                  <a:pt x="845" y="2319"/>
                  <a:pt x="850" y="2319"/>
                </a:cubicBezTo>
                <a:cubicBezTo>
                  <a:pt x="854" y="2319"/>
                  <a:pt x="858" y="2322"/>
                  <a:pt x="858" y="2327"/>
                </a:cubicBezTo>
                <a:lnTo>
                  <a:pt x="858" y="2439"/>
                </a:lnTo>
                <a:cubicBezTo>
                  <a:pt x="858" y="2443"/>
                  <a:pt x="854" y="2447"/>
                  <a:pt x="850" y="2447"/>
                </a:cubicBezTo>
                <a:cubicBezTo>
                  <a:pt x="845" y="2447"/>
                  <a:pt x="842" y="2443"/>
                  <a:pt x="842" y="2439"/>
                </a:cubicBezTo>
                <a:close/>
                <a:moveTo>
                  <a:pt x="842" y="2247"/>
                </a:moveTo>
                <a:lnTo>
                  <a:pt x="842" y="2135"/>
                </a:lnTo>
                <a:cubicBezTo>
                  <a:pt x="842" y="2130"/>
                  <a:pt x="845" y="2127"/>
                  <a:pt x="850" y="2127"/>
                </a:cubicBezTo>
                <a:cubicBezTo>
                  <a:pt x="854" y="2127"/>
                  <a:pt x="858" y="2130"/>
                  <a:pt x="858" y="2135"/>
                </a:cubicBezTo>
                <a:lnTo>
                  <a:pt x="858" y="2247"/>
                </a:lnTo>
                <a:cubicBezTo>
                  <a:pt x="858" y="2251"/>
                  <a:pt x="854" y="2255"/>
                  <a:pt x="850" y="2255"/>
                </a:cubicBezTo>
                <a:cubicBezTo>
                  <a:pt x="845" y="2255"/>
                  <a:pt x="842" y="2251"/>
                  <a:pt x="842" y="2247"/>
                </a:cubicBezTo>
                <a:close/>
                <a:moveTo>
                  <a:pt x="842" y="2055"/>
                </a:moveTo>
                <a:lnTo>
                  <a:pt x="842" y="1943"/>
                </a:lnTo>
                <a:cubicBezTo>
                  <a:pt x="842" y="1938"/>
                  <a:pt x="845" y="1935"/>
                  <a:pt x="850" y="1935"/>
                </a:cubicBezTo>
                <a:cubicBezTo>
                  <a:pt x="854" y="1935"/>
                  <a:pt x="858" y="1938"/>
                  <a:pt x="858" y="1943"/>
                </a:cubicBezTo>
                <a:lnTo>
                  <a:pt x="858" y="2055"/>
                </a:lnTo>
                <a:cubicBezTo>
                  <a:pt x="858" y="2059"/>
                  <a:pt x="854" y="2063"/>
                  <a:pt x="850" y="2063"/>
                </a:cubicBezTo>
                <a:cubicBezTo>
                  <a:pt x="845" y="2063"/>
                  <a:pt x="842" y="2059"/>
                  <a:pt x="842" y="2055"/>
                </a:cubicBezTo>
                <a:close/>
                <a:moveTo>
                  <a:pt x="842" y="1863"/>
                </a:moveTo>
                <a:lnTo>
                  <a:pt x="842" y="1751"/>
                </a:lnTo>
                <a:cubicBezTo>
                  <a:pt x="842" y="1746"/>
                  <a:pt x="845" y="1743"/>
                  <a:pt x="850" y="1743"/>
                </a:cubicBezTo>
                <a:cubicBezTo>
                  <a:pt x="854" y="1743"/>
                  <a:pt x="858" y="1746"/>
                  <a:pt x="858" y="1751"/>
                </a:cubicBezTo>
                <a:lnTo>
                  <a:pt x="858" y="1863"/>
                </a:lnTo>
                <a:cubicBezTo>
                  <a:pt x="858" y="1867"/>
                  <a:pt x="854" y="1871"/>
                  <a:pt x="850" y="1871"/>
                </a:cubicBezTo>
                <a:cubicBezTo>
                  <a:pt x="845" y="1871"/>
                  <a:pt x="842" y="1867"/>
                  <a:pt x="842" y="1863"/>
                </a:cubicBezTo>
                <a:close/>
                <a:moveTo>
                  <a:pt x="842" y="1671"/>
                </a:moveTo>
                <a:lnTo>
                  <a:pt x="842" y="1559"/>
                </a:lnTo>
                <a:cubicBezTo>
                  <a:pt x="842" y="1554"/>
                  <a:pt x="845" y="1551"/>
                  <a:pt x="850" y="1551"/>
                </a:cubicBezTo>
                <a:cubicBezTo>
                  <a:pt x="854" y="1551"/>
                  <a:pt x="858" y="1554"/>
                  <a:pt x="858" y="1559"/>
                </a:cubicBezTo>
                <a:lnTo>
                  <a:pt x="858" y="1671"/>
                </a:lnTo>
                <a:cubicBezTo>
                  <a:pt x="858" y="1675"/>
                  <a:pt x="854" y="1679"/>
                  <a:pt x="850" y="1679"/>
                </a:cubicBezTo>
                <a:cubicBezTo>
                  <a:pt x="845" y="1679"/>
                  <a:pt x="842" y="1675"/>
                  <a:pt x="842" y="1671"/>
                </a:cubicBezTo>
                <a:close/>
                <a:moveTo>
                  <a:pt x="842" y="1479"/>
                </a:moveTo>
                <a:lnTo>
                  <a:pt x="842" y="1367"/>
                </a:lnTo>
                <a:cubicBezTo>
                  <a:pt x="842" y="1362"/>
                  <a:pt x="845" y="1359"/>
                  <a:pt x="850" y="1359"/>
                </a:cubicBezTo>
                <a:cubicBezTo>
                  <a:pt x="854" y="1359"/>
                  <a:pt x="858" y="1362"/>
                  <a:pt x="858" y="1367"/>
                </a:cubicBezTo>
                <a:lnTo>
                  <a:pt x="858" y="1479"/>
                </a:lnTo>
                <a:cubicBezTo>
                  <a:pt x="858" y="1483"/>
                  <a:pt x="854" y="1487"/>
                  <a:pt x="850" y="1487"/>
                </a:cubicBezTo>
                <a:cubicBezTo>
                  <a:pt x="845" y="1487"/>
                  <a:pt x="842" y="1483"/>
                  <a:pt x="842" y="1479"/>
                </a:cubicBezTo>
                <a:close/>
                <a:moveTo>
                  <a:pt x="842" y="1287"/>
                </a:moveTo>
                <a:lnTo>
                  <a:pt x="842" y="1175"/>
                </a:lnTo>
                <a:cubicBezTo>
                  <a:pt x="842" y="1170"/>
                  <a:pt x="845" y="1167"/>
                  <a:pt x="850" y="1167"/>
                </a:cubicBezTo>
                <a:cubicBezTo>
                  <a:pt x="854" y="1167"/>
                  <a:pt x="858" y="1170"/>
                  <a:pt x="858" y="1175"/>
                </a:cubicBezTo>
                <a:lnTo>
                  <a:pt x="858" y="1287"/>
                </a:lnTo>
                <a:cubicBezTo>
                  <a:pt x="858" y="1291"/>
                  <a:pt x="854" y="1295"/>
                  <a:pt x="850" y="1295"/>
                </a:cubicBezTo>
                <a:cubicBezTo>
                  <a:pt x="845" y="1295"/>
                  <a:pt x="842" y="1291"/>
                  <a:pt x="842" y="1287"/>
                </a:cubicBezTo>
                <a:close/>
                <a:moveTo>
                  <a:pt x="842" y="1095"/>
                </a:moveTo>
                <a:lnTo>
                  <a:pt x="842" y="983"/>
                </a:lnTo>
                <a:cubicBezTo>
                  <a:pt x="842" y="978"/>
                  <a:pt x="845" y="975"/>
                  <a:pt x="850" y="975"/>
                </a:cubicBezTo>
                <a:cubicBezTo>
                  <a:pt x="854" y="975"/>
                  <a:pt x="858" y="978"/>
                  <a:pt x="858" y="983"/>
                </a:cubicBezTo>
                <a:lnTo>
                  <a:pt x="858" y="1095"/>
                </a:lnTo>
                <a:cubicBezTo>
                  <a:pt x="858" y="1099"/>
                  <a:pt x="854" y="1103"/>
                  <a:pt x="850" y="1103"/>
                </a:cubicBezTo>
                <a:cubicBezTo>
                  <a:pt x="845" y="1103"/>
                  <a:pt x="842" y="1099"/>
                  <a:pt x="842" y="1095"/>
                </a:cubicBezTo>
                <a:close/>
                <a:moveTo>
                  <a:pt x="842" y="903"/>
                </a:moveTo>
                <a:lnTo>
                  <a:pt x="842" y="791"/>
                </a:lnTo>
                <a:cubicBezTo>
                  <a:pt x="842" y="786"/>
                  <a:pt x="845" y="783"/>
                  <a:pt x="850" y="783"/>
                </a:cubicBezTo>
                <a:cubicBezTo>
                  <a:pt x="854" y="783"/>
                  <a:pt x="858" y="786"/>
                  <a:pt x="858" y="791"/>
                </a:cubicBezTo>
                <a:lnTo>
                  <a:pt x="858" y="903"/>
                </a:lnTo>
                <a:cubicBezTo>
                  <a:pt x="858" y="907"/>
                  <a:pt x="854" y="911"/>
                  <a:pt x="850" y="911"/>
                </a:cubicBezTo>
                <a:cubicBezTo>
                  <a:pt x="845" y="911"/>
                  <a:pt x="842" y="907"/>
                  <a:pt x="842" y="903"/>
                </a:cubicBezTo>
                <a:close/>
                <a:moveTo>
                  <a:pt x="842" y="711"/>
                </a:moveTo>
                <a:lnTo>
                  <a:pt x="842" y="599"/>
                </a:lnTo>
                <a:cubicBezTo>
                  <a:pt x="842" y="594"/>
                  <a:pt x="845" y="591"/>
                  <a:pt x="850" y="591"/>
                </a:cubicBezTo>
                <a:cubicBezTo>
                  <a:pt x="854" y="591"/>
                  <a:pt x="858" y="594"/>
                  <a:pt x="858" y="599"/>
                </a:cubicBezTo>
                <a:lnTo>
                  <a:pt x="858" y="711"/>
                </a:lnTo>
                <a:cubicBezTo>
                  <a:pt x="858" y="715"/>
                  <a:pt x="854" y="719"/>
                  <a:pt x="850" y="719"/>
                </a:cubicBezTo>
                <a:cubicBezTo>
                  <a:pt x="845" y="719"/>
                  <a:pt x="842" y="715"/>
                  <a:pt x="842" y="711"/>
                </a:cubicBezTo>
                <a:close/>
                <a:moveTo>
                  <a:pt x="842" y="519"/>
                </a:moveTo>
                <a:lnTo>
                  <a:pt x="842" y="407"/>
                </a:lnTo>
                <a:cubicBezTo>
                  <a:pt x="842" y="402"/>
                  <a:pt x="845" y="399"/>
                  <a:pt x="850" y="399"/>
                </a:cubicBezTo>
                <a:cubicBezTo>
                  <a:pt x="854" y="399"/>
                  <a:pt x="858" y="402"/>
                  <a:pt x="858" y="407"/>
                </a:cubicBezTo>
                <a:lnTo>
                  <a:pt x="858" y="519"/>
                </a:lnTo>
                <a:cubicBezTo>
                  <a:pt x="858" y="523"/>
                  <a:pt x="854" y="527"/>
                  <a:pt x="850" y="527"/>
                </a:cubicBezTo>
                <a:cubicBezTo>
                  <a:pt x="845" y="527"/>
                  <a:pt x="842" y="523"/>
                  <a:pt x="842" y="519"/>
                </a:cubicBezTo>
                <a:close/>
                <a:moveTo>
                  <a:pt x="842" y="327"/>
                </a:moveTo>
                <a:lnTo>
                  <a:pt x="842" y="215"/>
                </a:lnTo>
                <a:cubicBezTo>
                  <a:pt x="842" y="210"/>
                  <a:pt x="845" y="207"/>
                  <a:pt x="850" y="207"/>
                </a:cubicBezTo>
                <a:cubicBezTo>
                  <a:pt x="854" y="207"/>
                  <a:pt x="858" y="210"/>
                  <a:pt x="858" y="215"/>
                </a:cubicBezTo>
                <a:lnTo>
                  <a:pt x="858" y="327"/>
                </a:lnTo>
                <a:cubicBezTo>
                  <a:pt x="858" y="331"/>
                  <a:pt x="854" y="335"/>
                  <a:pt x="850" y="335"/>
                </a:cubicBezTo>
                <a:cubicBezTo>
                  <a:pt x="845" y="335"/>
                  <a:pt x="842" y="331"/>
                  <a:pt x="842" y="327"/>
                </a:cubicBezTo>
                <a:close/>
                <a:moveTo>
                  <a:pt x="842" y="135"/>
                </a:moveTo>
                <a:lnTo>
                  <a:pt x="842" y="23"/>
                </a:lnTo>
                <a:cubicBezTo>
                  <a:pt x="842" y="18"/>
                  <a:pt x="845" y="15"/>
                  <a:pt x="850" y="15"/>
                </a:cubicBezTo>
                <a:cubicBezTo>
                  <a:pt x="854" y="15"/>
                  <a:pt x="858" y="18"/>
                  <a:pt x="858" y="23"/>
                </a:cubicBezTo>
                <a:lnTo>
                  <a:pt x="858" y="135"/>
                </a:lnTo>
                <a:cubicBezTo>
                  <a:pt x="858" y="139"/>
                  <a:pt x="854" y="143"/>
                  <a:pt x="850" y="143"/>
                </a:cubicBezTo>
                <a:cubicBezTo>
                  <a:pt x="845" y="143"/>
                  <a:pt x="842" y="139"/>
                  <a:pt x="842" y="135"/>
                </a:cubicBezTo>
                <a:close/>
                <a:moveTo>
                  <a:pt x="785" y="16"/>
                </a:moveTo>
                <a:lnTo>
                  <a:pt x="673" y="16"/>
                </a:lnTo>
                <a:cubicBezTo>
                  <a:pt x="668" y="16"/>
                  <a:pt x="665" y="13"/>
                  <a:pt x="665" y="8"/>
                </a:cubicBezTo>
                <a:cubicBezTo>
                  <a:pt x="665" y="4"/>
                  <a:pt x="668" y="0"/>
                  <a:pt x="673" y="0"/>
                </a:cubicBezTo>
                <a:lnTo>
                  <a:pt x="785" y="0"/>
                </a:lnTo>
                <a:cubicBezTo>
                  <a:pt x="789" y="0"/>
                  <a:pt x="793" y="4"/>
                  <a:pt x="793" y="8"/>
                </a:cubicBezTo>
                <a:cubicBezTo>
                  <a:pt x="793" y="13"/>
                  <a:pt x="789" y="16"/>
                  <a:pt x="785" y="16"/>
                </a:cubicBezTo>
                <a:close/>
                <a:moveTo>
                  <a:pt x="593" y="16"/>
                </a:moveTo>
                <a:lnTo>
                  <a:pt x="481" y="16"/>
                </a:lnTo>
                <a:cubicBezTo>
                  <a:pt x="476" y="16"/>
                  <a:pt x="473" y="13"/>
                  <a:pt x="473" y="8"/>
                </a:cubicBezTo>
                <a:cubicBezTo>
                  <a:pt x="473" y="4"/>
                  <a:pt x="476" y="0"/>
                  <a:pt x="481" y="0"/>
                </a:cubicBezTo>
                <a:lnTo>
                  <a:pt x="593" y="0"/>
                </a:lnTo>
                <a:cubicBezTo>
                  <a:pt x="597" y="0"/>
                  <a:pt x="601" y="4"/>
                  <a:pt x="601" y="8"/>
                </a:cubicBezTo>
                <a:cubicBezTo>
                  <a:pt x="601" y="13"/>
                  <a:pt x="597" y="16"/>
                  <a:pt x="593" y="16"/>
                </a:cubicBezTo>
                <a:close/>
                <a:moveTo>
                  <a:pt x="401" y="16"/>
                </a:moveTo>
                <a:lnTo>
                  <a:pt x="289" y="16"/>
                </a:lnTo>
                <a:cubicBezTo>
                  <a:pt x="284" y="16"/>
                  <a:pt x="281" y="13"/>
                  <a:pt x="281" y="8"/>
                </a:cubicBezTo>
                <a:cubicBezTo>
                  <a:pt x="281" y="4"/>
                  <a:pt x="284" y="0"/>
                  <a:pt x="289" y="0"/>
                </a:cubicBezTo>
                <a:lnTo>
                  <a:pt x="401" y="0"/>
                </a:lnTo>
                <a:cubicBezTo>
                  <a:pt x="405" y="0"/>
                  <a:pt x="409" y="4"/>
                  <a:pt x="409" y="8"/>
                </a:cubicBezTo>
                <a:cubicBezTo>
                  <a:pt x="409" y="13"/>
                  <a:pt x="405" y="16"/>
                  <a:pt x="401" y="16"/>
                </a:cubicBezTo>
                <a:close/>
                <a:moveTo>
                  <a:pt x="209" y="16"/>
                </a:moveTo>
                <a:lnTo>
                  <a:pt x="97" y="16"/>
                </a:lnTo>
                <a:cubicBezTo>
                  <a:pt x="92" y="16"/>
                  <a:pt x="89" y="13"/>
                  <a:pt x="89" y="8"/>
                </a:cubicBezTo>
                <a:cubicBezTo>
                  <a:pt x="89" y="4"/>
                  <a:pt x="92" y="0"/>
                  <a:pt x="97" y="0"/>
                </a:cubicBezTo>
                <a:lnTo>
                  <a:pt x="209" y="0"/>
                </a:lnTo>
                <a:cubicBezTo>
                  <a:pt x="213" y="0"/>
                  <a:pt x="217" y="4"/>
                  <a:pt x="217" y="8"/>
                </a:cubicBezTo>
                <a:cubicBezTo>
                  <a:pt x="217" y="13"/>
                  <a:pt x="213" y="16"/>
                  <a:pt x="209" y="16"/>
                </a:cubicBezTo>
                <a:close/>
                <a:moveTo>
                  <a:pt x="17" y="16"/>
                </a:moveTo>
                <a:lnTo>
                  <a:pt x="8" y="16"/>
                </a:lnTo>
                <a:cubicBezTo>
                  <a:pt x="3" y="16"/>
                  <a:pt x="0" y="13"/>
                  <a:pt x="0" y="8"/>
                </a:cubicBezTo>
                <a:cubicBezTo>
                  <a:pt x="0" y="4"/>
                  <a:pt x="3" y="0"/>
                  <a:pt x="8" y="0"/>
                </a:cubicBezTo>
                <a:lnTo>
                  <a:pt x="17" y="0"/>
                </a:lnTo>
                <a:cubicBezTo>
                  <a:pt x="21" y="0"/>
                  <a:pt x="25" y="4"/>
                  <a:pt x="25" y="8"/>
                </a:cubicBezTo>
                <a:cubicBezTo>
                  <a:pt x="25" y="13"/>
                  <a:pt x="21" y="16"/>
                  <a:pt x="17" y="16"/>
                </a:cubicBezTo>
                <a:close/>
              </a:path>
            </a:pathLst>
          </a:custGeom>
          <a:solidFill>
            <a:srgbClr val="000000"/>
          </a:solidFill>
          <a:ln w="15875" cap="flat">
            <a:solidFill>
              <a:srgbClr val="000000"/>
            </a:solidFill>
            <a:prstDash val="solid"/>
            <a:bevel/>
            <a:headEnd/>
            <a:tailEnd/>
          </a:ln>
        </p:spPr>
        <p:txBody>
          <a:bodyPr/>
          <a:lstStyle/>
          <a:p>
            <a:endParaRPr lang="es-MX"/>
          </a:p>
        </p:txBody>
      </p:sp>
      <p:sp>
        <p:nvSpPr>
          <p:cNvPr id="879659" name="Freeform 43">
            <a:extLst>
              <a:ext uri="{FF2B5EF4-FFF2-40B4-BE49-F238E27FC236}">
                <a16:creationId xmlns:a16="http://schemas.microsoft.com/office/drawing/2014/main" id="{764ECD2C-5695-4D19-B4AB-7D96B9CAC595}"/>
              </a:ext>
            </a:extLst>
          </p:cNvPr>
          <p:cNvSpPr>
            <a:spLocks/>
          </p:cNvSpPr>
          <p:nvPr/>
        </p:nvSpPr>
        <p:spPr bwMode="auto">
          <a:xfrm>
            <a:off x="7613650" y="2082800"/>
            <a:ext cx="98425" cy="211138"/>
          </a:xfrm>
          <a:custGeom>
            <a:avLst/>
            <a:gdLst>
              <a:gd name="T0" fmla="*/ 62 w 62"/>
              <a:gd name="T1" fmla="*/ 0 h 133"/>
              <a:gd name="T2" fmla="*/ 0 w 62"/>
              <a:gd name="T3" fmla="*/ 67 h 133"/>
              <a:gd name="T4" fmla="*/ 62 w 62"/>
              <a:gd name="T5" fmla="*/ 133 h 133"/>
            </a:gdLst>
            <a:ahLst/>
            <a:cxnLst>
              <a:cxn ang="0">
                <a:pos x="T0" y="T1"/>
              </a:cxn>
              <a:cxn ang="0">
                <a:pos x="T2" y="T3"/>
              </a:cxn>
              <a:cxn ang="0">
                <a:pos x="T4" y="T5"/>
              </a:cxn>
            </a:cxnLst>
            <a:rect l="0" t="0" r="r" b="b"/>
            <a:pathLst>
              <a:path w="62" h="133">
                <a:moveTo>
                  <a:pt x="62" y="0"/>
                </a:moveTo>
                <a:lnTo>
                  <a:pt x="0" y="67"/>
                </a:lnTo>
                <a:lnTo>
                  <a:pt x="62" y="133"/>
                </a:lnTo>
              </a:path>
            </a:pathLst>
          </a:cu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s-MX"/>
          </a:p>
        </p:txBody>
      </p:sp>
      <p:sp>
        <p:nvSpPr>
          <p:cNvPr id="879660" name="Text Box 44">
            <a:extLst>
              <a:ext uri="{FF2B5EF4-FFF2-40B4-BE49-F238E27FC236}">
                <a16:creationId xmlns:a16="http://schemas.microsoft.com/office/drawing/2014/main" id="{0DA4DB01-AEF5-4E29-80D5-B40D3A0854ED}"/>
              </a:ext>
            </a:extLst>
          </p:cNvPr>
          <p:cNvSpPr txBox="1">
            <a:spLocks noChangeArrowheads="1"/>
          </p:cNvSpPr>
          <p:nvPr/>
        </p:nvSpPr>
        <p:spPr bwMode="auto">
          <a:xfrm>
            <a:off x="152400" y="1524000"/>
            <a:ext cx="5029200" cy="4997450"/>
          </a:xfrm>
          <a:prstGeom prst="rect">
            <a:avLst/>
          </a:prstGeom>
          <a:solidFill>
            <a:schemeClr val="tx1"/>
          </a:solidFill>
          <a:ln w="12700" algn="ctr">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CR" altLang="es-MX" sz="1400" b="0">
                <a:solidFill>
                  <a:srgbClr val="0000FF"/>
                </a:solidFill>
                <a:effectLst/>
                <a:latin typeface="Courier New" panose="02070309020205020404" pitchFamily="49" charset="0"/>
                <a:cs typeface="Courier New" panose="02070309020205020404" pitchFamily="49" charset="0"/>
              </a:rPr>
              <a:t>Interface </a:t>
            </a:r>
            <a:r>
              <a:rPr lang="es-CR" altLang="es-MX" sz="1400" b="0">
                <a:solidFill>
                  <a:schemeClr val="bg2"/>
                </a:solidFill>
                <a:effectLst/>
                <a:latin typeface="Courier New" panose="02070309020205020404" pitchFamily="49" charset="0"/>
                <a:cs typeface="Courier New" panose="02070309020205020404" pitchFamily="49" charset="0"/>
              </a:rPr>
              <a:t>IToken</a:t>
            </a:r>
          </a:p>
          <a:p>
            <a:r>
              <a:rPr lang="es-CR" altLang="es-MX" sz="1400" b="0">
                <a:solidFill>
                  <a:srgbClr val="0000FF"/>
                </a:solidFill>
                <a:effectLst/>
                <a:latin typeface="Courier New" panose="02070309020205020404" pitchFamily="49" charset="0"/>
                <a:cs typeface="Courier New" panose="02070309020205020404" pitchFamily="49" charset="0"/>
              </a:rPr>
              <a:t>    Function </a:t>
            </a:r>
            <a:r>
              <a:rPr lang="es-CR" altLang="es-MX" sz="1400" b="0">
                <a:solidFill>
                  <a:schemeClr val="bg2"/>
                </a:solidFill>
                <a:effectLst/>
                <a:latin typeface="Courier New" panose="02070309020205020404" pitchFamily="49" charset="0"/>
                <a:cs typeface="Courier New" panose="02070309020205020404" pitchFamily="49" charset="0"/>
              </a:rPr>
              <a:t>Name()</a:t>
            </a:r>
            <a:r>
              <a:rPr lang="es-CR" altLang="es-MX" sz="1400" b="0">
                <a:effectLst/>
                <a:latin typeface="Courier New" panose="02070309020205020404" pitchFamily="49" charset="0"/>
                <a:cs typeface="Courier New" panose="02070309020205020404" pitchFamily="49" charset="0"/>
              </a:rPr>
              <a:t> </a:t>
            </a:r>
            <a:r>
              <a:rPr lang="es-CR" altLang="es-MX" sz="1400" b="0">
                <a:solidFill>
                  <a:srgbClr val="0000FF"/>
                </a:solidFill>
                <a:effectLst/>
                <a:latin typeface="Courier New" panose="02070309020205020404" pitchFamily="49" charset="0"/>
                <a:cs typeface="Courier New" panose="02070309020205020404" pitchFamily="49" charset="0"/>
              </a:rPr>
              <a:t>As String</a:t>
            </a:r>
          </a:p>
          <a:p>
            <a:r>
              <a:rPr lang="es-CR" altLang="es-MX" sz="1400" b="0">
                <a:solidFill>
                  <a:srgbClr val="0000FF"/>
                </a:solidFill>
                <a:effectLst/>
                <a:latin typeface="Courier New" panose="02070309020205020404" pitchFamily="49" charset="0"/>
                <a:cs typeface="Courier New" panose="02070309020205020404" pitchFamily="49" charset="0"/>
              </a:rPr>
              <a:t>End Interface</a:t>
            </a:r>
          </a:p>
          <a:p>
            <a:endParaRPr lang="es-CR" altLang="es-MX" sz="1400" b="0">
              <a:solidFill>
                <a:srgbClr val="0000FF"/>
              </a:solidFill>
              <a:effectLst/>
              <a:latin typeface="Courier New" panose="02070309020205020404" pitchFamily="49" charset="0"/>
              <a:cs typeface="Courier New" panose="02070309020205020404" pitchFamily="49" charset="0"/>
            </a:endParaRPr>
          </a:p>
          <a:p>
            <a:r>
              <a:rPr lang="es-CR" altLang="es-MX" sz="1400" b="0">
                <a:solidFill>
                  <a:srgbClr val="0000FF"/>
                </a:solidFill>
                <a:effectLst/>
                <a:latin typeface="Courier New" panose="02070309020205020404" pitchFamily="49" charset="0"/>
                <a:cs typeface="Courier New" panose="02070309020205020404" pitchFamily="49" charset="0"/>
              </a:rPr>
              <a:t>MustInherit Class </a:t>
            </a:r>
            <a:r>
              <a:rPr lang="es-CR" altLang="es-MX" sz="1400" b="0">
                <a:solidFill>
                  <a:schemeClr val="bg2"/>
                </a:solidFill>
                <a:effectLst/>
                <a:latin typeface="Courier New" panose="02070309020205020404" pitchFamily="49" charset="0"/>
                <a:cs typeface="Courier New" panose="02070309020205020404" pitchFamily="49" charset="0"/>
              </a:rPr>
              <a:t>Token</a:t>
            </a:r>
          </a:p>
          <a:p>
            <a:r>
              <a:rPr lang="es-CR" altLang="es-MX" sz="1400" b="0">
                <a:solidFill>
                  <a:srgbClr val="0000FF"/>
                </a:solidFill>
                <a:effectLst/>
                <a:latin typeface="Courier New" panose="02070309020205020404" pitchFamily="49" charset="0"/>
                <a:cs typeface="Courier New" panose="02070309020205020404" pitchFamily="49" charset="0"/>
              </a:rPr>
              <a:t>    Public Overridable Function </a:t>
            </a:r>
            <a:r>
              <a:rPr lang="es-CR" altLang="es-MX" sz="1400" b="0">
                <a:solidFill>
                  <a:schemeClr val="bg2"/>
                </a:solidFill>
                <a:effectLst/>
                <a:latin typeface="Courier New" panose="02070309020205020404" pitchFamily="49" charset="0"/>
                <a:cs typeface="Courier New" panose="02070309020205020404" pitchFamily="49" charset="0"/>
              </a:rPr>
              <a:t>Name()</a:t>
            </a:r>
            <a:r>
              <a:rPr lang="es-CR" altLang="es-MX" sz="1400" b="0">
                <a:effectLst/>
                <a:latin typeface="Courier New" panose="02070309020205020404" pitchFamily="49" charset="0"/>
                <a:cs typeface="Courier New" panose="02070309020205020404" pitchFamily="49" charset="0"/>
              </a:rPr>
              <a:t> </a:t>
            </a:r>
            <a:r>
              <a:rPr lang="es-CR" altLang="es-MX" sz="1400" b="0">
                <a:solidFill>
                  <a:srgbClr val="0000FF"/>
                </a:solidFill>
                <a:effectLst/>
                <a:latin typeface="Courier New" panose="02070309020205020404" pitchFamily="49" charset="0"/>
                <a:cs typeface="Courier New" panose="02070309020205020404" pitchFamily="49" charset="0"/>
              </a:rPr>
              <a:t>As String</a:t>
            </a:r>
          </a:p>
          <a:p>
            <a:r>
              <a:rPr lang="es-CR" altLang="es-MX" sz="1400" b="0">
                <a:solidFill>
                  <a:srgbClr val="0000FF"/>
                </a:solidFill>
                <a:effectLst/>
                <a:latin typeface="Courier New" panose="02070309020205020404" pitchFamily="49" charset="0"/>
                <a:cs typeface="Courier New" panose="02070309020205020404" pitchFamily="49" charset="0"/>
              </a:rPr>
              <a:t>        </a:t>
            </a:r>
            <a:r>
              <a:rPr lang="es-CR" altLang="es-MX" sz="1400" b="0">
                <a:solidFill>
                  <a:srgbClr val="008000"/>
                </a:solidFill>
                <a:effectLst/>
                <a:latin typeface="Courier New" panose="02070309020205020404" pitchFamily="49" charset="0"/>
                <a:cs typeface="Courier New" panose="02070309020205020404" pitchFamily="49" charset="0"/>
              </a:rPr>
              <a:t>'...</a:t>
            </a:r>
          </a:p>
          <a:p>
            <a:r>
              <a:rPr lang="es-CR" altLang="es-MX" sz="1400" b="0">
                <a:solidFill>
                  <a:srgbClr val="008000"/>
                </a:solidFill>
                <a:effectLst/>
                <a:latin typeface="Courier New" panose="02070309020205020404" pitchFamily="49" charset="0"/>
                <a:cs typeface="Courier New" panose="02070309020205020404" pitchFamily="49" charset="0"/>
              </a:rPr>
              <a:t>    </a:t>
            </a:r>
            <a:r>
              <a:rPr lang="es-CR" altLang="es-MX" sz="1400" b="0">
                <a:solidFill>
                  <a:srgbClr val="0000FF"/>
                </a:solidFill>
                <a:effectLst/>
                <a:latin typeface="Courier New" panose="02070309020205020404" pitchFamily="49" charset="0"/>
                <a:cs typeface="Courier New" panose="02070309020205020404" pitchFamily="49" charset="0"/>
              </a:rPr>
              <a:t>End Function</a:t>
            </a:r>
          </a:p>
          <a:p>
            <a:endParaRPr lang="es-CR" altLang="es-MX" sz="1400" b="0">
              <a:solidFill>
                <a:srgbClr val="0000FF"/>
              </a:solidFill>
              <a:effectLst/>
              <a:latin typeface="Courier New" panose="02070309020205020404" pitchFamily="49" charset="0"/>
              <a:cs typeface="Courier New" panose="02070309020205020404" pitchFamily="49" charset="0"/>
            </a:endParaRPr>
          </a:p>
          <a:p>
            <a:r>
              <a:rPr lang="es-CR" altLang="es-MX" sz="1400" b="0">
                <a:solidFill>
                  <a:srgbClr val="0000FF"/>
                </a:solidFill>
                <a:effectLst/>
                <a:latin typeface="Courier New" panose="02070309020205020404" pitchFamily="49" charset="0"/>
                <a:cs typeface="Courier New" panose="02070309020205020404" pitchFamily="49" charset="0"/>
              </a:rPr>
              <a:t>End Class</a:t>
            </a:r>
          </a:p>
          <a:p>
            <a:endParaRPr lang="es-CR" altLang="es-MX" sz="1400" b="0">
              <a:solidFill>
                <a:srgbClr val="0000FF"/>
              </a:solidFill>
              <a:effectLst/>
              <a:latin typeface="Courier New" panose="02070309020205020404" pitchFamily="49" charset="0"/>
              <a:cs typeface="Courier New" panose="02070309020205020404" pitchFamily="49" charset="0"/>
            </a:endParaRPr>
          </a:p>
          <a:p>
            <a:r>
              <a:rPr lang="es-CR" altLang="es-MX" sz="1400" b="0">
                <a:solidFill>
                  <a:srgbClr val="0000FF"/>
                </a:solidFill>
                <a:effectLst/>
                <a:latin typeface="Courier New" panose="02070309020205020404" pitchFamily="49" charset="0"/>
                <a:cs typeface="Courier New" panose="02070309020205020404" pitchFamily="49" charset="0"/>
              </a:rPr>
              <a:t>Class </a:t>
            </a:r>
            <a:r>
              <a:rPr lang="es-CR" altLang="es-MX" sz="1400" b="0">
                <a:solidFill>
                  <a:schemeClr val="bg2"/>
                </a:solidFill>
                <a:effectLst/>
                <a:latin typeface="Courier New" panose="02070309020205020404" pitchFamily="49" charset="0"/>
                <a:cs typeface="Courier New" panose="02070309020205020404" pitchFamily="49" charset="0"/>
              </a:rPr>
              <a:t>CommentToken</a:t>
            </a:r>
          </a:p>
          <a:p>
            <a:r>
              <a:rPr lang="es-CR" altLang="es-MX" sz="1400" b="0">
                <a:solidFill>
                  <a:srgbClr val="0000FF"/>
                </a:solidFill>
                <a:effectLst/>
                <a:latin typeface="Courier New" panose="02070309020205020404" pitchFamily="49" charset="0"/>
                <a:cs typeface="Courier New" panose="02070309020205020404" pitchFamily="49" charset="0"/>
              </a:rPr>
              <a:t>    Inherits </a:t>
            </a:r>
            <a:r>
              <a:rPr lang="es-CR" altLang="es-MX" sz="1400" b="0">
                <a:solidFill>
                  <a:schemeClr val="bg2"/>
                </a:solidFill>
                <a:effectLst/>
                <a:latin typeface="Courier New" panose="02070309020205020404" pitchFamily="49" charset="0"/>
                <a:cs typeface="Courier New" panose="02070309020205020404" pitchFamily="49" charset="0"/>
              </a:rPr>
              <a:t>Token</a:t>
            </a:r>
          </a:p>
          <a:p>
            <a:r>
              <a:rPr lang="es-CR" altLang="es-MX" sz="1400" b="0">
                <a:solidFill>
                  <a:srgbClr val="0000FF"/>
                </a:solidFill>
                <a:effectLst/>
                <a:latin typeface="Courier New" panose="02070309020205020404" pitchFamily="49" charset="0"/>
                <a:cs typeface="Courier New" panose="02070309020205020404" pitchFamily="49" charset="0"/>
              </a:rPr>
              <a:t>    Implements </a:t>
            </a:r>
            <a:r>
              <a:rPr lang="es-CR" altLang="es-MX" sz="1400" b="0">
                <a:solidFill>
                  <a:schemeClr val="bg2"/>
                </a:solidFill>
                <a:effectLst/>
                <a:latin typeface="Courier New" panose="02070309020205020404" pitchFamily="49" charset="0"/>
                <a:cs typeface="Courier New" panose="02070309020205020404" pitchFamily="49" charset="0"/>
              </a:rPr>
              <a:t>IToken</a:t>
            </a:r>
          </a:p>
          <a:p>
            <a:r>
              <a:rPr lang="es-CR" altLang="es-MX" sz="1400" b="0">
                <a:solidFill>
                  <a:srgbClr val="0000FF"/>
                </a:solidFill>
                <a:effectLst/>
                <a:latin typeface="Courier New" panose="02070309020205020404" pitchFamily="49" charset="0"/>
                <a:cs typeface="Courier New" panose="02070309020205020404" pitchFamily="49" charset="0"/>
              </a:rPr>
              <a:t>    </a:t>
            </a:r>
            <a:r>
              <a:rPr lang="es-CR" altLang="es-MX" sz="1400" b="0">
                <a:solidFill>
                  <a:srgbClr val="008000"/>
                </a:solidFill>
                <a:effectLst/>
                <a:latin typeface="Courier New" panose="02070309020205020404" pitchFamily="49" charset="0"/>
                <a:cs typeface="Courier New" panose="02070309020205020404" pitchFamily="49" charset="0"/>
              </a:rPr>
              <a:t>'...</a:t>
            </a:r>
          </a:p>
          <a:p>
            <a:r>
              <a:rPr lang="es-CR" altLang="es-MX" sz="1400" b="0">
                <a:solidFill>
                  <a:srgbClr val="0000FF"/>
                </a:solidFill>
                <a:effectLst/>
                <a:latin typeface="Courier New" panose="02070309020205020404" pitchFamily="49" charset="0"/>
                <a:cs typeface="Courier New" panose="02070309020205020404" pitchFamily="49" charset="0"/>
              </a:rPr>
              <a:t>End Class</a:t>
            </a:r>
          </a:p>
          <a:p>
            <a:endParaRPr lang="es-CR" altLang="es-MX" sz="1400" b="0">
              <a:solidFill>
                <a:srgbClr val="0000FF"/>
              </a:solidFill>
              <a:effectLst/>
              <a:latin typeface="Courier New" panose="02070309020205020404" pitchFamily="49" charset="0"/>
              <a:cs typeface="Courier New" panose="02070309020205020404" pitchFamily="49" charset="0"/>
            </a:endParaRPr>
          </a:p>
          <a:p>
            <a:r>
              <a:rPr lang="es-CR" altLang="es-MX" sz="1400" b="0">
                <a:solidFill>
                  <a:srgbClr val="0000FF"/>
                </a:solidFill>
                <a:effectLst/>
                <a:latin typeface="Courier New" panose="02070309020205020404" pitchFamily="49" charset="0"/>
                <a:cs typeface="Courier New" panose="02070309020205020404" pitchFamily="49" charset="0"/>
              </a:rPr>
              <a:t>Class </a:t>
            </a:r>
            <a:r>
              <a:rPr lang="es-CR" altLang="es-MX" sz="1400" b="0">
                <a:solidFill>
                  <a:schemeClr val="bg2"/>
                </a:solidFill>
                <a:effectLst/>
                <a:latin typeface="Courier New" panose="02070309020205020404" pitchFamily="49" charset="0"/>
                <a:cs typeface="Courier New" panose="02070309020205020404" pitchFamily="49" charset="0"/>
              </a:rPr>
              <a:t>KeywordToken</a:t>
            </a:r>
          </a:p>
          <a:p>
            <a:r>
              <a:rPr lang="es-CR" altLang="es-MX" sz="1400" b="0">
                <a:solidFill>
                  <a:srgbClr val="0000FF"/>
                </a:solidFill>
                <a:effectLst/>
                <a:latin typeface="Courier New" panose="02070309020205020404" pitchFamily="49" charset="0"/>
                <a:cs typeface="Courier New" panose="02070309020205020404" pitchFamily="49" charset="0"/>
              </a:rPr>
              <a:t>    Inherits </a:t>
            </a:r>
            <a:r>
              <a:rPr lang="es-CR" altLang="es-MX" sz="1400" b="0">
                <a:solidFill>
                  <a:schemeClr val="bg2"/>
                </a:solidFill>
                <a:effectLst/>
                <a:latin typeface="Courier New" panose="02070309020205020404" pitchFamily="49" charset="0"/>
                <a:cs typeface="Courier New" panose="02070309020205020404" pitchFamily="49" charset="0"/>
              </a:rPr>
              <a:t>Token</a:t>
            </a:r>
          </a:p>
          <a:p>
            <a:r>
              <a:rPr lang="es-CR" altLang="es-MX" sz="1400" b="0">
                <a:solidFill>
                  <a:srgbClr val="0000FF"/>
                </a:solidFill>
                <a:effectLst/>
                <a:latin typeface="Courier New" panose="02070309020205020404" pitchFamily="49" charset="0"/>
                <a:cs typeface="Courier New" panose="02070309020205020404" pitchFamily="49" charset="0"/>
              </a:rPr>
              <a:t>    Implements </a:t>
            </a:r>
            <a:r>
              <a:rPr lang="es-CR" altLang="es-MX" sz="1400" b="0">
                <a:solidFill>
                  <a:schemeClr val="bg2"/>
                </a:solidFill>
                <a:effectLst/>
                <a:latin typeface="Courier New" panose="02070309020205020404" pitchFamily="49" charset="0"/>
                <a:cs typeface="Courier New" panose="02070309020205020404" pitchFamily="49" charset="0"/>
              </a:rPr>
              <a:t>IToken</a:t>
            </a:r>
          </a:p>
          <a:p>
            <a:r>
              <a:rPr lang="es-CR" altLang="es-MX" sz="1400" b="0">
                <a:solidFill>
                  <a:srgbClr val="0000FF"/>
                </a:solidFill>
                <a:effectLst/>
                <a:latin typeface="Courier New" panose="02070309020205020404" pitchFamily="49" charset="0"/>
                <a:cs typeface="Courier New" panose="02070309020205020404" pitchFamily="49" charset="0"/>
              </a:rPr>
              <a:t>    </a:t>
            </a:r>
            <a:r>
              <a:rPr lang="es-CR" altLang="es-MX" sz="1400" b="0">
                <a:solidFill>
                  <a:srgbClr val="008000"/>
                </a:solidFill>
                <a:effectLst/>
                <a:latin typeface="Courier New" panose="02070309020205020404" pitchFamily="49" charset="0"/>
                <a:cs typeface="Courier New" panose="02070309020205020404" pitchFamily="49" charset="0"/>
              </a:rPr>
              <a:t>'...</a:t>
            </a:r>
          </a:p>
          <a:p>
            <a:r>
              <a:rPr lang="es-CR" altLang="es-MX" sz="1400" b="0">
                <a:solidFill>
                  <a:srgbClr val="0000FF"/>
                </a:solidFill>
                <a:effectLst/>
                <a:latin typeface="Courier New" panose="02070309020205020404" pitchFamily="49" charset="0"/>
                <a:cs typeface="Courier New" panose="02070309020205020404" pitchFamily="49" charset="0"/>
              </a:rPr>
              <a:t>End Class1</a:t>
            </a:r>
          </a:p>
        </p:txBody>
      </p:sp>
      <p:sp>
        <p:nvSpPr>
          <p:cNvPr id="879661" name="Text Box 45">
            <a:extLst>
              <a:ext uri="{FF2B5EF4-FFF2-40B4-BE49-F238E27FC236}">
                <a16:creationId xmlns:a16="http://schemas.microsoft.com/office/drawing/2014/main" id="{39283AB1-9940-48BA-A74F-679E5222B7ED}"/>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1666" name="Rectangle 2">
            <a:extLst>
              <a:ext uri="{FF2B5EF4-FFF2-40B4-BE49-F238E27FC236}">
                <a16:creationId xmlns:a16="http://schemas.microsoft.com/office/drawing/2014/main" id="{F3AFD776-02B7-43A7-8906-B1C976F68BEF}"/>
              </a:ext>
            </a:extLst>
          </p:cNvPr>
          <p:cNvSpPr>
            <a:spLocks noGrp="1" noChangeArrowheads="1"/>
          </p:cNvSpPr>
          <p:nvPr>
            <p:ph type="title"/>
          </p:nvPr>
        </p:nvSpPr>
        <p:spPr>
          <a:xfrm>
            <a:off x="381000" y="228600"/>
            <a:ext cx="8393113" cy="585788"/>
          </a:xfrm>
          <a:noFill/>
          <a:ln/>
          <a:effectLst>
            <a:outerShdw dist="17961" dir="2700000" algn="ctr" rotWithShape="0">
              <a:schemeClr val="bg2">
                <a:alpha val="74001"/>
              </a:schemeClr>
            </a:outerShdw>
          </a:effectLst>
          <a:extLst>
            <a:ext uri="{909E8E84-426E-40DD-AFC4-6F175D3DCCD1}">
              <a14:hiddenFill xmlns:a14="http://schemas.microsoft.com/office/drawing/2010/main">
                <a:solidFill>
                  <a:srgbClr val="F7E993"/>
                </a:solidFill>
              </a14:hiddenFill>
            </a:ext>
            <a:ext uri="{91240B29-F687-4F45-9708-019B960494DF}">
              <a14:hiddenLine xmlns:a14="http://schemas.microsoft.com/office/drawing/2010/main" w="9525">
                <a:solidFill>
                  <a:srgbClr val="FFFFFF"/>
                </a:solidFill>
                <a:miter lim="800000"/>
                <a:headEnd/>
                <a:tailEnd/>
              </a14:hiddenLine>
            </a:ext>
          </a:extLst>
        </p:spPr>
        <p:txBody>
          <a:bodyPr lIns="91354" tIns="45678" rIns="91354" bIns="45678"/>
          <a:lstStyle/>
          <a:p>
            <a:r>
              <a:rPr lang="es-ES_tradnl" altLang="es-MX"/>
              <a:t>Métodos Abstractos</a:t>
            </a:r>
          </a:p>
        </p:txBody>
      </p:sp>
      <p:sp>
        <p:nvSpPr>
          <p:cNvPr id="881667" name="Rectangle 3">
            <a:extLst>
              <a:ext uri="{FF2B5EF4-FFF2-40B4-BE49-F238E27FC236}">
                <a16:creationId xmlns:a16="http://schemas.microsoft.com/office/drawing/2014/main" id="{61793E85-1B46-47FE-82B3-B377A4E7C710}"/>
              </a:ext>
            </a:extLst>
          </p:cNvPr>
          <p:cNvSpPr>
            <a:spLocks noGrp="1" noChangeArrowheads="1"/>
          </p:cNvSpPr>
          <p:nvPr>
            <p:ph type="body" idx="1"/>
          </p:nvPr>
        </p:nvSpPr>
        <p:spPr>
          <a:xfrm>
            <a:off x="457200" y="1524000"/>
            <a:ext cx="8229600" cy="4364038"/>
          </a:xfrm>
          <a:noFill/>
          <a:ln/>
          <a:effectLst>
            <a:outerShdw dist="12700" algn="ctr" rotWithShape="0">
              <a:schemeClr val="bg2">
                <a:alpha val="50000"/>
              </a:schemeClr>
            </a:outerShdw>
          </a:effectLst>
          <a:extLst>
            <a:ext uri="{909E8E84-426E-40DD-AFC4-6F175D3DCCD1}">
              <a14:hiddenFill xmlns:a14="http://schemas.microsoft.com/office/drawing/2010/main">
                <a:solidFill>
                  <a:srgbClr val="F7E993"/>
                </a:solidFill>
              </a14:hiddenFill>
            </a:ext>
            <a:ext uri="{91240B29-F687-4F45-9708-019B960494DF}">
              <a14:hiddenLine xmlns:a14="http://schemas.microsoft.com/office/drawing/2010/main" w="9525">
                <a:solidFill>
                  <a:srgbClr val="FFFFFF"/>
                </a:solidFill>
                <a:miter lim="800000"/>
                <a:headEnd/>
                <a:tailEnd/>
              </a14:hiddenLine>
            </a:ext>
          </a:extLst>
        </p:spPr>
        <p:txBody>
          <a:bodyPr lIns="91354" tIns="45678" rIns="91354" bIns="45678"/>
          <a:lstStyle/>
          <a:p>
            <a:pPr>
              <a:lnSpc>
                <a:spcPct val="80000"/>
              </a:lnSpc>
            </a:pPr>
            <a:r>
              <a:rPr lang="es-ES_tradnl" altLang="es-MX" sz="2400">
                <a:solidFill>
                  <a:srgbClr val="FFFFFF"/>
                </a:solidFill>
              </a:rPr>
              <a:t>Solo en clases abstractas</a:t>
            </a:r>
          </a:p>
          <a:p>
            <a:pPr>
              <a:lnSpc>
                <a:spcPct val="80000"/>
              </a:lnSpc>
            </a:pPr>
            <a:r>
              <a:rPr lang="es-ES_tradnl" altLang="es-MX" sz="2400">
                <a:solidFill>
                  <a:srgbClr val="FFFFFF"/>
                </a:solidFill>
              </a:rPr>
              <a:t>No pueden contener implementación</a:t>
            </a:r>
          </a:p>
          <a:p>
            <a:pPr>
              <a:lnSpc>
                <a:spcPct val="80000"/>
              </a:lnSpc>
            </a:pPr>
            <a:r>
              <a:rPr lang="es-ES_tradnl" altLang="es-MX" sz="2400">
                <a:solidFill>
                  <a:srgbClr val="FFFFFF"/>
                </a:solidFill>
              </a:rPr>
              <a:t>Deben ser implementados por las clases derivadas</a:t>
            </a:r>
          </a:p>
          <a:p>
            <a:pPr>
              <a:lnSpc>
                <a:spcPct val="80000"/>
              </a:lnSpc>
            </a:pPr>
            <a:r>
              <a:rPr lang="es-ES_tradnl" altLang="es-MX" sz="2400">
                <a:solidFill>
                  <a:srgbClr val="FFFFFF"/>
                </a:solidFill>
              </a:rPr>
              <a:t>Utiliza el calificador </a:t>
            </a:r>
            <a:r>
              <a:rPr lang="es-ES_tradnl" altLang="es-MX" sz="2400">
                <a:solidFill>
                  <a:srgbClr val="FFFFFF"/>
                </a:solidFill>
                <a:latin typeface="Courier New" panose="02070309020205020404" pitchFamily="49" charset="0"/>
                <a:cs typeface="Courier New" panose="02070309020205020404" pitchFamily="49" charset="0"/>
              </a:rPr>
              <a:t>abstract</a:t>
            </a:r>
            <a:r>
              <a:rPr lang="es-ES_tradnl" altLang="es-MX" sz="2400">
                <a:solidFill>
                  <a:srgbClr val="FFFFFF"/>
                </a:solidFill>
              </a:rPr>
              <a:t> en C#</a:t>
            </a:r>
          </a:p>
          <a:p>
            <a:pPr>
              <a:lnSpc>
                <a:spcPct val="80000"/>
              </a:lnSpc>
            </a:pPr>
            <a:r>
              <a:rPr lang="es-ES_tradnl" altLang="es-MX" sz="2400">
                <a:solidFill>
                  <a:srgbClr val="FFFFFF"/>
                </a:solidFill>
              </a:rPr>
              <a:t>Utiliza </a:t>
            </a:r>
            <a:r>
              <a:rPr lang="es-ES_tradnl" altLang="es-MX" sz="2400">
                <a:solidFill>
                  <a:srgbClr val="FFFFFF"/>
                </a:solidFill>
                <a:latin typeface="Courier New" panose="02070309020205020404" pitchFamily="49" charset="0"/>
                <a:cs typeface="Courier New" panose="02070309020205020404" pitchFamily="49" charset="0"/>
              </a:rPr>
              <a:t>MustOverride</a:t>
            </a:r>
            <a:r>
              <a:rPr lang="es-ES_tradnl" altLang="es-MX" sz="2400">
                <a:solidFill>
                  <a:srgbClr val="FFFFFF"/>
                </a:solidFill>
              </a:rPr>
              <a:t> en VB.NET</a:t>
            </a:r>
          </a:p>
          <a:p>
            <a:pPr>
              <a:lnSpc>
                <a:spcPct val="80000"/>
              </a:lnSpc>
            </a:pPr>
            <a:r>
              <a:rPr lang="es-ES_tradnl" altLang="es-MX" sz="2400">
                <a:solidFill>
                  <a:srgbClr val="FFFFFF"/>
                </a:solidFill>
              </a:rPr>
              <a:t>Los métodos abstractos son virtuales</a:t>
            </a:r>
          </a:p>
          <a:p>
            <a:pPr>
              <a:lnSpc>
                <a:spcPct val="80000"/>
              </a:lnSpc>
            </a:pPr>
            <a:r>
              <a:rPr lang="es-ES_tradnl" altLang="es-MX" sz="2400">
                <a:solidFill>
                  <a:srgbClr val="FFFFFF"/>
                </a:solidFill>
              </a:rPr>
              <a:t>Los métodos abstractos pueden sobrescribir métodos de la clase base declarados como virtuales</a:t>
            </a:r>
          </a:p>
          <a:p>
            <a:pPr>
              <a:lnSpc>
                <a:spcPct val="80000"/>
              </a:lnSpc>
            </a:pPr>
            <a:r>
              <a:rPr lang="es-ES_tradnl" altLang="es-MX" sz="2400">
                <a:solidFill>
                  <a:srgbClr val="FFFFFF"/>
                </a:solidFill>
              </a:rPr>
              <a:t>Los métodos abstractos pueden sobrescribir métodos de la clase base declarados como “override”</a:t>
            </a:r>
          </a:p>
        </p:txBody>
      </p:sp>
      <p:sp>
        <p:nvSpPr>
          <p:cNvPr id="881668" name="Text Box 4">
            <a:extLst>
              <a:ext uri="{FF2B5EF4-FFF2-40B4-BE49-F238E27FC236}">
                <a16:creationId xmlns:a16="http://schemas.microsoft.com/office/drawing/2014/main" id="{1E97B705-AC35-4C37-A2B5-D659F5F97970}"/>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0338" name="Rectangle 2">
            <a:extLst>
              <a:ext uri="{FF2B5EF4-FFF2-40B4-BE49-F238E27FC236}">
                <a16:creationId xmlns:a16="http://schemas.microsoft.com/office/drawing/2014/main" id="{246F8D33-D8A2-4388-9381-DD0F4E7E92C3}"/>
              </a:ext>
            </a:extLst>
          </p:cNvPr>
          <p:cNvSpPr>
            <a:spLocks noGrp="1" noChangeArrowheads="1"/>
          </p:cNvSpPr>
          <p:nvPr>
            <p:ph type="title"/>
          </p:nvPr>
        </p:nvSpPr>
        <p:spPr/>
        <p:txBody>
          <a:bodyPr/>
          <a:lstStyle/>
          <a:p>
            <a:r>
              <a:rPr lang="en-US" altLang="es-MX"/>
              <a:t>Métodos “estáticos”</a:t>
            </a:r>
          </a:p>
        </p:txBody>
      </p:sp>
      <p:sp>
        <p:nvSpPr>
          <p:cNvPr id="910339" name="Rectangle 3">
            <a:extLst>
              <a:ext uri="{FF2B5EF4-FFF2-40B4-BE49-F238E27FC236}">
                <a16:creationId xmlns:a16="http://schemas.microsoft.com/office/drawing/2014/main" id="{23F91E00-A0A6-43D0-B30C-4BA1AAF81237}"/>
              </a:ext>
            </a:extLst>
          </p:cNvPr>
          <p:cNvSpPr>
            <a:spLocks noChangeArrowheads="1"/>
          </p:cNvSpPr>
          <p:nvPr/>
        </p:nvSpPr>
        <p:spPr bwMode="auto">
          <a:xfrm>
            <a:off x="381000" y="2033588"/>
            <a:ext cx="8388350" cy="390525"/>
          </a:xfrm>
          <a:prstGeom prst="rect">
            <a:avLst/>
          </a:prstGeom>
          <a:noFill/>
          <a:ln>
            <a:noFill/>
          </a:ln>
          <a:effectLst>
            <a:outerShdw dist="12700" algn="ctr" rotWithShape="0">
              <a:schemeClr val="bg2">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marL="447675" indent="-447675">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803275" indent="-354013">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177925" indent="-373063">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514475" indent="-334963">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1838325" indent="-3048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295525" indent="-3048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2752725" indent="-3048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209925" indent="-3048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3667125" indent="-3048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pPr>
              <a:spcAft>
                <a:spcPct val="50000"/>
              </a:spcAft>
            </a:pPr>
            <a:r>
              <a:rPr lang="es-ES" altLang="es-MX" sz="2300" b="0"/>
              <a:t>C#</a:t>
            </a:r>
            <a:endParaRPr lang="es-ES" altLang="es-MX" sz="2300"/>
          </a:p>
        </p:txBody>
      </p:sp>
      <p:sp>
        <p:nvSpPr>
          <p:cNvPr id="910340" name="Rectangle 4">
            <a:extLst>
              <a:ext uri="{FF2B5EF4-FFF2-40B4-BE49-F238E27FC236}">
                <a16:creationId xmlns:a16="http://schemas.microsoft.com/office/drawing/2014/main" id="{4625D9C6-B1C6-49E8-BF4F-25ABCDB04A7E}"/>
              </a:ext>
            </a:extLst>
          </p:cNvPr>
          <p:cNvSpPr>
            <a:spLocks noChangeArrowheads="1"/>
          </p:cNvSpPr>
          <p:nvPr/>
        </p:nvSpPr>
        <p:spPr bwMode="auto">
          <a:xfrm>
            <a:off x="381000" y="4168775"/>
            <a:ext cx="8763000" cy="390525"/>
          </a:xfrm>
          <a:prstGeom prst="rect">
            <a:avLst/>
          </a:prstGeom>
          <a:noFill/>
          <a:ln>
            <a:noFill/>
          </a:ln>
          <a:effectLst>
            <a:outerShdw dist="12700" algn="ctr" rotWithShape="0">
              <a:schemeClr val="bg2">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91354" tIns="45678" rIns="91354" bIns="45678">
            <a:spAutoFit/>
          </a:bodyPr>
          <a:lstStyle>
            <a:lvl1pPr marL="342900" indent="-342900">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742950" indent="-285750">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143000" indent="-228600">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600200" indent="-2286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2057400" indent="-2286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5146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29718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4290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38862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pPr>
              <a:spcAft>
                <a:spcPct val="50000"/>
              </a:spcAft>
            </a:pPr>
            <a:r>
              <a:rPr lang="es-ES" altLang="es-MX" sz="2300" b="0"/>
              <a:t>VB.NET</a:t>
            </a:r>
          </a:p>
        </p:txBody>
      </p:sp>
      <p:sp>
        <p:nvSpPr>
          <p:cNvPr id="910341" name="Rectangle 5">
            <a:extLst>
              <a:ext uri="{FF2B5EF4-FFF2-40B4-BE49-F238E27FC236}">
                <a16:creationId xmlns:a16="http://schemas.microsoft.com/office/drawing/2014/main" id="{4B5EFA54-2D06-4035-90F9-430A4CEA1FEA}"/>
              </a:ext>
            </a:extLst>
          </p:cNvPr>
          <p:cNvSpPr>
            <a:spLocks noChangeArrowheads="1"/>
          </p:cNvSpPr>
          <p:nvPr/>
        </p:nvSpPr>
        <p:spPr bwMode="auto">
          <a:xfrm>
            <a:off x="457200" y="2438400"/>
            <a:ext cx="8229600" cy="1371600"/>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public static void</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HacerDeposito(</a:t>
            </a:r>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int</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importe) </a:t>
            </a:r>
          </a:p>
          <a:p>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a:p>
            <a:endPar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endParaRPr>
          </a:p>
          <a:p>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p:txBody>
      </p:sp>
      <p:sp>
        <p:nvSpPr>
          <p:cNvPr id="910342" name="Rectangle 6">
            <a:extLst>
              <a:ext uri="{FF2B5EF4-FFF2-40B4-BE49-F238E27FC236}">
                <a16:creationId xmlns:a16="http://schemas.microsoft.com/office/drawing/2014/main" id="{831537F6-7CE8-420B-A397-75ABC22AB04A}"/>
              </a:ext>
            </a:extLst>
          </p:cNvPr>
          <p:cNvSpPr>
            <a:spLocks noChangeArrowheads="1"/>
          </p:cNvSpPr>
          <p:nvPr/>
        </p:nvSpPr>
        <p:spPr bwMode="auto">
          <a:xfrm>
            <a:off x="457200" y="4724400"/>
            <a:ext cx="8229600" cy="1219200"/>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pt-BR"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Public Shared Sub </a:t>
            </a:r>
            <a:r>
              <a:rPr lang="pt-BR"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HacerDeposito(</a:t>
            </a:r>
            <a:r>
              <a:rPr lang="pt-BR"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ByVal </a:t>
            </a:r>
            <a:r>
              <a:rPr lang="pt-BR"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imp</a:t>
            </a:r>
            <a:r>
              <a:rPr lang="pt-BR"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As Integer</a:t>
            </a:r>
            <a:r>
              <a:rPr lang="pt-BR"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a:p>
            <a:endParaRPr lang="pt-BR"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endParaRPr>
          </a:p>
          <a:p>
            <a:r>
              <a:rPr lang="pt-BR"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End Sub</a:t>
            </a:r>
          </a:p>
        </p:txBody>
      </p:sp>
      <p:sp>
        <p:nvSpPr>
          <p:cNvPr id="910343" name="Rectangle 7">
            <a:extLst>
              <a:ext uri="{FF2B5EF4-FFF2-40B4-BE49-F238E27FC236}">
                <a16:creationId xmlns:a16="http://schemas.microsoft.com/office/drawing/2014/main" id="{D1119808-BEB3-4C20-9E83-90FF573668D1}"/>
              </a:ext>
            </a:extLst>
          </p:cNvPr>
          <p:cNvSpPr>
            <a:spLocks noChangeArrowheads="1"/>
          </p:cNvSpPr>
          <p:nvPr/>
        </p:nvSpPr>
        <p:spPr bwMode="auto">
          <a:xfrm>
            <a:off x="374650" y="1038225"/>
            <a:ext cx="8388350" cy="723900"/>
          </a:xfrm>
          <a:prstGeom prst="rect">
            <a:avLst/>
          </a:prstGeom>
          <a:noFill/>
          <a:ln>
            <a:noFill/>
          </a:ln>
          <a:effectLst>
            <a:outerShdw dist="12700" algn="ctr" rotWithShape="0">
              <a:schemeClr val="bg2">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txBody>
          <a:bodyPr lIns="91354" tIns="45678" rIns="91354" bIns="45678">
            <a:spAutoFit/>
          </a:bodyPr>
          <a:lstStyle>
            <a:lvl1pPr marL="342900" indent="-342900">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742950" indent="-285750">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143000" indent="-228600">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600200" indent="-2286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2057400" indent="-2286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5146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29718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4290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38862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pPr>
              <a:spcAft>
                <a:spcPct val="50000"/>
              </a:spcAft>
            </a:pPr>
            <a:r>
              <a:rPr lang="es-ES" altLang="es-MX" sz="2300"/>
              <a:t>Miembros que no requieren de una instancia para ser invocados</a:t>
            </a:r>
          </a:p>
        </p:txBody>
      </p:sp>
      <p:sp>
        <p:nvSpPr>
          <p:cNvPr id="910344" name="Text Box 8">
            <a:extLst>
              <a:ext uri="{FF2B5EF4-FFF2-40B4-BE49-F238E27FC236}">
                <a16:creationId xmlns:a16="http://schemas.microsoft.com/office/drawing/2014/main" id="{609AFFC2-5BCC-41EC-9EF8-4F5F1B75D2BE}"/>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4434" name="Rectangle 2">
            <a:extLst>
              <a:ext uri="{FF2B5EF4-FFF2-40B4-BE49-F238E27FC236}">
                <a16:creationId xmlns:a16="http://schemas.microsoft.com/office/drawing/2014/main" id="{64E47FCB-C265-4D60-81D9-7F3834B9ECC7}"/>
              </a:ext>
            </a:extLst>
          </p:cNvPr>
          <p:cNvSpPr>
            <a:spLocks noGrp="1" noChangeArrowheads="1"/>
          </p:cNvSpPr>
          <p:nvPr>
            <p:ph type="title"/>
          </p:nvPr>
        </p:nvSpPr>
        <p:spPr>
          <a:xfrm>
            <a:off x="381000" y="228600"/>
            <a:ext cx="8570913" cy="641350"/>
          </a:xfrm>
        </p:spPr>
        <p:txBody>
          <a:bodyPr/>
          <a:lstStyle/>
          <a:p>
            <a:r>
              <a:rPr lang="es-ES" altLang="es-MX" sz="4000"/>
              <a:t>Resumen</a:t>
            </a:r>
            <a:endParaRPr lang="en-US" altLang="es-MX" sz="4000"/>
          </a:p>
        </p:txBody>
      </p:sp>
      <p:sp>
        <p:nvSpPr>
          <p:cNvPr id="914435" name="Rectangle 3">
            <a:extLst>
              <a:ext uri="{FF2B5EF4-FFF2-40B4-BE49-F238E27FC236}">
                <a16:creationId xmlns:a16="http://schemas.microsoft.com/office/drawing/2014/main" id="{DF015981-B61E-4C9C-80DF-1F9A6E21BA39}"/>
              </a:ext>
            </a:extLst>
          </p:cNvPr>
          <p:cNvSpPr>
            <a:spLocks noGrp="1" noChangeArrowheads="1"/>
          </p:cNvSpPr>
          <p:nvPr>
            <p:ph type="body" idx="1"/>
          </p:nvPr>
        </p:nvSpPr>
        <p:spPr>
          <a:xfrm>
            <a:off x="304800" y="1143000"/>
            <a:ext cx="8578850" cy="4206875"/>
          </a:xfrm>
        </p:spPr>
        <p:txBody>
          <a:bodyPr/>
          <a:lstStyle/>
          <a:p>
            <a:r>
              <a:rPr lang="es-AR" altLang="es-MX" sz="3600"/>
              <a:t>Hemos visto la los conceptos principales de Programación Orientada a Objetos, aplicados a la sintaxis de los lenguajes Soportados por .NET</a:t>
            </a:r>
          </a:p>
          <a:p>
            <a:r>
              <a:rPr lang="es-AR" altLang="es-MX" sz="3600"/>
              <a:t>Se implementaron clases, herencia, métodos virtuales y clases abstractas</a:t>
            </a:r>
            <a:endParaRPr lang="en-US" altLang="es-MX" sz="3600"/>
          </a:p>
        </p:txBody>
      </p:sp>
      <p:sp>
        <p:nvSpPr>
          <p:cNvPr id="914436" name="Text Box 4">
            <a:extLst>
              <a:ext uri="{FF2B5EF4-FFF2-40B4-BE49-F238E27FC236}">
                <a16:creationId xmlns:a16="http://schemas.microsoft.com/office/drawing/2014/main" id="{26913D3B-128C-4F36-8ED6-F38D681D936A}"/>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2274" name="Rectangle 2">
            <a:extLst>
              <a:ext uri="{FF2B5EF4-FFF2-40B4-BE49-F238E27FC236}">
                <a16:creationId xmlns:a16="http://schemas.microsoft.com/office/drawing/2014/main" id="{8A2CB075-1588-43FA-8846-8796C0D437E8}"/>
              </a:ext>
            </a:extLst>
          </p:cNvPr>
          <p:cNvSpPr>
            <a:spLocks noGrp="1" noChangeArrowheads="1"/>
          </p:cNvSpPr>
          <p:nvPr>
            <p:ph type="title"/>
          </p:nvPr>
        </p:nvSpPr>
        <p:spPr/>
        <p:txBody>
          <a:bodyPr/>
          <a:lstStyle/>
          <a:p>
            <a:r>
              <a:rPr lang="es-ES" altLang="es-MX"/>
              <a:t>Conversión de tipos</a:t>
            </a:r>
            <a:endParaRPr lang="en-US" altLang="es-MX"/>
          </a:p>
        </p:txBody>
      </p:sp>
      <p:sp>
        <p:nvSpPr>
          <p:cNvPr id="822275" name="Rectangle 3">
            <a:extLst>
              <a:ext uri="{FF2B5EF4-FFF2-40B4-BE49-F238E27FC236}">
                <a16:creationId xmlns:a16="http://schemas.microsoft.com/office/drawing/2014/main" id="{70658D55-F2A0-4EDC-B74C-0E1EE8900109}"/>
              </a:ext>
            </a:extLst>
          </p:cNvPr>
          <p:cNvSpPr>
            <a:spLocks noGrp="1" noChangeArrowheads="1"/>
          </p:cNvSpPr>
          <p:nvPr>
            <p:ph type="body" idx="1"/>
          </p:nvPr>
        </p:nvSpPr>
        <p:spPr>
          <a:xfrm>
            <a:off x="381000" y="990600"/>
            <a:ext cx="8388350" cy="587375"/>
          </a:xfr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r>
              <a:rPr lang="es-ES" altLang="es-MX" sz="1800"/>
              <a:t>.NET ofrece métodos para realizar las converciones, por ejemplo el ToString() que todos los object tienen.</a:t>
            </a:r>
            <a:endParaRPr lang="es-ES" altLang="es-MX" sz="2000"/>
          </a:p>
        </p:txBody>
      </p:sp>
      <p:sp>
        <p:nvSpPr>
          <p:cNvPr id="822276" name="Rectangle 4">
            <a:extLst>
              <a:ext uri="{FF2B5EF4-FFF2-40B4-BE49-F238E27FC236}">
                <a16:creationId xmlns:a16="http://schemas.microsoft.com/office/drawing/2014/main" id="{19C3F553-68B8-42E3-A9A5-2D7D5BA801D3}"/>
              </a:ext>
            </a:extLst>
          </p:cNvPr>
          <p:cNvSpPr>
            <a:spLocks noChangeArrowheads="1"/>
          </p:cNvSpPr>
          <p:nvPr/>
        </p:nvSpPr>
        <p:spPr bwMode="auto">
          <a:xfrm>
            <a:off x="381000" y="3886200"/>
            <a:ext cx="8388350" cy="66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571500" indent="-571500">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1028700" indent="-455613">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428750" indent="-398463">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828800" indent="-398463">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2227263" indent="-396875">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6844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31416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5988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40560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r>
              <a:rPr lang="es-ES" altLang="es-MX" sz="1800"/>
              <a:t>VB.NET usa las directivas del compilador Option Strict</a:t>
            </a:r>
          </a:p>
          <a:p>
            <a:pPr lvl="1"/>
            <a:r>
              <a:rPr lang="es-ES" altLang="es-MX" sz="1800"/>
              <a:t>Si falla el casting siempre se genera una InvalidCastException</a:t>
            </a:r>
          </a:p>
        </p:txBody>
      </p:sp>
      <p:sp>
        <p:nvSpPr>
          <p:cNvPr id="822277" name="Rectangle 5">
            <a:extLst>
              <a:ext uri="{FF2B5EF4-FFF2-40B4-BE49-F238E27FC236}">
                <a16:creationId xmlns:a16="http://schemas.microsoft.com/office/drawing/2014/main" id="{538A1676-4D01-47E6-A2F7-F24A8BACA7D9}"/>
              </a:ext>
            </a:extLst>
          </p:cNvPr>
          <p:cNvSpPr>
            <a:spLocks noChangeArrowheads="1"/>
          </p:cNvSpPr>
          <p:nvPr/>
        </p:nvSpPr>
        <p:spPr bwMode="auto">
          <a:xfrm>
            <a:off x="457200" y="1752600"/>
            <a:ext cx="8229600" cy="1905000"/>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int</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numero = 10; </a:t>
            </a:r>
          </a:p>
          <a:p>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object</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obj; </a:t>
            </a:r>
          </a:p>
          <a:p>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obj = numero; </a:t>
            </a:r>
            <a:r>
              <a:rPr lang="en-U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//boxing</a:t>
            </a:r>
          </a:p>
          <a:p>
            <a:r>
              <a:rPr lang="es-E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numero = (</a:t>
            </a:r>
            <a:r>
              <a:rPr lang="es-E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int</a:t>
            </a:r>
            <a:r>
              <a:rPr lang="es-E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)obj; </a:t>
            </a:r>
            <a:r>
              <a:rPr lang="es-E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//unboxing</a:t>
            </a:r>
          </a:p>
          <a:p>
            <a:r>
              <a:rPr lang="es-E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string</a:t>
            </a:r>
            <a:r>
              <a:rPr lang="es-E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valor = numero.ToString(); </a:t>
            </a:r>
            <a:r>
              <a:rPr lang="es-E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//Convierte int en cadena</a:t>
            </a:r>
            <a:endParaRPr lang="en-U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endParaRPr>
          </a:p>
        </p:txBody>
      </p:sp>
      <p:sp>
        <p:nvSpPr>
          <p:cNvPr id="822278" name="Rectangle 6">
            <a:extLst>
              <a:ext uri="{FF2B5EF4-FFF2-40B4-BE49-F238E27FC236}">
                <a16:creationId xmlns:a16="http://schemas.microsoft.com/office/drawing/2014/main" id="{9040A1DF-90A3-46DC-93CA-396A9A60965C}"/>
              </a:ext>
            </a:extLst>
          </p:cNvPr>
          <p:cNvSpPr>
            <a:spLocks noChangeArrowheads="1"/>
          </p:cNvSpPr>
          <p:nvPr/>
        </p:nvSpPr>
        <p:spPr bwMode="auto">
          <a:xfrm>
            <a:off x="457200" y="4800600"/>
            <a:ext cx="8229600" cy="1676400"/>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Dim </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precio</a:t>
            </a:r>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As S</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tring </a:t>
            </a:r>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“100.10”</a:t>
            </a:r>
            <a:endPar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endParaRPr>
          </a:p>
          <a:p>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Dim </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otroPrecio</a:t>
            </a:r>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As </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double =</a:t>
            </a:r>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Convert.ToDouble(precio)</a:t>
            </a:r>
          </a:p>
          <a:p>
            <a:endParaRPr lang="es-E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endParaRPr>
          </a:p>
          <a:p>
            <a:r>
              <a:rPr lang="es-E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Dim </a:t>
            </a:r>
            <a:r>
              <a:rPr lang="es-E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numero</a:t>
            </a:r>
            <a:r>
              <a:rPr lang="es-E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As Long = </a:t>
            </a:r>
            <a:r>
              <a:rPr lang="es-E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1000</a:t>
            </a:r>
          </a:p>
          <a:p>
            <a:r>
              <a:rPr lang="es-E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Dim </a:t>
            </a:r>
            <a:r>
              <a:rPr lang="es-E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numeroDouble</a:t>
            </a:r>
            <a:r>
              <a:rPr lang="es-E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As Double = CType</a:t>
            </a:r>
            <a:r>
              <a:rPr lang="es-E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(numero</a:t>
            </a:r>
            <a:r>
              <a:rPr lang="es-E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Double</a:t>
            </a:r>
            <a:r>
              <a:rPr lang="es-E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a:t>
            </a:r>
            <a:endPar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endParaRPr>
          </a:p>
        </p:txBody>
      </p:sp>
      <p:sp>
        <p:nvSpPr>
          <p:cNvPr id="822279" name="Text Box 7">
            <a:extLst>
              <a:ext uri="{FF2B5EF4-FFF2-40B4-BE49-F238E27FC236}">
                <a16:creationId xmlns:a16="http://schemas.microsoft.com/office/drawing/2014/main" id="{F17FC586-AB16-43C7-91AC-8B03C1BE8F58}"/>
              </a:ext>
            </a:extLst>
          </p:cNvPr>
          <p:cNvSpPr txBox="1">
            <a:spLocks noChangeArrowheads="1"/>
          </p:cNvSpPr>
          <p:nvPr/>
        </p:nvSpPr>
        <p:spPr bwMode="auto">
          <a:xfrm rot="16200000">
            <a:off x="-1363662" y="5097462"/>
            <a:ext cx="3124200"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Conversión de tipos</a:t>
            </a:r>
            <a:endParaRPr lang="en-US" altLang="es-MX" sz="2000" b="0">
              <a:effectLst>
                <a:outerShdw blurRad="38100" dist="38100" dir="2700000" algn="tl">
                  <a:srgbClr val="000000"/>
                </a:outerShdw>
              </a:effectLst>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3106" name="Rectangle 2">
            <a:extLst>
              <a:ext uri="{FF2B5EF4-FFF2-40B4-BE49-F238E27FC236}">
                <a16:creationId xmlns:a16="http://schemas.microsoft.com/office/drawing/2014/main" id="{044FFBC9-0C97-436C-9E52-106CEF6E4989}"/>
              </a:ext>
            </a:extLst>
          </p:cNvPr>
          <p:cNvSpPr>
            <a:spLocks noGrp="1" noChangeArrowheads="1"/>
          </p:cNvSpPr>
          <p:nvPr>
            <p:ph type="title"/>
          </p:nvPr>
        </p:nvSpPr>
        <p:spPr>
          <a:xfrm>
            <a:off x="381000" y="228600"/>
            <a:ext cx="8570913" cy="750888"/>
          </a:xfrm>
        </p:spPr>
        <p:txBody>
          <a:bodyPr/>
          <a:lstStyle/>
          <a:p>
            <a:r>
              <a:rPr lang="es-AR" altLang="es-MX" sz="4800"/>
              <a:t>Agenda</a:t>
            </a:r>
            <a:endParaRPr lang="en-US" altLang="es-MX" sz="4800"/>
          </a:p>
        </p:txBody>
      </p:sp>
      <p:sp>
        <p:nvSpPr>
          <p:cNvPr id="943107" name="Rectangle 3">
            <a:extLst>
              <a:ext uri="{FF2B5EF4-FFF2-40B4-BE49-F238E27FC236}">
                <a16:creationId xmlns:a16="http://schemas.microsoft.com/office/drawing/2014/main" id="{79D8D198-5844-481A-8358-BBEEC6C02098}"/>
              </a:ext>
            </a:extLst>
          </p:cNvPr>
          <p:cNvSpPr>
            <a:spLocks noGrp="1" noChangeArrowheads="1"/>
          </p:cNvSpPr>
          <p:nvPr>
            <p:ph type="body" idx="1"/>
          </p:nvPr>
        </p:nvSpPr>
        <p:spPr>
          <a:xfrm>
            <a:off x="381000" y="1416050"/>
            <a:ext cx="8578850" cy="4262438"/>
          </a:xfrm>
        </p:spPr>
        <p:txBody>
          <a:bodyPr/>
          <a:lstStyle/>
          <a:p>
            <a:r>
              <a:rPr lang="es-ES" altLang="es-MX"/>
              <a:t>Conversión de tipos</a:t>
            </a:r>
          </a:p>
          <a:p>
            <a:r>
              <a:rPr lang="es-ES" altLang="es-MX"/>
              <a:t>POO y Sintaxis</a:t>
            </a:r>
          </a:p>
          <a:p>
            <a:pPr lvl="1"/>
            <a:r>
              <a:rPr lang="es-ES" altLang="es-MX"/>
              <a:t>Clases, Métodos </a:t>
            </a:r>
          </a:p>
          <a:p>
            <a:pPr lvl="1"/>
            <a:r>
              <a:rPr lang="es-ES" altLang="es-MX"/>
              <a:t>Herencia y Constructores</a:t>
            </a:r>
          </a:p>
          <a:p>
            <a:pPr lvl="1"/>
            <a:r>
              <a:rPr lang="es-ES" altLang="es-MX"/>
              <a:t>Partial Classes</a:t>
            </a:r>
          </a:p>
          <a:p>
            <a:pPr lvl="1"/>
            <a:r>
              <a:rPr lang="es-ES" altLang="es-MX"/>
              <a:t>Ocultamiento</a:t>
            </a:r>
          </a:p>
          <a:p>
            <a:pPr lvl="1"/>
            <a:r>
              <a:rPr lang="es-ES" altLang="es-MX"/>
              <a:t>Clases Abstractas e Interfaces</a:t>
            </a:r>
          </a:p>
          <a:p>
            <a:r>
              <a:rPr lang="es-ES" altLang="es-MX">
                <a:solidFill>
                  <a:schemeClr val="tx2"/>
                </a:solidFill>
              </a:rPr>
              <a:t>Class Designer</a:t>
            </a:r>
            <a:endParaRPr lang="en-US" altLang="es-MX">
              <a:solidFill>
                <a:schemeClr val="tx2"/>
              </a:solidFill>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6482" name="Rectangle 2">
            <a:extLst>
              <a:ext uri="{FF2B5EF4-FFF2-40B4-BE49-F238E27FC236}">
                <a16:creationId xmlns:a16="http://schemas.microsoft.com/office/drawing/2014/main" id="{AC744CAB-EA45-473C-995B-AB4EA18FFE7B}"/>
              </a:ext>
            </a:extLst>
          </p:cNvPr>
          <p:cNvSpPr>
            <a:spLocks noGrp="1" noChangeArrowheads="1"/>
          </p:cNvSpPr>
          <p:nvPr>
            <p:ph type="title"/>
          </p:nvPr>
        </p:nvSpPr>
        <p:spPr/>
        <p:txBody>
          <a:bodyPr/>
          <a:lstStyle/>
          <a:p>
            <a:r>
              <a:rPr lang="es-AR" altLang="es-MX"/>
              <a:t>Class Designer</a:t>
            </a:r>
            <a:endParaRPr lang="en-US" altLang="es-MX"/>
          </a:p>
        </p:txBody>
      </p:sp>
      <p:pic>
        <p:nvPicPr>
          <p:cNvPr id="916483" name="Picture 3" descr="S71_FlipstoCDView">
            <a:extLst>
              <a:ext uri="{FF2B5EF4-FFF2-40B4-BE49-F238E27FC236}">
                <a16:creationId xmlns:a16="http://schemas.microsoft.com/office/drawing/2014/main" id="{4F216FF3-39A0-4027-8D6C-A0630E4452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219200"/>
            <a:ext cx="6781800" cy="5086350"/>
          </a:xfrm>
          <a:prstGeom prst="rect">
            <a:avLst/>
          </a:prstGeom>
          <a:noFill/>
          <a:extLst>
            <a:ext uri="{909E8E84-426E-40DD-AFC4-6F175D3DCCD1}">
              <a14:hiddenFill xmlns:a14="http://schemas.microsoft.com/office/drawing/2010/main">
                <a:solidFill>
                  <a:srgbClr val="FFFFFF"/>
                </a:solidFill>
              </a14:hiddenFill>
            </a:ext>
          </a:extLst>
        </p:spPr>
      </p:pic>
      <p:sp>
        <p:nvSpPr>
          <p:cNvPr id="916484" name="Text Box 4">
            <a:extLst>
              <a:ext uri="{FF2B5EF4-FFF2-40B4-BE49-F238E27FC236}">
                <a16:creationId xmlns:a16="http://schemas.microsoft.com/office/drawing/2014/main" id="{A31FBDE9-7C3B-4F84-BACB-6E7D4801C688}"/>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Class Designer</a:t>
            </a:r>
            <a:endParaRPr lang="en-US" altLang="es-MX" sz="2000" b="0">
              <a:effectLst>
                <a:outerShdw blurRad="38100" dist="38100" dir="2700000" algn="tl">
                  <a:srgbClr val="000000"/>
                </a:outerShdw>
              </a:effectLst>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8530" name="Rectangle 2">
            <a:extLst>
              <a:ext uri="{FF2B5EF4-FFF2-40B4-BE49-F238E27FC236}">
                <a16:creationId xmlns:a16="http://schemas.microsoft.com/office/drawing/2014/main" id="{FF47577A-2040-417C-9ABC-C318DE412EE8}"/>
              </a:ext>
            </a:extLst>
          </p:cNvPr>
          <p:cNvSpPr>
            <a:spLocks noGrp="1" noChangeArrowheads="1"/>
          </p:cNvSpPr>
          <p:nvPr>
            <p:ph type="title"/>
          </p:nvPr>
        </p:nvSpPr>
        <p:spPr>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r>
              <a:rPr lang="en-US" altLang="es-MX"/>
              <a:t>Usar Class Diagrams para…</a:t>
            </a:r>
          </a:p>
        </p:txBody>
      </p:sp>
      <p:sp>
        <p:nvSpPr>
          <p:cNvPr id="918531" name="Rectangle 3">
            <a:extLst>
              <a:ext uri="{FF2B5EF4-FFF2-40B4-BE49-F238E27FC236}">
                <a16:creationId xmlns:a16="http://schemas.microsoft.com/office/drawing/2014/main" id="{E2D66DB5-6EAF-46BF-A305-5A3EB4DB17FA}"/>
              </a:ext>
            </a:extLst>
          </p:cNvPr>
          <p:cNvSpPr>
            <a:spLocks noGrp="1" noChangeArrowheads="1"/>
          </p:cNvSpPr>
          <p:nvPr>
            <p:ph type="body" idx="1"/>
          </p:nvPr>
        </p:nvSpPr>
        <p:spPr>
          <a:xfrm>
            <a:off x="377825" y="1562100"/>
            <a:ext cx="8388350" cy="2720975"/>
          </a:xfr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r>
              <a:rPr lang="en-US" altLang="es-MX"/>
              <a:t>Entender el código existente</a:t>
            </a:r>
          </a:p>
          <a:p>
            <a:r>
              <a:rPr lang="en-US" altLang="es-MX"/>
              <a:t>Diseñar las clases</a:t>
            </a:r>
          </a:p>
          <a:p>
            <a:r>
              <a:rPr lang="en-US" altLang="es-MX"/>
              <a:t>Revisar y modificar código</a:t>
            </a:r>
          </a:p>
          <a:p>
            <a:r>
              <a:rPr lang="en-US" altLang="es-MX"/>
              <a:t>Generar diagramas para documentación</a:t>
            </a:r>
          </a:p>
        </p:txBody>
      </p:sp>
      <p:sp>
        <p:nvSpPr>
          <p:cNvPr id="918532" name="Text Box 4">
            <a:extLst>
              <a:ext uri="{FF2B5EF4-FFF2-40B4-BE49-F238E27FC236}">
                <a16:creationId xmlns:a16="http://schemas.microsoft.com/office/drawing/2014/main" id="{C85C4A9A-848B-4874-8EFB-7F37A495EA8B}"/>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Class Designer</a:t>
            </a:r>
            <a:endParaRPr lang="en-US" altLang="es-MX" sz="2000" b="0">
              <a:effectLst>
                <a:outerShdw blurRad="38100" dist="38100" dir="2700000" algn="tl">
                  <a:srgbClr val="000000"/>
                </a:outerShdw>
              </a:effectLst>
            </a:endParaRPr>
          </a:p>
        </p:txBody>
      </p:sp>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0578" name="Rectangle 2">
            <a:extLst>
              <a:ext uri="{FF2B5EF4-FFF2-40B4-BE49-F238E27FC236}">
                <a16:creationId xmlns:a16="http://schemas.microsoft.com/office/drawing/2014/main" id="{B9D5108F-AD3C-451D-BCF6-84A67BA5AEE0}"/>
              </a:ext>
            </a:extLst>
          </p:cNvPr>
          <p:cNvSpPr>
            <a:spLocks noGrp="1" noChangeArrowheads="1"/>
          </p:cNvSpPr>
          <p:nvPr>
            <p:ph type="title"/>
          </p:nvPr>
        </p:nvSpPr>
        <p:spPr/>
        <p:txBody>
          <a:bodyPr/>
          <a:lstStyle/>
          <a:p>
            <a:r>
              <a:rPr lang="es-AR" altLang="es-MX"/>
              <a:t>Class Designer</a:t>
            </a:r>
            <a:endParaRPr lang="en-US" altLang="es-MX"/>
          </a:p>
        </p:txBody>
      </p:sp>
      <p:sp>
        <p:nvSpPr>
          <p:cNvPr id="920579" name="Rectangle 3">
            <a:extLst>
              <a:ext uri="{FF2B5EF4-FFF2-40B4-BE49-F238E27FC236}">
                <a16:creationId xmlns:a16="http://schemas.microsoft.com/office/drawing/2014/main" id="{6164E445-29D5-47E9-86C2-31D0BC9F1F8B}"/>
              </a:ext>
            </a:extLst>
          </p:cNvPr>
          <p:cNvSpPr>
            <a:spLocks noGrp="1" noChangeArrowheads="1"/>
          </p:cNvSpPr>
          <p:nvPr>
            <p:ph type="body" idx="1"/>
          </p:nvPr>
        </p:nvSpPr>
        <p:spPr>
          <a:xfrm>
            <a:off x="381000" y="1198563"/>
            <a:ext cx="8229600" cy="4287837"/>
          </a:xfr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r>
              <a:rPr lang="es-AR" altLang="es-MX"/>
              <a:t>Refleja el archivo de código fuente relacionado</a:t>
            </a:r>
          </a:p>
          <a:p>
            <a:pPr lvl="1"/>
            <a:r>
              <a:rPr lang="es-AR" altLang="es-MX"/>
              <a:t>El diagrama es una vista del código</a:t>
            </a:r>
          </a:p>
          <a:p>
            <a:r>
              <a:rPr lang="es-AR" altLang="es-MX"/>
              <a:t>Almacenado a nivel de proyecto</a:t>
            </a:r>
          </a:p>
          <a:p>
            <a:r>
              <a:rPr lang="es-AR" altLang="es-MX"/>
              <a:t>Soporta herencia</a:t>
            </a:r>
          </a:p>
          <a:p>
            <a:r>
              <a:rPr lang="es-AR" altLang="es-MX"/>
              <a:t>Soporta asociaciones</a:t>
            </a:r>
          </a:p>
          <a:p>
            <a:r>
              <a:rPr lang="es-AR" altLang="es-MX"/>
              <a:t>Soporta enums y structs</a:t>
            </a:r>
          </a:p>
          <a:p>
            <a:pPr>
              <a:lnSpc>
                <a:spcPct val="80000"/>
              </a:lnSpc>
              <a:buClr>
                <a:schemeClr val="bg1"/>
              </a:buClr>
              <a:buFont typeface="Wingdings" panose="05000000000000000000" pitchFamily="2" charset="2"/>
              <a:buBlip>
                <a:blip r:embed="rId3"/>
              </a:buBlip>
            </a:pPr>
            <a:endParaRPr lang="es-AR" altLang="es-MX" sz="2800">
              <a:solidFill>
                <a:schemeClr val="bg1"/>
              </a:solidFill>
              <a:latin typeface="Franklin Gothic Medium" panose="020B0603020102020204" pitchFamily="34" charset="0"/>
            </a:endParaRPr>
          </a:p>
        </p:txBody>
      </p:sp>
      <p:sp>
        <p:nvSpPr>
          <p:cNvPr id="920580" name="Text Box 4">
            <a:extLst>
              <a:ext uri="{FF2B5EF4-FFF2-40B4-BE49-F238E27FC236}">
                <a16:creationId xmlns:a16="http://schemas.microsoft.com/office/drawing/2014/main" id="{F4AF72E1-ED1E-4818-AB37-A26D6347E7C4}"/>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Class Designer</a:t>
            </a:r>
            <a:endParaRPr lang="en-US" altLang="es-MX" sz="2000" b="0">
              <a:effectLst>
                <a:outerShdw blurRad="38100" dist="38100" dir="2700000" algn="tl">
                  <a:srgbClr val="000000"/>
                </a:outerShdw>
              </a:effectLst>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626" name="Rectangle 2">
            <a:extLst>
              <a:ext uri="{FF2B5EF4-FFF2-40B4-BE49-F238E27FC236}">
                <a16:creationId xmlns:a16="http://schemas.microsoft.com/office/drawing/2014/main" id="{0BE51207-01E0-4898-84E9-027984D8475A}"/>
              </a:ext>
            </a:extLst>
          </p:cNvPr>
          <p:cNvSpPr>
            <a:spLocks noGrp="1" noChangeArrowheads="1"/>
          </p:cNvSpPr>
          <p:nvPr>
            <p:ph type="title"/>
          </p:nvPr>
        </p:nvSpPr>
        <p:spPr/>
        <p:txBody>
          <a:bodyPr/>
          <a:lstStyle/>
          <a:p>
            <a:r>
              <a:rPr lang="es-ES" altLang="es-MX"/>
              <a:t>Class Designer</a:t>
            </a:r>
            <a:endParaRPr lang="en-US" altLang="es-MX"/>
          </a:p>
        </p:txBody>
      </p:sp>
      <p:graphicFrame>
        <p:nvGraphicFramePr>
          <p:cNvPr id="922627" name="Object 3">
            <a:extLst>
              <a:ext uri="{FF2B5EF4-FFF2-40B4-BE49-F238E27FC236}">
                <a16:creationId xmlns:a16="http://schemas.microsoft.com/office/drawing/2014/main" id="{CF50CD96-4689-4F75-A6CC-62BFC5BE8F2A}"/>
              </a:ext>
            </a:extLst>
          </p:cNvPr>
          <p:cNvGraphicFramePr>
            <a:graphicFrameLocks noChangeAspect="1"/>
          </p:cNvGraphicFramePr>
          <p:nvPr>
            <p:ph sz="half" idx="1"/>
          </p:nvPr>
        </p:nvGraphicFramePr>
        <p:xfrm>
          <a:off x="661988" y="1416050"/>
          <a:ext cx="3651250" cy="2214563"/>
        </p:xfrm>
        <a:graphic>
          <a:graphicData uri="http://schemas.openxmlformats.org/presentationml/2006/ole">
            <mc:AlternateContent xmlns:mc="http://schemas.openxmlformats.org/markup-compatibility/2006">
              <mc:Choice xmlns:v="urn:schemas-microsoft-com:vml" Requires="v">
                <p:oleObj spid="_x0000_s922632" name="Image" r:id="rId4" imgW="8647619" imgH="5244444" progId="PhotoshopElements.Image.2">
                  <p:embed/>
                </p:oleObj>
              </mc:Choice>
              <mc:Fallback>
                <p:oleObj name="Image" r:id="rId4" imgW="8647619" imgH="5244444" progId="PhotoshopElements.Image.2">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1988" y="1416050"/>
                        <a:ext cx="3651250" cy="221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22628" name="Rectangle 4">
            <a:extLst>
              <a:ext uri="{FF2B5EF4-FFF2-40B4-BE49-F238E27FC236}">
                <a16:creationId xmlns:a16="http://schemas.microsoft.com/office/drawing/2014/main" id="{83BD4635-EBDE-448B-A408-31BF3D15E95A}"/>
              </a:ext>
            </a:extLst>
          </p:cNvPr>
          <p:cNvSpPr>
            <a:spLocks noChangeArrowheads="1"/>
          </p:cNvSpPr>
          <p:nvPr/>
        </p:nvSpPr>
        <p:spPr bwMode="auto">
          <a:xfrm>
            <a:off x="4572000" y="1524000"/>
            <a:ext cx="4343400" cy="4364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571500" indent="-571500">
              <a:defRPr sz="2400">
                <a:solidFill>
                  <a:schemeClr val="tx1"/>
                </a:solidFill>
                <a:latin typeface="Times New Roman" panose="02020603050405020304" pitchFamily="18" charset="0"/>
              </a:defRPr>
            </a:lvl1pPr>
            <a:lvl2pPr marL="1028700" indent="-455613">
              <a:defRPr sz="2400">
                <a:solidFill>
                  <a:schemeClr val="tx1"/>
                </a:solidFill>
                <a:latin typeface="Times New Roman" panose="02020603050405020304" pitchFamily="18" charset="0"/>
              </a:defRPr>
            </a:lvl2pPr>
            <a:lvl3pPr marL="1428750" indent="-398463">
              <a:defRPr sz="2400">
                <a:solidFill>
                  <a:schemeClr val="tx1"/>
                </a:solidFill>
                <a:latin typeface="Times New Roman" panose="02020603050405020304" pitchFamily="18" charset="0"/>
              </a:defRPr>
            </a:lvl3pPr>
            <a:lvl4pPr marL="1828800" indent="-398463">
              <a:defRPr sz="2400">
                <a:solidFill>
                  <a:schemeClr val="tx1"/>
                </a:solidFill>
                <a:latin typeface="Times New Roman" panose="02020603050405020304" pitchFamily="18" charset="0"/>
              </a:defRPr>
            </a:lvl4pPr>
            <a:lvl5pPr marL="2227263" indent="-396875">
              <a:defRPr sz="2400">
                <a:solidFill>
                  <a:schemeClr val="tx1"/>
                </a:solidFill>
                <a:latin typeface="Times New Roman" panose="02020603050405020304" pitchFamily="18" charset="0"/>
              </a:defRPr>
            </a:lvl5pPr>
            <a:lvl6pPr marL="2684463" indent="-396875" fontAlgn="base">
              <a:spcBef>
                <a:spcPct val="0"/>
              </a:spcBef>
              <a:spcAft>
                <a:spcPct val="0"/>
              </a:spcAft>
              <a:defRPr sz="2400">
                <a:solidFill>
                  <a:schemeClr val="tx1"/>
                </a:solidFill>
                <a:latin typeface="Times New Roman" panose="02020603050405020304" pitchFamily="18" charset="0"/>
              </a:defRPr>
            </a:lvl6pPr>
            <a:lvl7pPr marL="3141663" indent="-396875" fontAlgn="base">
              <a:spcBef>
                <a:spcPct val="0"/>
              </a:spcBef>
              <a:spcAft>
                <a:spcPct val="0"/>
              </a:spcAft>
              <a:defRPr sz="2400">
                <a:solidFill>
                  <a:schemeClr val="tx1"/>
                </a:solidFill>
                <a:latin typeface="Times New Roman" panose="02020603050405020304" pitchFamily="18" charset="0"/>
              </a:defRPr>
            </a:lvl7pPr>
            <a:lvl8pPr marL="3598863" indent="-396875" fontAlgn="base">
              <a:spcBef>
                <a:spcPct val="0"/>
              </a:spcBef>
              <a:spcAft>
                <a:spcPct val="0"/>
              </a:spcAft>
              <a:defRPr sz="2400">
                <a:solidFill>
                  <a:schemeClr val="tx1"/>
                </a:solidFill>
                <a:latin typeface="Times New Roman" panose="02020603050405020304" pitchFamily="18" charset="0"/>
              </a:defRPr>
            </a:lvl8pPr>
            <a:lvl9pPr marL="4056063" indent="-396875" fontAlgn="base">
              <a:spcBef>
                <a:spcPct val="0"/>
              </a:spcBef>
              <a:spcAft>
                <a:spcPct val="0"/>
              </a:spcAft>
              <a:defRPr sz="2400">
                <a:solidFill>
                  <a:schemeClr val="tx1"/>
                </a:solidFill>
                <a:latin typeface="Times New Roman" panose="02020603050405020304" pitchFamily="18" charset="0"/>
              </a:defRPr>
            </a:lvl9pPr>
          </a:lstStyle>
          <a:p>
            <a:pPr>
              <a:lnSpc>
                <a:spcPct val="90000"/>
              </a:lnSpc>
              <a:spcBef>
                <a:spcPct val="30000"/>
              </a:spcBef>
              <a:buClr>
                <a:schemeClr val="tx2"/>
              </a:buClr>
              <a:buSzPct val="75000"/>
              <a:buFont typeface="Wingdings" panose="05000000000000000000" pitchFamily="2" charset="2"/>
              <a:buChar char="l"/>
            </a:pPr>
            <a:r>
              <a:rPr lang="es-ES" altLang="es-MX">
                <a:effectLst>
                  <a:outerShdw blurRad="38100" dist="38100" dir="2700000" algn="tl">
                    <a:srgbClr val="000000"/>
                  </a:outerShdw>
                </a:effectLst>
                <a:latin typeface="Arial" panose="020B0604020202020204" pitchFamily="34" charset="0"/>
              </a:rPr>
              <a:t>Elementos del designer</a:t>
            </a:r>
          </a:p>
          <a:p>
            <a:pPr lvl="1">
              <a:lnSpc>
                <a:spcPct val="90000"/>
              </a:lnSpc>
              <a:spcBef>
                <a:spcPct val="30000"/>
              </a:spcBef>
              <a:buClr>
                <a:schemeClr val="tx2"/>
              </a:buClr>
              <a:buSzPct val="75000"/>
              <a:buFont typeface="Wingdings" panose="05000000000000000000" pitchFamily="2" charset="2"/>
              <a:buChar char="l"/>
            </a:pPr>
            <a:r>
              <a:rPr lang="es-ES" altLang="es-MX">
                <a:effectLst>
                  <a:outerShdw blurRad="38100" dist="38100" dir="2700000" algn="tl">
                    <a:srgbClr val="000000"/>
                  </a:outerShdw>
                </a:effectLst>
                <a:latin typeface="Arial" panose="020B0604020202020204" pitchFamily="34" charset="0"/>
              </a:rPr>
              <a:t>Class</a:t>
            </a:r>
          </a:p>
          <a:p>
            <a:pPr lvl="1">
              <a:lnSpc>
                <a:spcPct val="90000"/>
              </a:lnSpc>
              <a:spcBef>
                <a:spcPct val="30000"/>
              </a:spcBef>
              <a:buClr>
                <a:schemeClr val="tx2"/>
              </a:buClr>
              <a:buSzPct val="75000"/>
              <a:buFont typeface="Wingdings" panose="05000000000000000000" pitchFamily="2" charset="2"/>
              <a:buChar char="l"/>
            </a:pPr>
            <a:r>
              <a:rPr lang="es-ES" altLang="es-MX">
                <a:effectLst>
                  <a:outerShdw blurRad="38100" dist="38100" dir="2700000" algn="tl">
                    <a:srgbClr val="000000"/>
                  </a:outerShdw>
                </a:effectLst>
                <a:latin typeface="Arial" panose="020B0604020202020204" pitchFamily="34" charset="0"/>
              </a:rPr>
              <a:t>Enum</a:t>
            </a:r>
          </a:p>
          <a:p>
            <a:pPr lvl="1">
              <a:lnSpc>
                <a:spcPct val="90000"/>
              </a:lnSpc>
              <a:spcBef>
                <a:spcPct val="30000"/>
              </a:spcBef>
              <a:buClr>
                <a:schemeClr val="tx2"/>
              </a:buClr>
              <a:buSzPct val="75000"/>
              <a:buFont typeface="Wingdings" panose="05000000000000000000" pitchFamily="2" charset="2"/>
              <a:buChar char="l"/>
            </a:pPr>
            <a:r>
              <a:rPr lang="es-ES" altLang="es-MX">
                <a:effectLst>
                  <a:outerShdw blurRad="38100" dist="38100" dir="2700000" algn="tl">
                    <a:srgbClr val="000000"/>
                  </a:outerShdw>
                </a:effectLst>
                <a:latin typeface="Arial" panose="020B0604020202020204" pitchFamily="34" charset="0"/>
              </a:rPr>
              <a:t>Interface</a:t>
            </a:r>
          </a:p>
          <a:p>
            <a:pPr lvl="1">
              <a:lnSpc>
                <a:spcPct val="90000"/>
              </a:lnSpc>
              <a:spcBef>
                <a:spcPct val="30000"/>
              </a:spcBef>
              <a:buClr>
                <a:schemeClr val="tx2"/>
              </a:buClr>
              <a:buSzPct val="75000"/>
              <a:buFont typeface="Wingdings" panose="05000000000000000000" pitchFamily="2" charset="2"/>
              <a:buChar char="l"/>
            </a:pPr>
            <a:r>
              <a:rPr lang="es-ES" altLang="es-MX">
                <a:effectLst>
                  <a:outerShdw blurRad="38100" dist="38100" dir="2700000" algn="tl">
                    <a:srgbClr val="000000"/>
                  </a:outerShdw>
                </a:effectLst>
                <a:latin typeface="Arial" panose="020B0604020202020204" pitchFamily="34" charset="0"/>
              </a:rPr>
              <a:t>Abstract Class</a:t>
            </a:r>
          </a:p>
          <a:p>
            <a:pPr lvl="1">
              <a:lnSpc>
                <a:spcPct val="90000"/>
              </a:lnSpc>
              <a:spcBef>
                <a:spcPct val="30000"/>
              </a:spcBef>
              <a:buClr>
                <a:schemeClr val="tx2"/>
              </a:buClr>
              <a:buSzPct val="75000"/>
              <a:buFont typeface="Wingdings" panose="05000000000000000000" pitchFamily="2" charset="2"/>
              <a:buChar char="l"/>
            </a:pPr>
            <a:r>
              <a:rPr lang="es-ES" altLang="es-MX">
                <a:effectLst>
                  <a:outerShdw blurRad="38100" dist="38100" dir="2700000" algn="tl">
                    <a:srgbClr val="000000"/>
                  </a:outerShdw>
                </a:effectLst>
                <a:latin typeface="Arial" panose="020B0604020202020204" pitchFamily="34" charset="0"/>
              </a:rPr>
              <a:t>Struct</a:t>
            </a:r>
          </a:p>
          <a:p>
            <a:pPr lvl="1">
              <a:lnSpc>
                <a:spcPct val="90000"/>
              </a:lnSpc>
              <a:spcBef>
                <a:spcPct val="30000"/>
              </a:spcBef>
              <a:buClr>
                <a:schemeClr val="tx2"/>
              </a:buClr>
              <a:buSzPct val="75000"/>
              <a:buFont typeface="Wingdings" panose="05000000000000000000" pitchFamily="2" charset="2"/>
              <a:buChar char="l"/>
            </a:pPr>
            <a:r>
              <a:rPr lang="es-ES" altLang="es-MX">
                <a:effectLst>
                  <a:outerShdw blurRad="38100" dist="38100" dir="2700000" algn="tl">
                    <a:srgbClr val="000000"/>
                  </a:outerShdw>
                </a:effectLst>
                <a:latin typeface="Arial" panose="020B0604020202020204" pitchFamily="34" charset="0"/>
              </a:rPr>
              <a:t>Delegate</a:t>
            </a:r>
          </a:p>
          <a:p>
            <a:pPr lvl="1">
              <a:lnSpc>
                <a:spcPct val="90000"/>
              </a:lnSpc>
              <a:spcBef>
                <a:spcPct val="30000"/>
              </a:spcBef>
              <a:buClr>
                <a:schemeClr val="tx2"/>
              </a:buClr>
              <a:buSzPct val="75000"/>
              <a:buFont typeface="Wingdings" panose="05000000000000000000" pitchFamily="2" charset="2"/>
              <a:buChar char="l"/>
            </a:pPr>
            <a:r>
              <a:rPr lang="es-ES" altLang="es-MX">
                <a:effectLst>
                  <a:outerShdw blurRad="38100" dist="38100" dir="2700000" algn="tl">
                    <a:srgbClr val="000000"/>
                  </a:outerShdw>
                </a:effectLst>
                <a:latin typeface="Arial" panose="020B0604020202020204" pitchFamily="34" charset="0"/>
              </a:rPr>
              <a:t>Inheritance</a:t>
            </a:r>
          </a:p>
          <a:p>
            <a:pPr lvl="1">
              <a:lnSpc>
                <a:spcPct val="90000"/>
              </a:lnSpc>
              <a:spcBef>
                <a:spcPct val="30000"/>
              </a:spcBef>
              <a:buClr>
                <a:schemeClr val="tx2"/>
              </a:buClr>
              <a:buSzPct val="75000"/>
              <a:buFont typeface="Wingdings" panose="05000000000000000000" pitchFamily="2" charset="2"/>
              <a:buChar char="l"/>
            </a:pPr>
            <a:r>
              <a:rPr lang="es-ES" altLang="es-MX">
                <a:effectLst>
                  <a:outerShdw blurRad="38100" dist="38100" dir="2700000" algn="tl">
                    <a:srgbClr val="000000"/>
                  </a:outerShdw>
                </a:effectLst>
                <a:latin typeface="Arial" panose="020B0604020202020204" pitchFamily="34" charset="0"/>
              </a:rPr>
              <a:t>Association</a:t>
            </a:r>
          </a:p>
          <a:p>
            <a:pPr lvl="1">
              <a:lnSpc>
                <a:spcPct val="90000"/>
              </a:lnSpc>
              <a:spcBef>
                <a:spcPct val="30000"/>
              </a:spcBef>
              <a:buClr>
                <a:schemeClr val="tx2"/>
              </a:buClr>
              <a:buSzPct val="75000"/>
              <a:buFont typeface="Wingdings" panose="05000000000000000000" pitchFamily="2" charset="2"/>
              <a:buChar char="l"/>
            </a:pPr>
            <a:r>
              <a:rPr lang="es-ES" altLang="es-MX">
                <a:effectLst>
                  <a:outerShdw blurRad="38100" dist="38100" dir="2700000" algn="tl">
                    <a:srgbClr val="000000"/>
                  </a:outerShdw>
                </a:effectLst>
                <a:latin typeface="Arial" panose="020B0604020202020204" pitchFamily="34" charset="0"/>
              </a:rPr>
              <a:t>Comment</a:t>
            </a:r>
            <a:endParaRPr lang="en-US" altLang="es-MX">
              <a:effectLst>
                <a:outerShdw blurRad="38100" dist="38100" dir="2700000" algn="tl">
                  <a:srgbClr val="000000"/>
                </a:outerShdw>
              </a:effectLst>
              <a:latin typeface="Arial" panose="020B0604020202020204" pitchFamily="34" charset="0"/>
            </a:endParaRPr>
          </a:p>
        </p:txBody>
      </p:sp>
      <p:pic>
        <p:nvPicPr>
          <p:cNvPr id="922629" name="Picture 5">
            <a:extLst>
              <a:ext uri="{FF2B5EF4-FFF2-40B4-BE49-F238E27FC236}">
                <a16:creationId xmlns:a16="http://schemas.microsoft.com/office/drawing/2014/main" id="{4D9016C0-9744-4C7A-A473-5FC48112113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8800" y="3886200"/>
            <a:ext cx="2038350" cy="2543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2630" name="Text Box 6">
            <a:extLst>
              <a:ext uri="{FF2B5EF4-FFF2-40B4-BE49-F238E27FC236}">
                <a16:creationId xmlns:a16="http://schemas.microsoft.com/office/drawing/2014/main" id="{160A249F-F8FA-44D1-9104-831304F70B17}"/>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Class Designer</a:t>
            </a:r>
            <a:endParaRPr lang="en-US" altLang="es-MX" sz="2000" b="0">
              <a:effectLst>
                <a:outerShdw blurRad="38100" dist="38100" dir="2700000" algn="tl">
                  <a:srgbClr val="000000"/>
                </a:outerShdw>
              </a:effectLst>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4674" name="Rectangle 2">
            <a:extLst>
              <a:ext uri="{FF2B5EF4-FFF2-40B4-BE49-F238E27FC236}">
                <a16:creationId xmlns:a16="http://schemas.microsoft.com/office/drawing/2014/main" id="{67D35C25-74E0-4560-B7F9-5549CE022B36}"/>
              </a:ext>
            </a:extLst>
          </p:cNvPr>
          <p:cNvSpPr>
            <a:spLocks noGrp="1" noChangeArrowheads="1"/>
          </p:cNvSpPr>
          <p:nvPr>
            <p:ph type="title"/>
          </p:nvPr>
        </p:nvSpPr>
        <p:spPr>
          <a:xfrm>
            <a:off x="381000" y="228600"/>
            <a:ext cx="8570913" cy="1079500"/>
          </a:xfrm>
        </p:spPr>
        <p:txBody>
          <a:bodyPr/>
          <a:lstStyle/>
          <a:p>
            <a:r>
              <a:rPr lang="es-ES" altLang="es-MX"/>
              <a:t>Class Designer – Agregando una clase</a:t>
            </a:r>
            <a:endParaRPr lang="en-US" altLang="es-MX"/>
          </a:p>
        </p:txBody>
      </p:sp>
      <p:pic>
        <p:nvPicPr>
          <p:cNvPr id="924675" name="Picture 3">
            <a:extLst>
              <a:ext uri="{FF2B5EF4-FFF2-40B4-BE49-F238E27FC236}">
                <a16:creationId xmlns:a16="http://schemas.microsoft.com/office/drawing/2014/main" id="{AB883D6D-867B-486D-AA0D-7A30C95A3D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0156" t="39583" r="55469" b="21875"/>
          <a:stretch>
            <a:fillRect/>
          </a:stretch>
        </p:blipFill>
        <p:spPr bwMode="auto">
          <a:xfrm>
            <a:off x="2590800" y="3429000"/>
            <a:ext cx="3352800" cy="281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4676" name="Picture 4">
            <a:extLst>
              <a:ext uri="{FF2B5EF4-FFF2-40B4-BE49-F238E27FC236}">
                <a16:creationId xmlns:a16="http://schemas.microsoft.com/office/drawing/2014/main" id="{B52DA9C9-D605-4952-A67B-7FBAAD198E6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6406" t="42708" r="32813" b="39583"/>
          <a:stretch>
            <a:fillRect/>
          </a:stretch>
        </p:blipFill>
        <p:spPr bwMode="auto">
          <a:xfrm>
            <a:off x="3733800" y="1752600"/>
            <a:ext cx="49530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4677" name="Picture 5">
            <a:extLst>
              <a:ext uri="{FF2B5EF4-FFF2-40B4-BE49-F238E27FC236}">
                <a16:creationId xmlns:a16="http://schemas.microsoft.com/office/drawing/2014/main" id="{F2609DD7-94B3-4385-A952-6953BDCF140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1524000"/>
            <a:ext cx="2828925" cy="2533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4678" name="Text Box 6">
            <a:extLst>
              <a:ext uri="{FF2B5EF4-FFF2-40B4-BE49-F238E27FC236}">
                <a16:creationId xmlns:a16="http://schemas.microsoft.com/office/drawing/2014/main" id="{75B817A4-AC92-4D8C-BB9B-376E8B9F28D6}"/>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Class Designer</a:t>
            </a:r>
            <a:endParaRPr lang="en-US" altLang="es-MX" sz="2000" b="0">
              <a:effectLst>
                <a:outerShdw blurRad="38100" dist="38100" dir="2700000" algn="tl">
                  <a:srgbClr val="000000"/>
                </a:outerShdw>
              </a:effectLst>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6722" name="Rectangle 2">
            <a:extLst>
              <a:ext uri="{FF2B5EF4-FFF2-40B4-BE49-F238E27FC236}">
                <a16:creationId xmlns:a16="http://schemas.microsoft.com/office/drawing/2014/main" id="{7979819A-A653-4708-A7ED-6F2FCADF1555}"/>
              </a:ext>
            </a:extLst>
          </p:cNvPr>
          <p:cNvSpPr>
            <a:spLocks noGrp="1" noChangeArrowheads="1"/>
          </p:cNvSpPr>
          <p:nvPr>
            <p:ph type="title"/>
          </p:nvPr>
        </p:nvSpPr>
        <p:spPr/>
        <p:txBody>
          <a:bodyPr/>
          <a:lstStyle/>
          <a:p>
            <a:r>
              <a:rPr lang="es-ES" altLang="es-MX"/>
              <a:t>Class Designer</a:t>
            </a:r>
            <a:endParaRPr lang="en-US" altLang="es-MX"/>
          </a:p>
        </p:txBody>
      </p:sp>
      <p:sp>
        <p:nvSpPr>
          <p:cNvPr id="926723" name="Text Box 3">
            <a:extLst>
              <a:ext uri="{FF2B5EF4-FFF2-40B4-BE49-F238E27FC236}">
                <a16:creationId xmlns:a16="http://schemas.microsoft.com/office/drawing/2014/main" id="{D1EAFF17-B788-4705-AF15-66330B7CBAEC}"/>
              </a:ext>
            </a:extLst>
          </p:cNvPr>
          <p:cNvSpPr txBox="1">
            <a:spLocks noChangeArrowheads="1"/>
          </p:cNvSpPr>
          <p:nvPr/>
        </p:nvSpPr>
        <p:spPr bwMode="auto">
          <a:xfrm>
            <a:off x="515938" y="990600"/>
            <a:ext cx="8348662" cy="1114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571500" indent="-571500">
              <a:defRPr sz="2400">
                <a:solidFill>
                  <a:schemeClr val="tx1"/>
                </a:solidFill>
                <a:latin typeface="Times New Roman" panose="02020603050405020304" pitchFamily="18" charset="0"/>
              </a:defRPr>
            </a:lvl1pPr>
            <a:lvl2pPr marL="1028700" indent="-455613">
              <a:defRPr sz="2400">
                <a:solidFill>
                  <a:schemeClr val="tx1"/>
                </a:solidFill>
                <a:latin typeface="Times New Roman" panose="02020603050405020304" pitchFamily="18" charset="0"/>
              </a:defRPr>
            </a:lvl2pPr>
            <a:lvl3pPr marL="1428750" indent="-398463">
              <a:defRPr sz="2400">
                <a:solidFill>
                  <a:schemeClr val="tx1"/>
                </a:solidFill>
                <a:latin typeface="Times New Roman" panose="02020603050405020304" pitchFamily="18" charset="0"/>
              </a:defRPr>
            </a:lvl3pPr>
            <a:lvl4pPr marL="1828800" indent="-398463">
              <a:defRPr sz="2400">
                <a:solidFill>
                  <a:schemeClr val="tx1"/>
                </a:solidFill>
                <a:latin typeface="Times New Roman" panose="02020603050405020304" pitchFamily="18" charset="0"/>
              </a:defRPr>
            </a:lvl4pPr>
            <a:lvl5pPr marL="2227263" indent="-396875">
              <a:defRPr sz="2400">
                <a:solidFill>
                  <a:schemeClr val="tx1"/>
                </a:solidFill>
                <a:latin typeface="Times New Roman" panose="02020603050405020304" pitchFamily="18" charset="0"/>
              </a:defRPr>
            </a:lvl5pPr>
            <a:lvl6pPr marL="2684463" indent="-396875" fontAlgn="base">
              <a:spcBef>
                <a:spcPct val="0"/>
              </a:spcBef>
              <a:spcAft>
                <a:spcPct val="0"/>
              </a:spcAft>
              <a:defRPr sz="2400">
                <a:solidFill>
                  <a:schemeClr val="tx1"/>
                </a:solidFill>
                <a:latin typeface="Times New Roman" panose="02020603050405020304" pitchFamily="18" charset="0"/>
              </a:defRPr>
            </a:lvl6pPr>
            <a:lvl7pPr marL="3141663" indent="-396875" fontAlgn="base">
              <a:spcBef>
                <a:spcPct val="0"/>
              </a:spcBef>
              <a:spcAft>
                <a:spcPct val="0"/>
              </a:spcAft>
              <a:defRPr sz="2400">
                <a:solidFill>
                  <a:schemeClr val="tx1"/>
                </a:solidFill>
                <a:latin typeface="Times New Roman" panose="02020603050405020304" pitchFamily="18" charset="0"/>
              </a:defRPr>
            </a:lvl7pPr>
            <a:lvl8pPr marL="3598863" indent="-396875" fontAlgn="base">
              <a:spcBef>
                <a:spcPct val="0"/>
              </a:spcBef>
              <a:spcAft>
                <a:spcPct val="0"/>
              </a:spcAft>
              <a:defRPr sz="2400">
                <a:solidFill>
                  <a:schemeClr val="tx1"/>
                </a:solidFill>
                <a:latin typeface="Times New Roman" panose="02020603050405020304" pitchFamily="18" charset="0"/>
              </a:defRPr>
            </a:lvl8pPr>
            <a:lvl9pPr marL="4056063" indent="-396875" fontAlgn="base">
              <a:spcBef>
                <a:spcPct val="0"/>
              </a:spcBef>
              <a:spcAft>
                <a:spcPct val="0"/>
              </a:spcAft>
              <a:defRPr sz="2400">
                <a:solidFill>
                  <a:schemeClr val="tx1"/>
                </a:solidFill>
                <a:latin typeface="Times New Roman" panose="02020603050405020304" pitchFamily="18" charset="0"/>
              </a:defRPr>
            </a:lvl9pPr>
          </a:lstStyle>
          <a:p>
            <a:pPr>
              <a:lnSpc>
                <a:spcPct val="90000"/>
              </a:lnSpc>
              <a:spcBef>
                <a:spcPct val="30000"/>
              </a:spcBef>
              <a:buClr>
                <a:schemeClr val="tx2"/>
              </a:buClr>
              <a:buSzPct val="75000"/>
              <a:buFont typeface="Wingdings" panose="05000000000000000000" pitchFamily="2" charset="2"/>
              <a:buChar char="l"/>
            </a:pPr>
            <a:r>
              <a:rPr lang="es-ES" altLang="es-MX" sz="3200">
                <a:effectLst>
                  <a:outerShdw blurRad="38100" dist="38100" dir="2700000" algn="tl">
                    <a:srgbClr val="000000"/>
                  </a:outerShdw>
                </a:effectLst>
                <a:latin typeface="Arial" panose="020B0604020202020204" pitchFamily="34" charset="0"/>
              </a:rPr>
              <a:t>Implementando una Interfase</a:t>
            </a:r>
          </a:p>
          <a:p>
            <a:pPr>
              <a:lnSpc>
                <a:spcPct val="90000"/>
              </a:lnSpc>
              <a:spcBef>
                <a:spcPct val="30000"/>
              </a:spcBef>
              <a:buClr>
                <a:schemeClr val="tx2"/>
              </a:buClr>
              <a:buSzPct val="75000"/>
              <a:buFont typeface="Wingdings" panose="05000000000000000000" pitchFamily="2" charset="2"/>
              <a:buChar char="l"/>
            </a:pPr>
            <a:r>
              <a:rPr lang="es-ES" altLang="es-MX" sz="3200">
                <a:effectLst>
                  <a:outerShdw blurRad="38100" dist="38100" dir="2700000" algn="tl">
                    <a:srgbClr val="000000"/>
                  </a:outerShdw>
                </a:effectLst>
                <a:latin typeface="Arial" panose="020B0604020202020204" pitchFamily="34" charset="0"/>
              </a:rPr>
              <a:t>Visualizando la jerarquía de clases</a:t>
            </a:r>
            <a:endParaRPr lang="en-US" altLang="es-MX" sz="3200">
              <a:effectLst>
                <a:outerShdw blurRad="38100" dist="38100" dir="2700000" algn="tl">
                  <a:srgbClr val="000000"/>
                </a:outerShdw>
              </a:effectLst>
              <a:latin typeface="Arial" panose="020B0604020202020204" pitchFamily="34" charset="0"/>
            </a:endParaRPr>
          </a:p>
        </p:txBody>
      </p:sp>
      <p:pic>
        <p:nvPicPr>
          <p:cNvPr id="926724" name="Picture 4">
            <a:extLst>
              <a:ext uri="{FF2B5EF4-FFF2-40B4-BE49-F238E27FC236}">
                <a16:creationId xmlns:a16="http://schemas.microsoft.com/office/drawing/2014/main" id="{17FD1761-EA2E-4DBE-A7AF-6E7A859E49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5625" t="33333" r="56250" b="32292"/>
          <a:stretch>
            <a:fillRect/>
          </a:stretch>
        </p:blipFill>
        <p:spPr bwMode="auto">
          <a:xfrm>
            <a:off x="762000" y="2819400"/>
            <a:ext cx="27432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6725" name="Picture 5">
            <a:extLst>
              <a:ext uri="{FF2B5EF4-FFF2-40B4-BE49-F238E27FC236}">
                <a16:creationId xmlns:a16="http://schemas.microsoft.com/office/drawing/2014/main" id="{E8E891F9-2581-4BD2-8ABF-98B1E363E3E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45313" t="28125" r="16406" b="32292"/>
          <a:stretch>
            <a:fillRect/>
          </a:stretch>
        </p:blipFill>
        <p:spPr bwMode="auto">
          <a:xfrm>
            <a:off x="4800600" y="2590800"/>
            <a:ext cx="3733800"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6726" name="Text Box 6">
            <a:extLst>
              <a:ext uri="{FF2B5EF4-FFF2-40B4-BE49-F238E27FC236}">
                <a16:creationId xmlns:a16="http://schemas.microsoft.com/office/drawing/2014/main" id="{9F8CEC56-6C51-44A0-A5FF-C96CF722F592}"/>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Class Designer</a:t>
            </a:r>
            <a:endParaRPr lang="en-US" altLang="es-MX" sz="2000" b="0">
              <a:effectLst>
                <a:outerShdw blurRad="38100" dist="38100" dir="2700000" algn="tl">
                  <a:srgbClr val="000000"/>
                </a:outerShdw>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9010" name="Rectangle 2">
            <a:extLst>
              <a:ext uri="{FF2B5EF4-FFF2-40B4-BE49-F238E27FC236}">
                <a16:creationId xmlns:a16="http://schemas.microsoft.com/office/drawing/2014/main" id="{070C410A-7D73-412D-AC46-F9F4BBFB4D7A}"/>
              </a:ext>
            </a:extLst>
          </p:cNvPr>
          <p:cNvSpPr>
            <a:spLocks noGrp="1" noChangeArrowheads="1"/>
          </p:cNvSpPr>
          <p:nvPr>
            <p:ph type="title"/>
          </p:nvPr>
        </p:nvSpPr>
        <p:spPr>
          <a:xfrm>
            <a:off x="381000" y="228600"/>
            <a:ext cx="8570913" cy="750888"/>
          </a:xfrm>
        </p:spPr>
        <p:txBody>
          <a:bodyPr/>
          <a:lstStyle/>
          <a:p>
            <a:r>
              <a:rPr lang="es-AR" altLang="es-MX" sz="4800"/>
              <a:t>Agenda</a:t>
            </a:r>
            <a:endParaRPr lang="en-US" altLang="es-MX" sz="4800"/>
          </a:p>
        </p:txBody>
      </p:sp>
      <p:sp>
        <p:nvSpPr>
          <p:cNvPr id="939011" name="Rectangle 3">
            <a:extLst>
              <a:ext uri="{FF2B5EF4-FFF2-40B4-BE49-F238E27FC236}">
                <a16:creationId xmlns:a16="http://schemas.microsoft.com/office/drawing/2014/main" id="{6176112F-7D6C-4FCC-A259-FFB272650C64}"/>
              </a:ext>
            </a:extLst>
          </p:cNvPr>
          <p:cNvSpPr>
            <a:spLocks noGrp="1" noChangeArrowheads="1"/>
          </p:cNvSpPr>
          <p:nvPr>
            <p:ph type="body" idx="1"/>
          </p:nvPr>
        </p:nvSpPr>
        <p:spPr>
          <a:xfrm>
            <a:off x="381000" y="1416050"/>
            <a:ext cx="8578850" cy="4619625"/>
          </a:xfrm>
        </p:spPr>
        <p:txBody>
          <a:bodyPr/>
          <a:lstStyle/>
          <a:p>
            <a:r>
              <a:rPr lang="es-ES" altLang="es-MX"/>
              <a:t>Conversión de tipos</a:t>
            </a:r>
          </a:p>
          <a:p>
            <a:r>
              <a:rPr lang="es-ES" altLang="es-MX">
                <a:solidFill>
                  <a:schemeClr val="tx2"/>
                </a:solidFill>
              </a:rPr>
              <a:t>POO y Sintaxis</a:t>
            </a:r>
          </a:p>
          <a:p>
            <a:pPr lvl="1"/>
            <a:r>
              <a:rPr lang="es-ES" altLang="es-MX" sz="3200">
                <a:solidFill>
                  <a:schemeClr val="tx2"/>
                </a:solidFill>
              </a:rPr>
              <a:t>Clases, Métodos </a:t>
            </a:r>
          </a:p>
          <a:p>
            <a:pPr lvl="1"/>
            <a:r>
              <a:rPr lang="es-ES" altLang="es-MX" sz="3200">
                <a:solidFill>
                  <a:schemeClr val="tx2"/>
                </a:solidFill>
              </a:rPr>
              <a:t>Herencia y Constructores</a:t>
            </a:r>
          </a:p>
          <a:p>
            <a:pPr lvl="1"/>
            <a:r>
              <a:rPr lang="es-ES" altLang="es-MX" sz="3200">
                <a:solidFill>
                  <a:schemeClr val="tx2"/>
                </a:solidFill>
              </a:rPr>
              <a:t>Partial Classes</a:t>
            </a:r>
          </a:p>
          <a:p>
            <a:pPr lvl="1"/>
            <a:r>
              <a:rPr lang="es-ES" altLang="es-MX" sz="3200">
                <a:solidFill>
                  <a:schemeClr val="tx2"/>
                </a:solidFill>
              </a:rPr>
              <a:t>Ocultamiento</a:t>
            </a:r>
          </a:p>
          <a:p>
            <a:pPr lvl="1"/>
            <a:r>
              <a:rPr lang="es-ES" altLang="es-MX" sz="3200">
                <a:solidFill>
                  <a:schemeClr val="tx2"/>
                </a:solidFill>
              </a:rPr>
              <a:t>Clases Abstractas e Interfaces</a:t>
            </a:r>
          </a:p>
          <a:p>
            <a:r>
              <a:rPr lang="es-ES" altLang="es-MX"/>
              <a:t>Class Designer</a:t>
            </a:r>
            <a:endParaRPr lang="en-US" altLang="es-MX"/>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8418" name="Rectangle 2">
            <a:extLst>
              <a:ext uri="{FF2B5EF4-FFF2-40B4-BE49-F238E27FC236}">
                <a16:creationId xmlns:a16="http://schemas.microsoft.com/office/drawing/2014/main" id="{BE168BFB-DCB9-4BA5-97CF-83CA4769BBC8}"/>
              </a:ext>
            </a:extLst>
          </p:cNvPr>
          <p:cNvSpPr>
            <a:spLocks noGrp="1" noChangeArrowheads="1"/>
          </p:cNvSpPr>
          <p:nvPr>
            <p:ph type="title"/>
          </p:nvPr>
        </p:nvSpPr>
        <p:spPr/>
        <p:txBody>
          <a:bodyPr/>
          <a:lstStyle/>
          <a:p>
            <a:r>
              <a:rPr lang="en-US" altLang="es-MX"/>
              <a:t>Enums</a:t>
            </a:r>
          </a:p>
        </p:txBody>
      </p:sp>
      <p:sp>
        <p:nvSpPr>
          <p:cNvPr id="828419" name="Rectangle 3">
            <a:extLst>
              <a:ext uri="{FF2B5EF4-FFF2-40B4-BE49-F238E27FC236}">
                <a16:creationId xmlns:a16="http://schemas.microsoft.com/office/drawing/2014/main" id="{C558C39F-8B1D-41D0-AEF0-AB9631B6096E}"/>
              </a:ext>
            </a:extLst>
          </p:cNvPr>
          <p:cNvSpPr>
            <a:spLocks noGrp="1" noChangeArrowheads="1"/>
          </p:cNvSpPr>
          <p:nvPr>
            <p:ph type="body" idx="1"/>
          </p:nvPr>
        </p:nvSpPr>
        <p:spPr>
          <a:xfrm>
            <a:off x="381000" y="2206625"/>
            <a:ext cx="8388350" cy="420688"/>
          </a:xfr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r>
              <a:rPr lang="es-ES" altLang="es-MX" sz="2400"/>
              <a:t>C#: las estructuras se definen mediante enum</a:t>
            </a:r>
          </a:p>
        </p:txBody>
      </p:sp>
      <p:sp>
        <p:nvSpPr>
          <p:cNvPr id="828420" name="Rectangle 4">
            <a:extLst>
              <a:ext uri="{FF2B5EF4-FFF2-40B4-BE49-F238E27FC236}">
                <a16:creationId xmlns:a16="http://schemas.microsoft.com/office/drawing/2014/main" id="{3AD5BDD1-D2EA-4C57-863E-B0312668BC74}"/>
              </a:ext>
            </a:extLst>
          </p:cNvPr>
          <p:cNvSpPr>
            <a:spLocks noChangeArrowheads="1"/>
          </p:cNvSpPr>
          <p:nvPr/>
        </p:nvSpPr>
        <p:spPr bwMode="auto">
          <a:xfrm>
            <a:off x="381000" y="3810000"/>
            <a:ext cx="8388350" cy="42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571500" indent="-571500">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1028700" indent="-455613">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428750" indent="-398463">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828800" indent="-398463">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2227263" indent="-396875">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6844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31416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5988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40560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r>
              <a:rPr lang="es-ES" altLang="es-MX" sz="2400"/>
              <a:t>VB.NET usa enum / end enum</a:t>
            </a:r>
          </a:p>
        </p:txBody>
      </p:sp>
      <p:sp>
        <p:nvSpPr>
          <p:cNvPr id="828421" name="Rectangle 5">
            <a:extLst>
              <a:ext uri="{FF2B5EF4-FFF2-40B4-BE49-F238E27FC236}">
                <a16:creationId xmlns:a16="http://schemas.microsoft.com/office/drawing/2014/main" id="{DBDF3841-DC59-4D93-B495-155C01CA7C44}"/>
              </a:ext>
            </a:extLst>
          </p:cNvPr>
          <p:cNvSpPr>
            <a:spLocks noChangeArrowheads="1"/>
          </p:cNvSpPr>
          <p:nvPr/>
        </p:nvSpPr>
        <p:spPr bwMode="auto">
          <a:xfrm>
            <a:off x="457200" y="2743200"/>
            <a:ext cx="8229600" cy="838200"/>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//Definicion del enum dias</a:t>
            </a:r>
          </a:p>
          <a:p>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enum </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Dias {lunes, martes, miercoles, jueves, viernes};</a:t>
            </a:r>
          </a:p>
        </p:txBody>
      </p:sp>
      <p:sp>
        <p:nvSpPr>
          <p:cNvPr id="828422" name="Rectangle 6">
            <a:extLst>
              <a:ext uri="{FF2B5EF4-FFF2-40B4-BE49-F238E27FC236}">
                <a16:creationId xmlns:a16="http://schemas.microsoft.com/office/drawing/2014/main" id="{DCC8120F-DF13-446B-9399-ADFC89AC831D}"/>
              </a:ext>
            </a:extLst>
          </p:cNvPr>
          <p:cNvSpPr>
            <a:spLocks noChangeArrowheads="1"/>
          </p:cNvSpPr>
          <p:nvPr/>
        </p:nvSpPr>
        <p:spPr bwMode="auto">
          <a:xfrm>
            <a:off x="457200" y="4267200"/>
            <a:ext cx="8229600" cy="2209800"/>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s-E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‘Definicion del enum dias</a:t>
            </a:r>
          </a:p>
          <a:p>
            <a:r>
              <a:rPr lang="es-E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enum </a:t>
            </a:r>
            <a:r>
              <a:rPr lang="es-E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Dias</a:t>
            </a:r>
          </a:p>
          <a:p>
            <a:r>
              <a:rPr lang="es-E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t>
            </a:r>
            <a:r>
              <a:rPr lang="es-E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lunes = 1</a:t>
            </a:r>
          </a:p>
          <a:p>
            <a:r>
              <a:rPr lang="es-E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martes = 2</a:t>
            </a:r>
          </a:p>
          <a:p>
            <a:r>
              <a:rPr lang="es-E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miercoles = 3</a:t>
            </a:r>
          </a:p>
          <a:p>
            <a:r>
              <a:rPr lang="es-E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jueves = 4</a:t>
            </a:r>
          </a:p>
          <a:p>
            <a:r>
              <a:rPr lang="es-E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viernes = 5	</a:t>
            </a:r>
          </a:p>
          <a:p>
            <a:r>
              <a:rPr lang="es-E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End Enum</a:t>
            </a:r>
            <a:endParaRPr lang="pt-BR"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endParaRPr>
          </a:p>
        </p:txBody>
      </p:sp>
      <p:sp>
        <p:nvSpPr>
          <p:cNvPr id="828423" name="Rectangle 7">
            <a:extLst>
              <a:ext uri="{FF2B5EF4-FFF2-40B4-BE49-F238E27FC236}">
                <a16:creationId xmlns:a16="http://schemas.microsoft.com/office/drawing/2014/main" id="{7F5F5A6B-ABDA-4CAB-89F1-BEEEAEB2AC23}"/>
              </a:ext>
            </a:extLst>
          </p:cNvPr>
          <p:cNvSpPr>
            <a:spLocks noChangeArrowheads="1"/>
          </p:cNvSpPr>
          <p:nvPr/>
        </p:nvSpPr>
        <p:spPr bwMode="auto">
          <a:xfrm>
            <a:off x="381000" y="1143000"/>
            <a:ext cx="8388350" cy="42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571500" indent="-571500">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1028700" indent="-455613">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428750" indent="-398463">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828800" indent="-398463">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2227263" indent="-396875">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6844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31416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5988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40560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r>
              <a:rPr lang="es-ES" altLang="es-MX" sz="2400"/>
              <a:t>Enum: Listas de datos</a:t>
            </a:r>
          </a:p>
        </p:txBody>
      </p:sp>
      <p:sp>
        <p:nvSpPr>
          <p:cNvPr id="828424" name="Text Box 8">
            <a:extLst>
              <a:ext uri="{FF2B5EF4-FFF2-40B4-BE49-F238E27FC236}">
                <a16:creationId xmlns:a16="http://schemas.microsoft.com/office/drawing/2014/main" id="{778C2DD3-22C9-4739-97F2-6918D6634D32}"/>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4562" name="Rectangle 2">
            <a:extLst>
              <a:ext uri="{FF2B5EF4-FFF2-40B4-BE49-F238E27FC236}">
                <a16:creationId xmlns:a16="http://schemas.microsoft.com/office/drawing/2014/main" id="{0749DDF3-BF75-4F40-B0F7-4B82502C1A15}"/>
              </a:ext>
            </a:extLst>
          </p:cNvPr>
          <p:cNvSpPr>
            <a:spLocks noGrp="1" noChangeArrowheads="1"/>
          </p:cNvSpPr>
          <p:nvPr>
            <p:ph type="title"/>
          </p:nvPr>
        </p:nvSpPr>
        <p:spPr/>
        <p:txBody>
          <a:bodyPr/>
          <a:lstStyle/>
          <a:p>
            <a:r>
              <a:rPr lang="en-US" altLang="es-MX"/>
              <a:t>Clases</a:t>
            </a:r>
          </a:p>
        </p:txBody>
      </p:sp>
      <p:sp>
        <p:nvSpPr>
          <p:cNvPr id="834563" name="Rectangle 3">
            <a:extLst>
              <a:ext uri="{FF2B5EF4-FFF2-40B4-BE49-F238E27FC236}">
                <a16:creationId xmlns:a16="http://schemas.microsoft.com/office/drawing/2014/main" id="{999F3DF1-C76C-4575-A6F3-83FA02A478B9}"/>
              </a:ext>
            </a:extLst>
          </p:cNvPr>
          <p:cNvSpPr>
            <a:spLocks noGrp="1" noChangeArrowheads="1"/>
          </p:cNvSpPr>
          <p:nvPr>
            <p:ph type="body" idx="1"/>
          </p:nvPr>
        </p:nvSpPr>
        <p:spPr>
          <a:xfrm>
            <a:off x="381000" y="2206625"/>
            <a:ext cx="8388350" cy="420688"/>
          </a:xfr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r>
              <a:rPr lang="es-ES" altLang="es-MX" sz="2400"/>
              <a:t>C#: las clases son declaradas mediante class</a:t>
            </a:r>
          </a:p>
        </p:txBody>
      </p:sp>
      <p:sp>
        <p:nvSpPr>
          <p:cNvPr id="834564" name="Rectangle 4">
            <a:extLst>
              <a:ext uri="{FF2B5EF4-FFF2-40B4-BE49-F238E27FC236}">
                <a16:creationId xmlns:a16="http://schemas.microsoft.com/office/drawing/2014/main" id="{AC058F73-4DC6-4007-B2E1-4E180D84B1F6}"/>
              </a:ext>
            </a:extLst>
          </p:cNvPr>
          <p:cNvSpPr>
            <a:spLocks noChangeArrowheads="1"/>
          </p:cNvSpPr>
          <p:nvPr/>
        </p:nvSpPr>
        <p:spPr bwMode="auto">
          <a:xfrm>
            <a:off x="381000" y="4397375"/>
            <a:ext cx="8388350" cy="420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571500" indent="-571500">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1028700" indent="-455613">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428750" indent="-398463">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828800" indent="-398463">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2227263" indent="-396875">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6844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31416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5988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40560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r>
              <a:rPr lang="es-ES" altLang="es-MX" sz="2400"/>
              <a:t>VB.NET usa las palabras Class / End Class</a:t>
            </a:r>
          </a:p>
        </p:txBody>
      </p:sp>
      <p:sp>
        <p:nvSpPr>
          <p:cNvPr id="834565" name="Rectangle 5">
            <a:extLst>
              <a:ext uri="{FF2B5EF4-FFF2-40B4-BE49-F238E27FC236}">
                <a16:creationId xmlns:a16="http://schemas.microsoft.com/office/drawing/2014/main" id="{44661386-CC19-48CC-B6FC-2904967AD37F}"/>
              </a:ext>
            </a:extLst>
          </p:cNvPr>
          <p:cNvSpPr>
            <a:spLocks noChangeArrowheads="1"/>
          </p:cNvSpPr>
          <p:nvPr/>
        </p:nvSpPr>
        <p:spPr bwMode="auto">
          <a:xfrm>
            <a:off x="457200" y="2743200"/>
            <a:ext cx="8229600" cy="1524000"/>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//Definicion de la clase CtaCte</a:t>
            </a:r>
          </a:p>
          <a:p>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class</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CtaCte</a:t>
            </a:r>
          </a:p>
          <a:p>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a:p>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a:t>
            </a:r>
            <a:r>
              <a:rPr lang="en-U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//Definicion de miembros</a:t>
            </a:r>
          </a:p>
          <a:p>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p:txBody>
      </p:sp>
      <p:sp>
        <p:nvSpPr>
          <p:cNvPr id="834566" name="Rectangle 6">
            <a:extLst>
              <a:ext uri="{FF2B5EF4-FFF2-40B4-BE49-F238E27FC236}">
                <a16:creationId xmlns:a16="http://schemas.microsoft.com/office/drawing/2014/main" id="{A36A1C09-DE5C-4EF8-B4AB-B3672400E1E3}"/>
              </a:ext>
            </a:extLst>
          </p:cNvPr>
          <p:cNvSpPr>
            <a:spLocks noChangeArrowheads="1"/>
          </p:cNvSpPr>
          <p:nvPr/>
        </p:nvSpPr>
        <p:spPr bwMode="auto">
          <a:xfrm>
            <a:off x="457200" y="4876800"/>
            <a:ext cx="8229600" cy="1600200"/>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s-E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‘Definicion de la clase CtaCte</a:t>
            </a:r>
          </a:p>
          <a:p>
            <a:r>
              <a:rPr lang="es-E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Class </a:t>
            </a:r>
            <a:r>
              <a:rPr lang="es-E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CtaCte</a:t>
            </a:r>
          </a:p>
          <a:p>
            <a:r>
              <a:rPr lang="es-E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t>
            </a:r>
            <a:r>
              <a:rPr lang="es-E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‘Definicion de miembros</a:t>
            </a:r>
          </a:p>
          <a:p>
            <a:r>
              <a:rPr lang="es-E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End Class</a:t>
            </a:r>
            <a:endParaRPr lang="pt-BR"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endParaRPr>
          </a:p>
        </p:txBody>
      </p:sp>
      <p:sp>
        <p:nvSpPr>
          <p:cNvPr id="834567" name="Rectangle 7">
            <a:extLst>
              <a:ext uri="{FF2B5EF4-FFF2-40B4-BE49-F238E27FC236}">
                <a16:creationId xmlns:a16="http://schemas.microsoft.com/office/drawing/2014/main" id="{0ADD80E2-96C6-4941-9083-57860DC8DE1B}"/>
              </a:ext>
            </a:extLst>
          </p:cNvPr>
          <p:cNvSpPr>
            <a:spLocks noChangeArrowheads="1"/>
          </p:cNvSpPr>
          <p:nvPr/>
        </p:nvSpPr>
        <p:spPr bwMode="auto">
          <a:xfrm>
            <a:off x="381000" y="1143000"/>
            <a:ext cx="8388350"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571500" indent="-571500">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1028700" indent="-455613">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428750" indent="-398463">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828800" indent="-398463">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2227263" indent="-396875">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6844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31416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5988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40560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r>
              <a:rPr lang="es-ES" altLang="es-MX" sz="2400"/>
              <a:t>Clase: es la definición de las características de un determinado tipo de objeto.</a:t>
            </a:r>
          </a:p>
        </p:txBody>
      </p:sp>
      <p:sp>
        <p:nvSpPr>
          <p:cNvPr id="834568" name="Text Box 8">
            <a:extLst>
              <a:ext uri="{FF2B5EF4-FFF2-40B4-BE49-F238E27FC236}">
                <a16:creationId xmlns:a16="http://schemas.microsoft.com/office/drawing/2014/main" id="{41FF14E1-A5D7-4452-B25C-01BDCBAD71E7}"/>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6610" name="Rectangle 2">
            <a:extLst>
              <a:ext uri="{FF2B5EF4-FFF2-40B4-BE49-F238E27FC236}">
                <a16:creationId xmlns:a16="http://schemas.microsoft.com/office/drawing/2014/main" id="{70630C61-D9F7-45B3-ACED-C114F0644616}"/>
              </a:ext>
            </a:extLst>
          </p:cNvPr>
          <p:cNvSpPr>
            <a:spLocks noGrp="1" noChangeArrowheads="1"/>
          </p:cNvSpPr>
          <p:nvPr>
            <p:ph type="title"/>
          </p:nvPr>
        </p:nvSpPr>
        <p:spPr/>
        <p:txBody>
          <a:bodyPr/>
          <a:lstStyle/>
          <a:p>
            <a:r>
              <a:rPr lang="en-US" altLang="es-MX"/>
              <a:t>Constructores</a:t>
            </a:r>
          </a:p>
        </p:txBody>
      </p:sp>
      <p:sp>
        <p:nvSpPr>
          <p:cNvPr id="836611" name="Rectangle 3">
            <a:extLst>
              <a:ext uri="{FF2B5EF4-FFF2-40B4-BE49-F238E27FC236}">
                <a16:creationId xmlns:a16="http://schemas.microsoft.com/office/drawing/2014/main" id="{27F371F5-E4A7-490B-8AB8-1244398BDB15}"/>
              </a:ext>
            </a:extLst>
          </p:cNvPr>
          <p:cNvSpPr>
            <a:spLocks noGrp="1" noChangeArrowheads="1"/>
          </p:cNvSpPr>
          <p:nvPr>
            <p:ph type="body" idx="1"/>
          </p:nvPr>
        </p:nvSpPr>
        <p:spPr>
          <a:xfrm>
            <a:off x="228600" y="1905000"/>
            <a:ext cx="8388350" cy="420688"/>
          </a:xfr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r>
              <a:rPr lang="es-ES" altLang="es-MX" sz="2400"/>
              <a:t>En C# tienen el mismo nombre de la clase</a:t>
            </a:r>
          </a:p>
        </p:txBody>
      </p:sp>
      <p:sp>
        <p:nvSpPr>
          <p:cNvPr id="836612" name="Rectangle 4">
            <a:extLst>
              <a:ext uri="{FF2B5EF4-FFF2-40B4-BE49-F238E27FC236}">
                <a16:creationId xmlns:a16="http://schemas.microsoft.com/office/drawing/2014/main" id="{4E13CA7E-4C05-40E0-A85F-C04F54BC3765}"/>
              </a:ext>
            </a:extLst>
          </p:cNvPr>
          <p:cNvSpPr>
            <a:spLocks noChangeArrowheads="1"/>
          </p:cNvSpPr>
          <p:nvPr/>
        </p:nvSpPr>
        <p:spPr bwMode="auto">
          <a:xfrm>
            <a:off x="298450" y="4114800"/>
            <a:ext cx="8388350" cy="407988"/>
          </a:xfrm>
          <a:prstGeom prst="rect">
            <a:avLst/>
          </a:prstGeom>
          <a:noFill/>
          <a:ln>
            <a:noFill/>
          </a:ln>
          <a:effectLst>
            <a:outerShdw dist="12700" algn="ctr" rotWithShape="0">
              <a:schemeClr val="bg2">
                <a:alpha val="5000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91354" tIns="45678" rIns="91354" bIns="45678">
            <a:spAutoFit/>
          </a:bodyPr>
          <a:lstStyle>
            <a:lvl1pPr marL="342900" indent="-342900">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742950" indent="-285750">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143000" indent="-228600">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600200" indent="-2286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2057400" indent="-228600">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5146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29718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4290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3886200" indent="-228600"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pPr>
              <a:spcAft>
                <a:spcPct val="50000"/>
              </a:spcAft>
            </a:pPr>
            <a:r>
              <a:rPr lang="es-ES" altLang="es-MX" sz="2300" b="0"/>
              <a:t>VB.NET</a:t>
            </a:r>
            <a:r>
              <a:rPr lang="es-ES" altLang="es-MX" sz="2300"/>
              <a:t> usa un procedimiento </a:t>
            </a:r>
            <a:r>
              <a:rPr lang="es-ES" altLang="es-MX" sz="2300" b="0"/>
              <a:t>Sub New</a:t>
            </a:r>
          </a:p>
        </p:txBody>
      </p:sp>
      <p:sp>
        <p:nvSpPr>
          <p:cNvPr id="836613" name="Rectangle 5">
            <a:extLst>
              <a:ext uri="{FF2B5EF4-FFF2-40B4-BE49-F238E27FC236}">
                <a16:creationId xmlns:a16="http://schemas.microsoft.com/office/drawing/2014/main" id="{EEC7BD7A-7C4B-4BF4-A231-0420B4C7BD5E}"/>
              </a:ext>
            </a:extLst>
          </p:cNvPr>
          <p:cNvSpPr>
            <a:spLocks noChangeArrowheads="1"/>
          </p:cNvSpPr>
          <p:nvPr/>
        </p:nvSpPr>
        <p:spPr bwMode="auto">
          <a:xfrm>
            <a:off x="381000" y="2438400"/>
            <a:ext cx="8229600" cy="1524000"/>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class</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CtaCte</a:t>
            </a:r>
          </a:p>
          <a:p>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a:p>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public</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CtaCte(){...}       </a:t>
            </a:r>
            <a:r>
              <a:rPr lang="en-U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//Const. por default</a:t>
            </a:r>
          </a:p>
          <a:p>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public</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CtaCte(</a:t>
            </a:r>
            <a:r>
              <a:rPr lang="en-U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int</a:t>
            </a:r>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 i){...}  </a:t>
            </a:r>
            <a:r>
              <a:rPr lang="en-US" altLang="es-MX" sz="1800">
                <a:solidFill>
                  <a:srgbClr val="009900"/>
                </a:solidFill>
                <a:effectLst/>
                <a:latin typeface="Courier New" panose="02070309020205020404" pitchFamily="49" charset="0"/>
                <a:ea typeface="Times New Roman" panose="02020603050405020304" pitchFamily="18" charset="0"/>
                <a:cs typeface="Courier New" panose="02070309020205020404" pitchFamily="49" charset="0"/>
              </a:rPr>
              <a:t>//Const. con un parametro</a:t>
            </a:r>
          </a:p>
          <a:p>
            <a:r>
              <a:rPr lang="en-U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p:txBody>
      </p:sp>
      <p:sp>
        <p:nvSpPr>
          <p:cNvPr id="836614" name="Rectangle 6">
            <a:extLst>
              <a:ext uri="{FF2B5EF4-FFF2-40B4-BE49-F238E27FC236}">
                <a16:creationId xmlns:a16="http://schemas.microsoft.com/office/drawing/2014/main" id="{BBA2DB87-E58A-4BF6-ADC3-D0DD016F7134}"/>
              </a:ext>
            </a:extLst>
          </p:cNvPr>
          <p:cNvSpPr>
            <a:spLocks noChangeArrowheads="1"/>
          </p:cNvSpPr>
          <p:nvPr/>
        </p:nvSpPr>
        <p:spPr bwMode="auto">
          <a:xfrm>
            <a:off x="381000" y="4724400"/>
            <a:ext cx="8229600" cy="1676400"/>
          </a:xfrm>
          <a:prstGeom prst="rect">
            <a:avLst/>
          </a:prstGeom>
          <a:solidFill>
            <a:schemeClr val="tx1"/>
          </a:solidFill>
          <a:ln w="9525">
            <a:solidFill>
              <a:schemeClr val="bg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s-E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Class </a:t>
            </a:r>
            <a:r>
              <a:rPr lang="es-E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CtaCte</a:t>
            </a:r>
          </a:p>
          <a:p>
            <a:r>
              <a:rPr lang="es-E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Sub New</a:t>
            </a:r>
            <a:r>
              <a:rPr lang="es-E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a:p>
            <a:r>
              <a:rPr lang="es-E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End Sub</a:t>
            </a:r>
          </a:p>
          <a:p>
            <a:r>
              <a:rPr lang="es-E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Sub New</a:t>
            </a:r>
            <a:r>
              <a:rPr lang="es-E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r>
              <a:rPr lang="es-E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ByVal </a:t>
            </a:r>
            <a:r>
              <a:rPr lang="es-E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i</a:t>
            </a:r>
            <a:r>
              <a:rPr lang="es-E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As Integer</a:t>
            </a:r>
            <a:r>
              <a:rPr lang="es-ES" altLang="es-MX" sz="1800">
                <a:solidFill>
                  <a:schemeClr val="bg2"/>
                </a:solidFill>
                <a:effectLst/>
                <a:latin typeface="Courier New" panose="02070309020205020404" pitchFamily="49" charset="0"/>
                <a:ea typeface="Times New Roman" panose="02020603050405020304" pitchFamily="18" charset="0"/>
                <a:cs typeface="Courier New" panose="02070309020205020404" pitchFamily="49" charset="0"/>
              </a:rPr>
              <a:t>)</a:t>
            </a:r>
          </a:p>
          <a:p>
            <a:r>
              <a:rPr lang="es-E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    End Sub </a:t>
            </a:r>
          </a:p>
          <a:p>
            <a:r>
              <a:rPr lang="es-ES"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rPr>
              <a:t>End Class</a:t>
            </a:r>
            <a:endParaRPr lang="pt-BR" altLang="es-MX" sz="1800">
              <a:solidFill>
                <a:srgbClr val="0000FF"/>
              </a:solidFill>
              <a:effectLst/>
              <a:latin typeface="Courier New" panose="02070309020205020404" pitchFamily="49" charset="0"/>
              <a:ea typeface="Times New Roman" panose="02020603050405020304" pitchFamily="18" charset="0"/>
              <a:cs typeface="Courier New" panose="02070309020205020404" pitchFamily="49" charset="0"/>
            </a:endParaRPr>
          </a:p>
        </p:txBody>
      </p:sp>
      <p:sp>
        <p:nvSpPr>
          <p:cNvPr id="836615" name="Rectangle 7">
            <a:extLst>
              <a:ext uri="{FF2B5EF4-FFF2-40B4-BE49-F238E27FC236}">
                <a16:creationId xmlns:a16="http://schemas.microsoft.com/office/drawing/2014/main" id="{BD69C0C1-7B05-4B3B-8D54-B67092676395}"/>
              </a:ext>
            </a:extLst>
          </p:cNvPr>
          <p:cNvSpPr>
            <a:spLocks noChangeArrowheads="1"/>
          </p:cNvSpPr>
          <p:nvPr/>
        </p:nvSpPr>
        <p:spPr bwMode="auto">
          <a:xfrm>
            <a:off x="228600" y="838200"/>
            <a:ext cx="8388350" cy="107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571500" indent="-571500">
              <a:lnSpc>
                <a:spcPct val="90000"/>
              </a:lnSpc>
              <a:spcBef>
                <a:spcPct val="30000"/>
              </a:spcBef>
              <a:buClr>
                <a:schemeClr val="tx2"/>
              </a:buClr>
              <a:buSzPct val="75000"/>
              <a:buFont typeface="Wingdings" panose="05000000000000000000" pitchFamily="2" charset="2"/>
              <a:buChar char="l"/>
              <a:defRPr sz="3200" b="1">
                <a:solidFill>
                  <a:schemeClr val="tx1"/>
                </a:solidFill>
                <a:effectLst>
                  <a:outerShdw blurRad="38100" dist="38100" dir="2700000" algn="tl">
                    <a:srgbClr val="000000"/>
                  </a:outerShdw>
                </a:effectLst>
                <a:latin typeface="Arial" panose="020B0604020202020204" pitchFamily="34" charset="0"/>
              </a:defRPr>
            </a:lvl1pPr>
            <a:lvl2pPr marL="1028700" indent="-455613">
              <a:lnSpc>
                <a:spcPct val="90000"/>
              </a:lnSpc>
              <a:spcBef>
                <a:spcPct val="30000"/>
              </a:spcBef>
              <a:buClr>
                <a:schemeClr val="tx2"/>
              </a:buClr>
              <a:buSzPct val="75000"/>
              <a:buFont typeface="Wingdings" panose="05000000000000000000" pitchFamily="2" charset="2"/>
              <a:buChar char="Ø"/>
              <a:defRPr sz="2800" b="1">
                <a:solidFill>
                  <a:schemeClr val="tx1"/>
                </a:solidFill>
                <a:effectLst>
                  <a:outerShdw blurRad="38100" dist="38100" dir="2700000" algn="tl">
                    <a:srgbClr val="000000"/>
                  </a:outerShdw>
                </a:effectLst>
                <a:latin typeface="Arial" panose="020B0604020202020204" pitchFamily="34" charset="0"/>
              </a:defRPr>
            </a:lvl2pPr>
            <a:lvl3pPr marL="1428750" indent="-398463">
              <a:lnSpc>
                <a:spcPct val="90000"/>
              </a:lnSpc>
              <a:spcBef>
                <a:spcPct val="30000"/>
              </a:spcBef>
              <a:buClr>
                <a:schemeClr val="tx2"/>
              </a:buClr>
              <a:buSzPct val="75000"/>
              <a:buFont typeface="Wingdings" panose="05000000000000000000" pitchFamily="2" charset="2"/>
              <a:buChar char="§"/>
              <a:defRPr sz="2400" b="1">
                <a:solidFill>
                  <a:schemeClr val="tx1"/>
                </a:solidFill>
                <a:effectLst>
                  <a:outerShdw blurRad="38100" dist="38100" dir="2700000" algn="tl">
                    <a:srgbClr val="000000"/>
                  </a:outerShdw>
                </a:effectLst>
                <a:latin typeface="Arial" panose="020B0604020202020204" pitchFamily="34" charset="0"/>
              </a:defRPr>
            </a:lvl3pPr>
            <a:lvl4pPr marL="1828800" indent="-398463">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4pPr>
            <a:lvl5pPr marL="2227263" indent="-396875">
              <a:lnSpc>
                <a:spcPct val="90000"/>
              </a:lnSpc>
              <a:spcBef>
                <a:spcPct val="30000"/>
              </a:spcBef>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5pPr>
            <a:lvl6pPr marL="26844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6pPr>
            <a:lvl7pPr marL="31416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7pPr>
            <a:lvl8pPr marL="35988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8pPr>
            <a:lvl9pPr marL="4056063" indent="-396875" fontAlgn="base">
              <a:lnSpc>
                <a:spcPct val="90000"/>
              </a:lnSpc>
              <a:spcBef>
                <a:spcPct val="30000"/>
              </a:spcBef>
              <a:spcAft>
                <a:spcPct val="0"/>
              </a:spcAft>
              <a:buClr>
                <a:schemeClr val="tx2"/>
              </a:buClr>
              <a:buSzPct val="75000"/>
              <a:buFont typeface="Wingdings" panose="05000000000000000000" pitchFamily="2" charset="2"/>
              <a:buChar char="§"/>
              <a:defRPr sz="2000" b="1">
                <a:solidFill>
                  <a:schemeClr val="tx1"/>
                </a:solidFill>
                <a:effectLst>
                  <a:outerShdw blurRad="38100" dist="38100" dir="2700000" algn="tl">
                    <a:srgbClr val="000000"/>
                  </a:outerShdw>
                </a:effectLst>
                <a:latin typeface="Arial" panose="020B0604020202020204" pitchFamily="34" charset="0"/>
              </a:defRPr>
            </a:lvl9pPr>
          </a:lstStyle>
          <a:p>
            <a:r>
              <a:rPr lang="es-ES" altLang="es-MX" sz="2400"/>
              <a:t>Constructor: funciones dentro de la clase, que son  llamadas cuando se crea una instancia de dicha clase.</a:t>
            </a:r>
          </a:p>
        </p:txBody>
      </p:sp>
      <p:sp>
        <p:nvSpPr>
          <p:cNvPr id="836616" name="Text Box 8">
            <a:extLst>
              <a:ext uri="{FF2B5EF4-FFF2-40B4-BE49-F238E27FC236}">
                <a16:creationId xmlns:a16="http://schemas.microsoft.com/office/drawing/2014/main" id="{0970BEF3-E584-4DB1-AE7A-EFD0814B4339}"/>
              </a:ext>
            </a:extLst>
          </p:cNvPr>
          <p:cNvSpPr txBox="1">
            <a:spLocks noChangeArrowheads="1"/>
          </p:cNvSpPr>
          <p:nvPr/>
        </p:nvSpPr>
        <p:spPr bwMode="auto">
          <a:xfrm rot="16200000">
            <a:off x="-897731" y="5563394"/>
            <a:ext cx="2192337" cy="396875"/>
          </a:xfrm>
          <a:prstGeom prst="rect">
            <a:avLst/>
          </a:prstGeom>
          <a:gradFill rotWithShape="1">
            <a:gsLst>
              <a:gs pos="0">
                <a:srgbClr val="3366CC">
                  <a:gamma/>
                  <a:shade val="46275"/>
                  <a:invGamma/>
                </a:srgbClr>
              </a:gs>
              <a:gs pos="100000">
                <a:srgbClr val="3366CC">
                  <a:alpha val="24001"/>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s-ES" altLang="es-MX" sz="2000" b="0">
                <a:effectLst>
                  <a:outerShdw blurRad="38100" dist="38100" dir="2700000" algn="tl">
                    <a:srgbClr val="000000"/>
                  </a:outerShdw>
                </a:effectLst>
              </a:rPr>
              <a:t>POO y Sintaxis</a:t>
            </a:r>
            <a:endParaRPr lang="en-US" altLang="es-MX" sz="2000" b="0">
              <a:effectLst>
                <a:outerShdw blurRad="38100" dist="38100" dir="2700000" algn="tl">
                  <a:srgbClr val="000000"/>
                </a:outerShdw>
              </a:effectLst>
            </a:endParaRPr>
          </a:p>
        </p:txBody>
      </p:sp>
    </p:spTree>
  </p:cSld>
  <p:clrMapOvr>
    <a:masterClrMapping/>
  </p:clrMapOvr>
</p:sld>
</file>

<file path=ppt/theme/theme1.xml><?xml version="1.0" encoding="utf-8"?>
<a:theme xmlns:a="http://schemas.openxmlformats.org/drawingml/2006/main" name="SamHenry_BAK2">
  <a:themeElements>
    <a:clrScheme name="SamHenry_BAK2 16">
      <a:dk1>
        <a:srgbClr val="000000"/>
      </a:dk1>
      <a:lt1>
        <a:srgbClr val="FFFFFF"/>
      </a:lt1>
      <a:dk2>
        <a:srgbClr val="5B94B3"/>
      </a:dk2>
      <a:lt2>
        <a:srgbClr val="FFCC00"/>
      </a:lt2>
      <a:accent1>
        <a:srgbClr val="FFE473"/>
      </a:accent1>
      <a:accent2>
        <a:srgbClr val="7DD452"/>
      </a:accent2>
      <a:accent3>
        <a:srgbClr val="B5C8D6"/>
      </a:accent3>
      <a:accent4>
        <a:srgbClr val="DADADA"/>
      </a:accent4>
      <a:accent5>
        <a:srgbClr val="FFEFBC"/>
      </a:accent5>
      <a:accent6>
        <a:srgbClr val="71C049"/>
      </a:accent6>
      <a:hlink>
        <a:srgbClr val="3366CC"/>
      </a:hlink>
      <a:folHlink>
        <a:srgbClr val="FF4F4F"/>
      </a:folHlink>
    </a:clrScheme>
    <a:fontScheme name="SamHenry_BAK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s-MX" sz="3200" b="1" i="0" u="none" strike="noStrike" cap="none" normalizeH="0" baseline="0" smtClean="0">
            <a:ln>
              <a:noFill/>
            </a:ln>
            <a:solidFill>
              <a:schemeClr val="tx1"/>
            </a:solidFill>
            <a:effectLst>
              <a:outerShdw blurRad="38100" dist="38100" dir="2700000" algn="tl">
                <a:srgbClr val="000000">
                  <a:alpha val="43137"/>
                </a:srgbClr>
              </a:outerShdw>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altLang="es-MX" sz="3200" b="1" i="0" u="none" strike="noStrike" cap="none" normalizeH="0" baseline="0" smtClean="0">
            <a:ln>
              <a:noFill/>
            </a:ln>
            <a:solidFill>
              <a:schemeClr val="tx1"/>
            </a:solidFill>
            <a:effectLst>
              <a:outerShdw blurRad="38100" dist="38100" dir="2700000" algn="tl">
                <a:srgbClr val="000000">
                  <a:alpha val="43137"/>
                </a:srgbClr>
              </a:outerShdw>
            </a:effectLst>
            <a:latin typeface="Arial" panose="020B0604020202020204" pitchFamily="34" charset="0"/>
          </a:defRPr>
        </a:defPPr>
      </a:lstStyle>
    </a:lnDef>
  </a:objectDefaults>
  <a:extraClrSchemeLst>
    <a:extraClrScheme>
      <a:clrScheme name="SamHenry_BAK2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amHenry_BAK2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amHenry_BAK2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amHenry_BAK2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amHenry_BAK2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amHenry_BAK2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amHenry_BAK2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SamHenry_BAK2 8">
        <a:dk1>
          <a:srgbClr val="000000"/>
        </a:dk1>
        <a:lt1>
          <a:srgbClr val="FFFFFF"/>
        </a:lt1>
        <a:dk2>
          <a:srgbClr val="000099"/>
        </a:dk2>
        <a:lt2>
          <a:srgbClr val="FFCC00"/>
        </a:lt2>
        <a:accent1>
          <a:srgbClr val="FFE473"/>
        </a:accent1>
        <a:accent2>
          <a:srgbClr val="FF6600"/>
        </a:accent2>
        <a:accent3>
          <a:srgbClr val="AAAACA"/>
        </a:accent3>
        <a:accent4>
          <a:srgbClr val="DADADA"/>
        </a:accent4>
        <a:accent5>
          <a:srgbClr val="FFEFBC"/>
        </a:accent5>
        <a:accent6>
          <a:srgbClr val="E75C00"/>
        </a:accent6>
        <a:hlink>
          <a:srgbClr val="2EBDBA"/>
        </a:hlink>
        <a:folHlink>
          <a:srgbClr val="9900CC"/>
        </a:folHlink>
      </a:clrScheme>
      <a:clrMap bg1="dk2" tx1="lt1" bg2="dk1" tx2="lt2" accent1="accent1" accent2="accent2" accent3="accent3" accent4="accent4" accent5="accent5" accent6="accent6" hlink="hlink" folHlink="folHlink"/>
    </a:extraClrScheme>
    <a:extraClrScheme>
      <a:clrScheme name="SamHenry_BAK2 9">
        <a:dk1>
          <a:srgbClr val="000000"/>
        </a:dk1>
        <a:lt1>
          <a:srgbClr val="FFFFFF"/>
        </a:lt1>
        <a:dk2>
          <a:srgbClr val="000099"/>
        </a:dk2>
        <a:lt2>
          <a:srgbClr val="FFCC00"/>
        </a:lt2>
        <a:accent1>
          <a:srgbClr val="FFE473"/>
        </a:accent1>
        <a:accent2>
          <a:srgbClr val="FF8431"/>
        </a:accent2>
        <a:accent3>
          <a:srgbClr val="AAAACA"/>
        </a:accent3>
        <a:accent4>
          <a:srgbClr val="DADADA"/>
        </a:accent4>
        <a:accent5>
          <a:srgbClr val="FFEFBC"/>
        </a:accent5>
        <a:accent6>
          <a:srgbClr val="E7772B"/>
        </a:accent6>
        <a:hlink>
          <a:srgbClr val="2EBDBA"/>
        </a:hlink>
        <a:folHlink>
          <a:srgbClr val="AB00E8"/>
        </a:folHlink>
      </a:clrScheme>
      <a:clrMap bg1="dk2" tx1="lt1" bg2="dk1" tx2="lt2" accent1="accent1" accent2="accent2" accent3="accent3" accent4="accent4" accent5="accent5" accent6="accent6" hlink="hlink" folHlink="folHlink"/>
    </a:extraClrScheme>
    <a:extraClrScheme>
      <a:clrScheme name="SamHenry_BAK2 10">
        <a:dk1>
          <a:srgbClr val="000000"/>
        </a:dk1>
        <a:lt1>
          <a:srgbClr val="FFFFFF"/>
        </a:lt1>
        <a:dk2>
          <a:srgbClr val="000099"/>
        </a:dk2>
        <a:lt2>
          <a:srgbClr val="FFCC00"/>
        </a:lt2>
        <a:accent1>
          <a:srgbClr val="FFE473"/>
        </a:accent1>
        <a:accent2>
          <a:srgbClr val="FF6C49"/>
        </a:accent2>
        <a:accent3>
          <a:srgbClr val="AAAACA"/>
        </a:accent3>
        <a:accent4>
          <a:srgbClr val="DADADA"/>
        </a:accent4>
        <a:accent5>
          <a:srgbClr val="FFEFBC"/>
        </a:accent5>
        <a:accent6>
          <a:srgbClr val="E76141"/>
        </a:accent6>
        <a:hlink>
          <a:srgbClr val="66CC33"/>
        </a:hlink>
        <a:folHlink>
          <a:srgbClr val="0099FF"/>
        </a:folHlink>
      </a:clrScheme>
      <a:clrMap bg1="dk2" tx1="lt1" bg2="dk1" tx2="lt2" accent1="accent1" accent2="accent2" accent3="accent3" accent4="accent4" accent5="accent5" accent6="accent6" hlink="hlink" folHlink="folHlink"/>
    </a:extraClrScheme>
    <a:extraClrScheme>
      <a:clrScheme name="SamHenry_BAK2 11">
        <a:dk1>
          <a:srgbClr val="000000"/>
        </a:dk1>
        <a:lt1>
          <a:srgbClr val="FFFFFF"/>
        </a:lt1>
        <a:dk2>
          <a:srgbClr val="000099"/>
        </a:dk2>
        <a:lt2>
          <a:srgbClr val="FFCC00"/>
        </a:lt2>
        <a:accent1>
          <a:srgbClr val="FFE473"/>
        </a:accent1>
        <a:accent2>
          <a:srgbClr val="F0D27E"/>
        </a:accent2>
        <a:accent3>
          <a:srgbClr val="AAAACA"/>
        </a:accent3>
        <a:accent4>
          <a:srgbClr val="DADADA"/>
        </a:accent4>
        <a:accent5>
          <a:srgbClr val="FFEFBC"/>
        </a:accent5>
        <a:accent6>
          <a:srgbClr val="D9BE72"/>
        </a:accent6>
        <a:hlink>
          <a:srgbClr val="64A2AA"/>
        </a:hlink>
        <a:folHlink>
          <a:srgbClr val="946896"/>
        </a:folHlink>
      </a:clrScheme>
      <a:clrMap bg1="dk2" tx1="lt1" bg2="dk1" tx2="lt2" accent1="accent1" accent2="accent2" accent3="accent3" accent4="accent4" accent5="accent5" accent6="accent6" hlink="hlink" folHlink="folHlink"/>
    </a:extraClrScheme>
    <a:extraClrScheme>
      <a:clrScheme name="SamHenry_BAK2 12">
        <a:dk1>
          <a:srgbClr val="000000"/>
        </a:dk1>
        <a:lt1>
          <a:srgbClr val="FFFFFF"/>
        </a:lt1>
        <a:dk2>
          <a:srgbClr val="000099"/>
        </a:dk2>
        <a:lt2>
          <a:srgbClr val="FFCC00"/>
        </a:lt2>
        <a:accent1>
          <a:srgbClr val="FFE473"/>
        </a:accent1>
        <a:accent2>
          <a:srgbClr val="EEA868"/>
        </a:accent2>
        <a:accent3>
          <a:srgbClr val="AAAACA"/>
        </a:accent3>
        <a:accent4>
          <a:srgbClr val="DADADA"/>
        </a:accent4>
        <a:accent5>
          <a:srgbClr val="FFEFBC"/>
        </a:accent5>
        <a:accent6>
          <a:srgbClr val="D8985E"/>
        </a:accent6>
        <a:hlink>
          <a:srgbClr val="64A2AA"/>
        </a:hlink>
        <a:folHlink>
          <a:srgbClr val="946896"/>
        </a:folHlink>
      </a:clrScheme>
      <a:clrMap bg1="dk2" tx1="lt1" bg2="dk1" tx2="lt2" accent1="accent1" accent2="accent2" accent3="accent3" accent4="accent4" accent5="accent5" accent6="accent6" hlink="hlink" folHlink="folHlink"/>
    </a:extraClrScheme>
    <a:extraClrScheme>
      <a:clrScheme name="SamHenry_BAK2 13">
        <a:dk1>
          <a:srgbClr val="000000"/>
        </a:dk1>
        <a:lt1>
          <a:srgbClr val="FFFFFF"/>
        </a:lt1>
        <a:dk2>
          <a:srgbClr val="000099"/>
        </a:dk2>
        <a:lt2>
          <a:srgbClr val="FFCC00"/>
        </a:lt2>
        <a:accent1>
          <a:srgbClr val="FFE473"/>
        </a:accent1>
        <a:accent2>
          <a:srgbClr val="ED9269"/>
        </a:accent2>
        <a:accent3>
          <a:srgbClr val="AAAACA"/>
        </a:accent3>
        <a:accent4>
          <a:srgbClr val="DADADA"/>
        </a:accent4>
        <a:accent5>
          <a:srgbClr val="FFEFBC"/>
        </a:accent5>
        <a:accent6>
          <a:srgbClr val="D7845E"/>
        </a:accent6>
        <a:hlink>
          <a:srgbClr val="4983D1"/>
        </a:hlink>
        <a:folHlink>
          <a:srgbClr val="B397C3"/>
        </a:folHlink>
      </a:clrScheme>
      <a:clrMap bg1="dk2" tx1="lt1" bg2="dk1" tx2="lt2" accent1="accent1" accent2="accent2" accent3="accent3" accent4="accent4" accent5="accent5" accent6="accent6" hlink="hlink" folHlink="folHlink"/>
    </a:extraClrScheme>
    <a:extraClrScheme>
      <a:clrScheme name="SamHenry_BAK2 14">
        <a:dk1>
          <a:srgbClr val="000000"/>
        </a:dk1>
        <a:lt1>
          <a:srgbClr val="FFFFFF"/>
        </a:lt1>
        <a:dk2>
          <a:srgbClr val="000099"/>
        </a:dk2>
        <a:lt2>
          <a:srgbClr val="FFCC00"/>
        </a:lt2>
        <a:accent1>
          <a:srgbClr val="FFE473"/>
        </a:accent1>
        <a:accent2>
          <a:srgbClr val="E57732"/>
        </a:accent2>
        <a:accent3>
          <a:srgbClr val="AAAACA"/>
        </a:accent3>
        <a:accent4>
          <a:srgbClr val="DADADA"/>
        </a:accent4>
        <a:accent5>
          <a:srgbClr val="FFEFBC"/>
        </a:accent5>
        <a:accent6>
          <a:srgbClr val="CF6B2C"/>
        </a:accent6>
        <a:hlink>
          <a:srgbClr val="66CCFF"/>
        </a:hlink>
        <a:folHlink>
          <a:srgbClr val="D084D6"/>
        </a:folHlink>
      </a:clrScheme>
      <a:clrMap bg1="dk2" tx1="lt1" bg2="dk1" tx2="lt2" accent1="accent1" accent2="accent2" accent3="accent3" accent4="accent4" accent5="accent5" accent6="accent6" hlink="hlink" folHlink="folHlink"/>
    </a:extraClrScheme>
    <a:extraClrScheme>
      <a:clrScheme name="SamHenry_BAK2 15">
        <a:dk1>
          <a:srgbClr val="000000"/>
        </a:dk1>
        <a:lt1>
          <a:srgbClr val="FFFFFF"/>
        </a:lt1>
        <a:dk2>
          <a:srgbClr val="000099"/>
        </a:dk2>
        <a:lt2>
          <a:srgbClr val="FFCC00"/>
        </a:lt2>
        <a:accent1>
          <a:srgbClr val="FFE473"/>
        </a:accent1>
        <a:accent2>
          <a:srgbClr val="66CC33"/>
        </a:accent2>
        <a:accent3>
          <a:srgbClr val="AAAACA"/>
        </a:accent3>
        <a:accent4>
          <a:srgbClr val="DADADA"/>
        </a:accent4>
        <a:accent5>
          <a:srgbClr val="FFEFBC"/>
        </a:accent5>
        <a:accent6>
          <a:srgbClr val="5CB92D"/>
        </a:accent6>
        <a:hlink>
          <a:srgbClr val="66CCFF"/>
        </a:hlink>
        <a:folHlink>
          <a:srgbClr val="D084D6"/>
        </a:folHlink>
      </a:clrScheme>
      <a:clrMap bg1="dk2" tx1="lt1" bg2="dk1" tx2="lt2" accent1="accent1" accent2="accent2" accent3="accent3" accent4="accent4" accent5="accent5" accent6="accent6" hlink="hlink" folHlink="folHlink"/>
    </a:extraClrScheme>
    <a:extraClrScheme>
      <a:clrScheme name="SamHenry_BAK2 16">
        <a:dk1>
          <a:srgbClr val="000000"/>
        </a:dk1>
        <a:lt1>
          <a:srgbClr val="FFFFFF"/>
        </a:lt1>
        <a:dk2>
          <a:srgbClr val="5B94B3"/>
        </a:dk2>
        <a:lt2>
          <a:srgbClr val="FFCC00"/>
        </a:lt2>
        <a:accent1>
          <a:srgbClr val="FFE473"/>
        </a:accent1>
        <a:accent2>
          <a:srgbClr val="7DD452"/>
        </a:accent2>
        <a:accent3>
          <a:srgbClr val="B5C8D6"/>
        </a:accent3>
        <a:accent4>
          <a:srgbClr val="DADADA"/>
        </a:accent4>
        <a:accent5>
          <a:srgbClr val="FFEFBC"/>
        </a:accent5>
        <a:accent6>
          <a:srgbClr val="71C049"/>
        </a:accent6>
        <a:hlink>
          <a:srgbClr val="3366CC"/>
        </a:hlink>
        <a:folHlink>
          <a:srgbClr val="FF4F4F"/>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6AB4DBF743027540B273507D624C9E14" ma:contentTypeVersion="9" ma:contentTypeDescription="Crear nuevo documento." ma:contentTypeScope="" ma:versionID="67d5ef2e71ce7ff57778564b9a3d56a5">
  <xsd:schema xmlns:xsd="http://www.w3.org/2001/XMLSchema" xmlns:xs="http://www.w3.org/2001/XMLSchema" xmlns:p="http://schemas.microsoft.com/office/2006/metadata/properties" xmlns:ns2="10e42403-0976-4a3c-83b4-6bf3a63a9ddc" xmlns:ns3="4d9a269c-9001-4e34-bc9b-93b3021ee249" targetNamespace="http://schemas.microsoft.com/office/2006/metadata/properties" ma:root="true" ma:fieldsID="f31d0bc9d3de0f1633529615fdc5e6f0" ns2:_="" ns3:_="">
    <xsd:import namespace="10e42403-0976-4a3c-83b4-6bf3a63a9ddc"/>
    <xsd:import namespace="4d9a269c-9001-4e34-bc9b-93b3021ee249"/>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0e42403-0976-4a3c-83b4-6bf3a63a9dd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d9a269c-9001-4e34-bc9b-93b3021ee249" elementFormDefault="qualified">
    <xsd:import namespace="http://schemas.microsoft.com/office/2006/documentManagement/types"/>
    <xsd:import namespace="http://schemas.microsoft.com/office/infopath/2007/PartnerControls"/>
    <xsd:element name="SharedWithUsers" ma:index="15"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Detalles de uso compartido"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0069598-3379-4D68-AA21-9AEDD4AA5F89}"/>
</file>

<file path=customXml/itemProps2.xml><?xml version="1.0" encoding="utf-8"?>
<ds:datastoreItem xmlns:ds="http://schemas.openxmlformats.org/officeDocument/2006/customXml" ds:itemID="{A226B36B-321E-4F26-AB92-564962B99357}"/>
</file>

<file path=customXml/itemProps3.xml><?xml version="1.0" encoding="utf-8"?>
<ds:datastoreItem xmlns:ds="http://schemas.openxmlformats.org/officeDocument/2006/customXml" ds:itemID="{4B3C2009-4070-4E72-8072-9D1D903EC5CD}"/>
</file>

<file path=docProps/app.xml><?xml version="1.0" encoding="utf-8"?>
<Properties xmlns="http://schemas.openxmlformats.org/officeDocument/2006/extended-properties" xmlns:vt="http://schemas.openxmlformats.org/officeDocument/2006/docPropsVTypes">
  <Template>USHQ training deck</Template>
  <TotalTime>3547</TotalTime>
  <Words>5770</Words>
  <Application>Microsoft Office PowerPoint</Application>
  <PresentationFormat>Presentación en pantalla (4:3)</PresentationFormat>
  <Paragraphs>988</Paragraphs>
  <Slides>56</Slides>
  <Notes>56</Notes>
  <HiddenSlides>0</HiddenSlides>
  <MMClips>0</MMClips>
  <ScaleCrop>false</ScaleCrop>
  <HeadingPairs>
    <vt:vector size="8" baseType="variant">
      <vt:variant>
        <vt:lpstr>Fuentes usadas</vt:lpstr>
      </vt:variant>
      <vt:variant>
        <vt:i4>5</vt:i4>
      </vt:variant>
      <vt:variant>
        <vt:lpstr>Tema</vt:lpstr>
      </vt:variant>
      <vt:variant>
        <vt:i4>1</vt:i4>
      </vt:variant>
      <vt:variant>
        <vt:lpstr>Servidores OLE incrustados</vt:lpstr>
      </vt:variant>
      <vt:variant>
        <vt:i4>2</vt:i4>
      </vt:variant>
      <vt:variant>
        <vt:lpstr>Títulos de diapositiva</vt:lpstr>
      </vt:variant>
      <vt:variant>
        <vt:i4>56</vt:i4>
      </vt:variant>
    </vt:vector>
  </HeadingPairs>
  <TitlesOfParts>
    <vt:vector size="64" baseType="lpstr">
      <vt:lpstr>Times New Roman</vt:lpstr>
      <vt:lpstr>Arial</vt:lpstr>
      <vt:lpstr>Wingdings</vt:lpstr>
      <vt:lpstr>Courier New</vt:lpstr>
      <vt:lpstr>Franklin Gothic Medium</vt:lpstr>
      <vt:lpstr>SamHenry_BAK2</vt:lpstr>
      <vt:lpstr>Microsoft Visio Drawing</vt:lpstr>
      <vt:lpstr>Adobe Photoshop Elements Image</vt:lpstr>
      <vt:lpstr>Presentación de PowerPoint</vt:lpstr>
      <vt:lpstr>Agenda</vt:lpstr>
      <vt:lpstr>Agenda</vt:lpstr>
      <vt:lpstr>Conversión de tipos</vt:lpstr>
      <vt:lpstr>Conversión de tipos</vt:lpstr>
      <vt:lpstr>Agenda</vt:lpstr>
      <vt:lpstr>Enums</vt:lpstr>
      <vt:lpstr>Clases</vt:lpstr>
      <vt:lpstr>Constructores</vt:lpstr>
      <vt:lpstr>Propiedades</vt:lpstr>
      <vt:lpstr>Métodos</vt:lpstr>
      <vt:lpstr>Sobrecarga de Métodos</vt:lpstr>
      <vt:lpstr>Namespaces</vt:lpstr>
      <vt:lpstr>Herencia</vt:lpstr>
      <vt:lpstr>Herencia</vt:lpstr>
      <vt:lpstr>Herencia</vt:lpstr>
      <vt:lpstr>Invocando el Constructor Base en C#</vt:lpstr>
      <vt:lpstr>Invocando el Constructor Base en VB.NET</vt:lpstr>
      <vt:lpstr>Protegiendo el Acceso a Miembros C#</vt:lpstr>
      <vt:lpstr>Protegiendo el Acceso a Miembros  VB.NET</vt:lpstr>
      <vt:lpstr>Partial Class</vt:lpstr>
      <vt:lpstr>Partial Class – Ejemplo (C#)</vt:lpstr>
      <vt:lpstr>Partial Class – Ejemplo (VB.NET)</vt:lpstr>
      <vt:lpstr>Usando Partial Class</vt:lpstr>
      <vt:lpstr>Métodos Virtuales</vt:lpstr>
      <vt:lpstr>Sobrescribiendo Métodos Virtuales</vt:lpstr>
      <vt:lpstr>Ocultamiento</vt:lpstr>
      <vt:lpstr>Ocultando métodos no virtuales (C#)</vt:lpstr>
      <vt:lpstr>Ocultando métodos no virtuales (VB.NET)</vt:lpstr>
      <vt:lpstr>Ocultando campos</vt:lpstr>
      <vt:lpstr>Interfaces</vt:lpstr>
      <vt:lpstr>Interfaces</vt:lpstr>
      <vt:lpstr>Interfaces</vt:lpstr>
      <vt:lpstr>Métodos de las Interfaces</vt:lpstr>
      <vt:lpstr>Implementando Métodos de una Interfase Implementación  Implicita (C#)</vt:lpstr>
      <vt:lpstr>Invocando Métodos de una Interfase Implementación Implícita (C#)</vt:lpstr>
      <vt:lpstr>Implementando Métodos de una Interfase Implementación Explicita (C#)</vt:lpstr>
      <vt:lpstr>Invocando Métodos de una Interfase  Implementación Explícita (C#)</vt:lpstr>
      <vt:lpstr>Implementando Métodos de una Interfase  Ventajas: Implementación Explícita (C#)</vt:lpstr>
      <vt:lpstr>Implementando Métodos de una Interfase  VB.NET</vt:lpstr>
      <vt:lpstr>Invocando Métodos de una Interfase VB.NET</vt:lpstr>
      <vt:lpstr>Clases Abstractas</vt:lpstr>
      <vt:lpstr>Clases Abstractas C#</vt:lpstr>
      <vt:lpstr>Clases Abstractas VB.NET</vt:lpstr>
      <vt:lpstr>Clases Abstractas</vt:lpstr>
      <vt:lpstr>Clases Abstractas</vt:lpstr>
      <vt:lpstr>Métodos Abstractos</vt:lpstr>
      <vt:lpstr>Métodos “estáticos”</vt:lpstr>
      <vt:lpstr>Resumen</vt:lpstr>
      <vt:lpstr>Agenda</vt:lpstr>
      <vt:lpstr>Class Designer</vt:lpstr>
      <vt:lpstr>Usar Class Diagrams para…</vt:lpstr>
      <vt:lpstr>Class Designer</vt:lpstr>
      <vt:lpstr>Class Designer</vt:lpstr>
      <vt:lpstr>Class Designer – Agregando una clase</vt:lpstr>
      <vt:lpstr>Class Designer</vt:lpstr>
    </vt:vector>
  </TitlesOfParts>
  <Company>Inteligencia e Innovación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BeyondIT</dc:creator>
  <dc:description/>
  <cp:lastModifiedBy>Yira</cp:lastModifiedBy>
  <cp:revision>228</cp:revision>
  <dcterms:created xsi:type="dcterms:W3CDTF">2001-09-13T17:47:25Z</dcterms:created>
  <dcterms:modified xsi:type="dcterms:W3CDTF">2020-01-28T22:35:47Z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0x0101006AB4DBF743027540B273507D624C9E14</vt:lpwstr>
  </property>
</Properties>
</file>